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6" r:id="rId5"/>
    <p:sldId id="258" r:id="rId6"/>
    <p:sldId id="264" r:id="rId7"/>
    <p:sldId id="265" r:id="rId8"/>
    <p:sldId id="268" r:id="rId9"/>
    <p:sldId id="269" r:id="rId10"/>
    <p:sldId id="267" r:id="rId11"/>
    <p:sldId id="261" r:id="rId12"/>
    <p:sldId id="263" r:id="rId13"/>
    <p:sldId id="270" r:id="rId14"/>
    <p:sldId id="262"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84"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2F7A5B2-9048-4519-B9FC-6063CFAF45C1}" type="datetimeFigureOut">
              <a:rPr lang="en-AU" smtClean="0"/>
              <a:t>14/02/2014</a:t>
            </a:fld>
            <a:endParaRPr lang="en-AU"/>
          </a:p>
        </p:txBody>
      </p:sp>
      <p:sp>
        <p:nvSpPr>
          <p:cNvPr id="16" name="Slide Number Placeholder 15"/>
          <p:cNvSpPr>
            <a:spLocks noGrp="1"/>
          </p:cNvSpPr>
          <p:nvPr>
            <p:ph type="sldNum" sz="quarter" idx="11"/>
          </p:nvPr>
        </p:nvSpPr>
        <p:spPr/>
        <p:txBody>
          <a:bodyPr/>
          <a:lstStyle/>
          <a:p>
            <a:fld id="{5259518C-A554-4FE8-BCD8-1B70BE125E7F}"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F7A5B2-9048-4519-B9FC-6063CFAF45C1}" type="datetimeFigureOut">
              <a:rPr lang="en-AU" smtClean="0"/>
              <a:t>14/02/2014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59518C-A554-4FE8-BCD8-1B70BE125E7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F7A5B2-9048-4519-B9FC-6063CFAF45C1}" type="datetimeFigureOut">
              <a:rPr lang="en-AU" smtClean="0"/>
              <a:t>14/02/2014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59518C-A554-4FE8-BCD8-1B70BE125E7F}"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2F7A5B2-9048-4519-B9FC-6063CFAF45C1}" type="datetimeFigureOut">
              <a:rPr lang="en-AU" smtClean="0"/>
              <a:t>14/02/2014</a:t>
            </a:fld>
            <a:endParaRPr lang="en-AU"/>
          </a:p>
        </p:txBody>
      </p:sp>
      <p:sp>
        <p:nvSpPr>
          <p:cNvPr id="15" name="Slide Number Placeholder 14"/>
          <p:cNvSpPr>
            <a:spLocks noGrp="1"/>
          </p:cNvSpPr>
          <p:nvPr>
            <p:ph type="sldNum" sz="quarter" idx="15"/>
          </p:nvPr>
        </p:nvSpPr>
        <p:spPr/>
        <p:txBody>
          <a:bodyPr/>
          <a:lstStyle>
            <a:lvl1pPr algn="ctr">
              <a:defRPr/>
            </a:lvl1pPr>
          </a:lstStyle>
          <a:p>
            <a:fld id="{5259518C-A554-4FE8-BCD8-1B70BE125E7F}" type="slidenum">
              <a:rPr lang="en-AU" smtClean="0"/>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F7A5B2-9048-4519-B9FC-6063CFAF45C1}" type="datetimeFigureOut">
              <a:rPr lang="en-AU" smtClean="0"/>
              <a:t>14/02/2014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59518C-A554-4FE8-BCD8-1B70BE125E7F}" type="slidenum">
              <a:rPr lang="en-AU" smtClean="0"/>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F7A5B2-9048-4519-B9FC-6063CFAF45C1}" type="datetimeFigureOut">
              <a:rPr lang="en-AU" smtClean="0"/>
              <a:t>14/02/2014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259518C-A554-4FE8-BCD8-1B70BE125E7F}"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259518C-A554-4FE8-BCD8-1B70BE125E7F}" type="slidenum">
              <a:rPr lang="en-AU" smtClean="0"/>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32F7A5B2-9048-4519-B9FC-6063CFAF45C1}" type="datetimeFigureOut">
              <a:rPr lang="en-AU" smtClean="0"/>
              <a:t>14/02/2014</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F7A5B2-9048-4519-B9FC-6063CFAF45C1}" type="datetimeFigureOut">
              <a:rPr lang="en-AU" smtClean="0"/>
              <a:t>14/02/2014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259518C-A554-4FE8-BCD8-1B70BE125E7F}"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7A5B2-9048-4519-B9FC-6063CFAF45C1}" type="datetimeFigureOut">
              <a:rPr lang="en-AU" smtClean="0"/>
              <a:t>14/02/2014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259518C-A554-4FE8-BCD8-1B70BE125E7F}"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2F7A5B2-9048-4519-B9FC-6063CFAF45C1}" type="datetimeFigureOut">
              <a:rPr lang="en-AU" smtClean="0"/>
              <a:t>14/02/2014</a:t>
            </a:fld>
            <a:endParaRPr lang="en-AU"/>
          </a:p>
        </p:txBody>
      </p:sp>
      <p:sp>
        <p:nvSpPr>
          <p:cNvPr id="9" name="Slide Number Placeholder 8"/>
          <p:cNvSpPr>
            <a:spLocks noGrp="1"/>
          </p:cNvSpPr>
          <p:nvPr>
            <p:ph type="sldNum" sz="quarter" idx="15"/>
          </p:nvPr>
        </p:nvSpPr>
        <p:spPr/>
        <p:txBody>
          <a:bodyPr/>
          <a:lstStyle/>
          <a:p>
            <a:fld id="{5259518C-A554-4FE8-BCD8-1B70BE125E7F}" type="slidenum">
              <a:rPr lang="en-AU" smtClean="0"/>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2F7A5B2-9048-4519-B9FC-6063CFAF45C1}" type="datetimeFigureOut">
              <a:rPr lang="en-AU" smtClean="0"/>
              <a:t>14/02/2014</a:t>
            </a:fld>
            <a:endParaRPr lang="en-AU"/>
          </a:p>
        </p:txBody>
      </p:sp>
      <p:sp>
        <p:nvSpPr>
          <p:cNvPr id="9" name="Slide Number Placeholder 8"/>
          <p:cNvSpPr>
            <a:spLocks noGrp="1"/>
          </p:cNvSpPr>
          <p:nvPr>
            <p:ph type="sldNum" sz="quarter" idx="11"/>
          </p:nvPr>
        </p:nvSpPr>
        <p:spPr/>
        <p:txBody>
          <a:bodyPr/>
          <a:lstStyle/>
          <a:p>
            <a:fld id="{5259518C-A554-4FE8-BCD8-1B70BE125E7F}"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F7A5B2-9048-4519-B9FC-6063CFAF45C1}" type="datetimeFigureOut">
              <a:rPr lang="en-AU" smtClean="0"/>
              <a:t>14/02/2014</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259518C-A554-4FE8-BCD8-1B70BE125E7F}" type="slidenum">
              <a:rPr lang="en-AU" smtClean="0"/>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urugp.jp/"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online.wsj.com/article/SB10001424127887323717004578156610405635572.html" TargetMode="External"/><Relationship Id="rId3" Type="http://schemas.openxmlformats.org/officeDocument/2006/relationships/hyperlink" Target="http://www.japancrush.com/author/yuki-suganuma" TargetMode="External"/><Relationship Id="rId7" Type="http://schemas.openxmlformats.org/officeDocument/2006/relationships/hyperlink" Target="http://kumamon-official.jp/" TargetMode="External"/><Relationship Id="rId2" Type="http://schemas.openxmlformats.org/officeDocument/2006/relationships/hyperlink" Target="http://www.japancrush.com/2013/stories/3931.html" TargetMode="External"/><Relationship Id="rId1" Type="http://schemas.openxmlformats.org/officeDocument/2006/relationships/slideLayout" Target="../slideLayouts/slideLayout2.xml"/><Relationship Id="rId6" Type="http://schemas.openxmlformats.org/officeDocument/2006/relationships/hyperlink" Target="http://topics-on-japan.blogspot.com.au/2013/03/what-is-yuru-kyara.html" TargetMode="External"/><Relationship Id="rId5" Type="http://schemas.openxmlformats.org/officeDocument/2006/relationships/hyperlink" Target="http://www.jpf.org.au/pd/sessions/pdsession_anz.html" TargetMode="External"/><Relationship Id="rId4" Type="http://schemas.openxmlformats.org/officeDocument/2006/relationships/hyperlink" Target="http://blog.rinkya.com/creepiest-town-mascots-of-japan-that-would-make-kids-cry/" TargetMode="External"/><Relationship Id="rId9" Type="http://schemas.openxmlformats.org/officeDocument/2006/relationships/hyperlink" Target="http://www.yurugp.jp/"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japancrush.com/2013/stories/3931.html" TargetMode="Externa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gif"/><Relationship Id="rId7" Type="http://schemas.microsoft.com/office/2007/relationships/hdphoto" Target="../media/hdphoto7.wdp"/><Relationship Id="rId2" Type="http://schemas.openxmlformats.org/officeDocument/2006/relationships/hyperlink" Target="http://2.bp.blogspot.com/--muEK_PdEBg/UUHWdtI3OCI/AAAAAAAAAAk/935tzvvkhtE/s1600/dl_kuma01.gif"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yurugp.jp/"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0.wdp"/><Relationship Id="rId4" Type="http://schemas.openxmlformats.org/officeDocument/2006/relationships/image" Target="../media/image21.png"/><Relationship Id="rId9" Type="http://schemas.microsoft.com/office/2007/relationships/hdphoto" Target="../media/hdphoto12.wdp"/></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donnoww.jugem.jp/?eid=3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699804"/>
            <a:ext cx="8511480" cy="2681524"/>
          </a:xfrm>
        </p:spPr>
        <p:txBody>
          <a:bodyPr/>
          <a:lstStyle/>
          <a:p>
            <a:pPr marL="342900" indent="-342900">
              <a:buFont typeface="Arial" pitchFamily="34" charset="0"/>
              <a:buChar char="•"/>
            </a:pPr>
            <a:r>
              <a:rPr lang="en-US" dirty="0" smtClean="0"/>
              <a:t>Background of </a:t>
            </a:r>
            <a:r>
              <a:rPr lang="ja-JP" altLang="en-US" dirty="0" smtClean="0"/>
              <a:t>ゆるキャラ </a:t>
            </a:r>
            <a:endParaRPr lang="en-US" altLang="ja-JP" dirty="0"/>
          </a:p>
          <a:p>
            <a:pPr marL="342900" indent="-342900">
              <a:buFont typeface="Arial" pitchFamily="34" charset="0"/>
              <a:buChar char="•"/>
            </a:pPr>
            <a:r>
              <a:rPr lang="en-US" altLang="ja-JP" dirty="0" smtClean="0"/>
              <a:t>Research links to</a:t>
            </a:r>
            <a:r>
              <a:rPr lang="ja-JP" altLang="en-US" dirty="0"/>
              <a:t>ゆるキャ</a:t>
            </a:r>
            <a:r>
              <a:rPr lang="ja-JP" altLang="en-US" dirty="0" smtClean="0"/>
              <a:t>ラ</a:t>
            </a:r>
            <a:endParaRPr lang="en-US" altLang="ja-JP" dirty="0" smtClean="0"/>
          </a:p>
          <a:p>
            <a:pPr marL="342900" indent="-342900">
              <a:buFont typeface="Arial" pitchFamily="34" charset="0"/>
              <a:buChar char="•"/>
            </a:pPr>
            <a:r>
              <a:rPr lang="en-US" altLang="ja-JP" dirty="0" smtClean="0"/>
              <a:t>Language functions</a:t>
            </a:r>
            <a:r>
              <a:rPr lang="ja-JP" altLang="en-US" dirty="0"/>
              <a:t> </a:t>
            </a:r>
            <a:r>
              <a:rPr lang="en-US" altLang="ja-JP" dirty="0" smtClean="0"/>
              <a:t>relating to comparisons and explanations</a:t>
            </a:r>
          </a:p>
          <a:p>
            <a:endParaRPr lang="en-US" altLang="ja-JP" dirty="0" smtClean="0"/>
          </a:p>
          <a:p>
            <a:pPr marL="342900" indent="-342900">
              <a:buFont typeface="Arial" pitchFamily="34" charset="0"/>
              <a:buChar char="•"/>
            </a:pPr>
            <a:endParaRPr lang="en-US" altLang="ja-JP" dirty="0" smtClean="0"/>
          </a:p>
          <a:p>
            <a:pPr marL="342900" indent="-342900">
              <a:buFont typeface="Arial" pitchFamily="34" charset="0"/>
              <a:buChar char="•"/>
            </a:pPr>
            <a:endParaRPr lang="en-US" altLang="ja-JP" dirty="0" smtClean="0"/>
          </a:p>
          <a:p>
            <a:pPr marL="342900" indent="-342900">
              <a:buFont typeface="Arial" pitchFamily="34" charset="0"/>
              <a:buChar char="•"/>
            </a:pPr>
            <a:endParaRPr lang="en-AU" dirty="0"/>
          </a:p>
        </p:txBody>
      </p:sp>
      <p:sp>
        <p:nvSpPr>
          <p:cNvPr id="2" name="Title 1"/>
          <p:cNvSpPr>
            <a:spLocks noGrp="1"/>
          </p:cNvSpPr>
          <p:nvPr>
            <p:ph type="ctrTitle"/>
          </p:nvPr>
        </p:nvSpPr>
        <p:spPr>
          <a:xfrm>
            <a:off x="467544" y="1052736"/>
            <a:ext cx="8305800" cy="1981200"/>
          </a:xfrm>
        </p:spPr>
        <p:txBody>
          <a:bodyPr/>
          <a:lstStyle/>
          <a:p>
            <a:r>
              <a:rPr lang="ja-JP" altLang="en-US" dirty="0" smtClean="0"/>
              <a:t>ゆるキャラ</a:t>
            </a:r>
            <a:r>
              <a:rPr lang="en-AU" dirty="0"/>
              <a:t/>
            </a:r>
            <a:br>
              <a:rPr lang="en-AU" dirty="0"/>
            </a:b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941168"/>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26" b="92742" l="0" r="97537"/>
                    </a14:imgEffect>
                  </a14:imgLayer>
                </a14:imgProps>
              </a:ext>
              <a:ext uri="{28A0092B-C50C-407E-A947-70E740481C1C}">
                <a14:useLocalDpi xmlns:a14="http://schemas.microsoft.com/office/drawing/2010/main" val="0"/>
              </a:ext>
            </a:extLst>
          </a:blip>
          <a:srcRect/>
          <a:stretch>
            <a:fillRect/>
          </a:stretch>
        </p:blipFill>
        <p:spPr bwMode="auto">
          <a:xfrm>
            <a:off x="6660232" y="692696"/>
            <a:ext cx="19335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381" b="100000" l="0" r="100000">
                        <a14:foregroundMark x1="68657" y1="23810" x2="68657" y2="23810"/>
                        <a14:foregroundMark x1="34328" y1="72619" x2="34328" y2="72619"/>
                        <a14:foregroundMark x1="44776" y1="97619" x2="44776" y2="97619"/>
                        <a14:foregroundMark x1="64925" y1="26786" x2="69403" y2="30952"/>
                        <a14:backgroundMark x1="27612" y1="7143" x2="17910" y2="16071"/>
                        <a14:backgroundMark x1="11194" y1="20238" x2="0" y2="33929"/>
                        <a14:backgroundMark x1="3731" y1="40476" x2="3731" y2="40476"/>
                        <a14:backgroundMark x1="1493" y1="39286" x2="1493" y2="39286"/>
                        <a14:backgroundMark x1="57463" y1="97619" x2="56716" y2="60714"/>
                        <a14:backgroundMark x1="57463" y1="49405" x2="61194" y2="39286"/>
                        <a14:backgroundMark x1="57463" y1="21429" x2="63433" y2="27381"/>
                        <a14:backgroundMark x1="97015" y1="68452" x2="99254" y2="68452"/>
                        <a14:backgroundMark x1="16418" y1="67857" x2="8209" y2="82738"/>
                      </a14:backgroundRemoval>
                    </a14:imgEffect>
                  </a14:imgLayer>
                </a14:imgProps>
              </a:ext>
              <a:ext uri="{28A0092B-C50C-407E-A947-70E740481C1C}">
                <a14:useLocalDpi xmlns:a14="http://schemas.microsoft.com/office/drawing/2010/main" val="0"/>
              </a:ext>
            </a:extLst>
          </a:blip>
          <a:srcRect/>
          <a:stretch/>
        </p:blipFill>
        <p:spPr bwMode="auto">
          <a:xfrm>
            <a:off x="590870" y="549322"/>
            <a:ext cx="20791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948794" y="4997504"/>
            <a:ext cx="2619375" cy="148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474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780928"/>
            <a:ext cx="8229600" cy="4572000"/>
          </a:xfrm>
        </p:spPr>
        <p:txBody>
          <a:bodyPr/>
          <a:lstStyle/>
          <a:p>
            <a:pPr marL="342900" indent="-342900">
              <a:buFont typeface="Arial" pitchFamily="34" charset="0"/>
              <a:buChar char="•"/>
            </a:pPr>
            <a:r>
              <a:rPr lang="en-US" altLang="ja-JP" dirty="0" smtClean="0"/>
              <a:t>most  </a:t>
            </a:r>
            <a:r>
              <a:rPr lang="ja-JP" altLang="en-US" dirty="0"/>
              <a:t>一番好きなゆるキャラは＿＿です。</a:t>
            </a:r>
            <a:endParaRPr lang="en-US" altLang="ja-JP" dirty="0"/>
          </a:p>
          <a:p>
            <a:pPr marL="342900" indent="-342900">
              <a:buFont typeface="Arial" pitchFamily="34" charset="0"/>
              <a:buChar char="•"/>
            </a:pPr>
            <a:r>
              <a:rPr lang="en-US" altLang="ja-JP" dirty="0" smtClean="0"/>
              <a:t>comparing</a:t>
            </a:r>
            <a:r>
              <a:rPr lang="ja-JP" altLang="en-US" dirty="0"/>
              <a:t>　</a:t>
            </a:r>
            <a:r>
              <a:rPr lang="en-US" altLang="ja-JP" dirty="0"/>
              <a:t>(A is not as __as B) A</a:t>
            </a:r>
            <a:r>
              <a:rPr lang="ja-JP" altLang="en-US" dirty="0"/>
              <a:t>はＢほどかわくないです。</a:t>
            </a:r>
            <a:endParaRPr lang="en-US" altLang="ja-JP" dirty="0"/>
          </a:p>
          <a:p>
            <a:pPr marL="342900" indent="-342900">
              <a:buFont typeface="Arial" pitchFamily="34" charset="0"/>
              <a:buChar char="•"/>
            </a:pPr>
            <a:r>
              <a:rPr lang="en-US" dirty="0" smtClean="0"/>
              <a:t>comparing </a:t>
            </a:r>
            <a:r>
              <a:rPr lang="en-US" dirty="0"/>
              <a:t>(A is more __than B) </a:t>
            </a:r>
            <a:r>
              <a:rPr lang="ja-JP" altLang="en-US" dirty="0"/>
              <a:t>Ａ</a:t>
            </a:r>
            <a:r>
              <a:rPr lang="ja-JP" altLang="en-US" dirty="0" smtClean="0"/>
              <a:t>の</a:t>
            </a:r>
            <a:r>
              <a:rPr lang="ja-JP" altLang="en-US" dirty="0"/>
              <a:t>方</a:t>
            </a:r>
            <a:r>
              <a:rPr lang="ja-JP" altLang="en-US" dirty="0" smtClean="0"/>
              <a:t>が</a:t>
            </a:r>
            <a:r>
              <a:rPr lang="ja-JP" altLang="en-US" dirty="0"/>
              <a:t>Ｂより＿＿です。</a:t>
            </a:r>
            <a:endParaRPr lang="en-US" altLang="ja-JP" dirty="0"/>
          </a:p>
          <a:p>
            <a:pPr marL="342900" indent="-342900">
              <a:buFont typeface="Arial" pitchFamily="34" charset="0"/>
              <a:buChar char="•"/>
            </a:pPr>
            <a:r>
              <a:rPr lang="en-US" dirty="0" smtClean="0"/>
              <a:t>opinions </a:t>
            </a:r>
            <a:r>
              <a:rPr lang="en-US" dirty="0"/>
              <a:t>(I think __) </a:t>
            </a:r>
            <a:r>
              <a:rPr lang="ja-JP" altLang="en-US" dirty="0"/>
              <a:t>～だ</a:t>
            </a:r>
            <a:r>
              <a:rPr lang="ja-JP" altLang="en-US" dirty="0" smtClean="0"/>
              <a:t>と思い</a:t>
            </a:r>
            <a:r>
              <a:rPr lang="ja-JP" altLang="en-US" dirty="0"/>
              <a:t>ます</a:t>
            </a:r>
            <a:r>
              <a:rPr lang="ja-JP" altLang="en-US" dirty="0" smtClean="0"/>
              <a:t>。</a:t>
            </a:r>
            <a:endParaRPr lang="en-US" altLang="ja-JP" dirty="0" smtClean="0"/>
          </a:p>
          <a:p>
            <a:pPr marL="342900" indent="-342900">
              <a:buFont typeface="Arial" pitchFamily="34" charset="0"/>
              <a:buChar char="•"/>
            </a:pPr>
            <a:r>
              <a:rPr lang="en-US" altLang="ja-JP" dirty="0" smtClean="0"/>
              <a:t>Explaining</a:t>
            </a:r>
            <a:r>
              <a:rPr lang="ja-JP" altLang="en-US" dirty="0"/>
              <a:t> </a:t>
            </a:r>
            <a:r>
              <a:rPr lang="en-US" altLang="ja-JP" dirty="0" smtClean="0"/>
              <a:t>and giving reasons </a:t>
            </a:r>
            <a:r>
              <a:rPr lang="ja-JP" altLang="en-US" dirty="0" smtClean="0"/>
              <a:t>～んです・～んだ</a:t>
            </a:r>
            <a:endParaRPr lang="en-US" altLang="ja-JP" dirty="0" smtClean="0"/>
          </a:p>
          <a:p>
            <a:pPr marL="342900" indent="-342900">
              <a:buFont typeface="Arial" pitchFamily="34" charset="0"/>
              <a:buChar char="•"/>
            </a:pPr>
            <a:endParaRPr lang="en-US" altLang="ja-JP" dirty="0" smtClean="0"/>
          </a:p>
          <a:p>
            <a:pPr marL="342900" indent="-342900">
              <a:buFont typeface="Arial" pitchFamily="34" charset="0"/>
              <a:buChar char="•"/>
            </a:pPr>
            <a:endParaRPr lang="en-AU" dirty="0"/>
          </a:p>
        </p:txBody>
      </p:sp>
      <p:sp>
        <p:nvSpPr>
          <p:cNvPr id="3" name="Title 2"/>
          <p:cNvSpPr>
            <a:spLocks noGrp="1"/>
          </p:cNvSpPr>
          <p:nvPr>
            <p:ph type="title"/>
          </p:nvPr>
        </p:nvSpPr>
        <p:spPr>
          <a:xfrm>
            <a:off x="457200" y="908720"/>
            <a:ext cx="8229600" cy="1219200"/>
          </a:xfrm>
        </p:spPr>
        <p:txBody>
          <a:bodyPr>
            <a:normAutofit fontScale="90000"/>
          </a:bodyPr>
          <a:lstStyle/>
          <a:p>
            <a:r>
              <a:rPr lang="en-US" dirty="0" smtClean="0"/>
              <a:t>Language </a:t>
            </a:r>
            <a:br>
              <a:rPr lang="en-US" dirty="0" smtClean="0"/>
            </a:br>
            <a:r>
              <a:rPr lang="en-US" dirty="0" smtClean="0"/>
              <a:t>Functions</a:t>
            </a:r>
            <a:r>
              <a:rPr lang="ja-JP" altLang="en-US" dirty="0" smtClean="0"/>
              <a:t>　</a:t>
            </a:r>
            <a:r>
              <a:rPr lang="en-US" altLang="ja-JP" sz="2400" dirty="0" smtClean="0"/>
              <a:t/>
            </a:r>
            <a:br>
              <a:rPr lang="en-US" altLang="ja-JP" sz="2400" dirty="0" smtClean="0"/>
            </a:br>
            <a:r>
              <a:rPr lang="en-US" altLang="ja-JP" sz="2400" dirty="0" smtClean="0"/>
              <a:t>for class discussion on </a:t>
            </a:r>
            <a:r>
              <a:rPr lang="ja-JP" altLang="en-US" sz="2400" dirty="0" smtClean="0"/>
              <a:t>ゆるキャラ</a:t>
            </a:r>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664"/>
            <a:ext cx="429719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04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32656"/>
            <a:ext cx="8229600" cy="6048672"/>
          </a:xfrm>
        </p:spPr>
        <p:txBody>
          <a:bodyPr>
            <a:normAutofit fontScale="85000" lnSpcReduction="20000"/>
          </a:bodyPr>
          <a:lstStyle/>
          <a:p>
            <a:r>
              <a:rPr lang="en-AU" dirty="0"/>
              <a:t>A growing army of </a:t>
            </a:r>
            <a:r>
              <a:rPr lang="en-AU" dirty="0" err="1"/>
              <a:t>yuru-kyara</a:t>
            </a:r>
            <a:r>
              <a:rPr lang="en-AU" dirty="0"/>
              <a:t> is inundating Japan with hundreds of soft, plush mascots representing municipalities, government organizations and companies with a uniquely Japanese mix of cute and bizarre</a:t>
            </a:r>
            <a:r>
              <a:rPr lang="en-AU" dirty="0" smtClean="0"/>
              <a:t>.</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AU" dirty="0" smtClean="0"/>
          </a:p>
          <a:p>
            <a:r>
              <a:rPr lang="en-US" dirty="0" smtClean="0"/>
              <a:t>1. </a:t>
            </a:r>
            <a:r>
              <a:rPr lang="ja-JP" altLang="en-US" dirty="0" smtClean="0"/>
              <a:t>グルプで、オリジナル「ゆるキャラ」をかんがえる。</a:t>
            </a:r>
            <a:r>
              <a:rPr lang="en-US" altLang="ja-JP" dirty="0" smtClean="0"/>
              <a:t>(Brainstorm the </a:t>
            </a:r>
            <a:r>
              <a:rPr lang="ja-JP" altLang="en-US" dirty="0" smtClean="0"/>
              <a:t>ゆ</a:t>
            </a:r>
            <a:r>
              <a:rPr lang="ja-JP" altLang="en-US" dirty="0"/>
              <a:t>るキャ</a:t>
            </a:r>
            <a:r>
              <a:rPr lang="ja-JP" altLang="en-US" dirty="0" smtClean="0"/>
              <a:t>ラ</a:t>
            </a:r>
            <a:r>
              <a:rPr lang="en-US" altLang="ja-JP" dirty="0" smtClean="0"/>
              <a:t>in groups)</a:t>
            </a:r>
          </a:p>
          <a:p>
            <a:r>
              <a:rPr lang="en-US" dirty="0" smtClean="0"/>
              <a:t>2. </a:t>
            </a:r>
            <a:r>
              <a:rPr lang="ja-JP" altLang="en-US" dirty="0" smtClean="0"/>
              <a:t>デザイン、名前、好きな物、すむところを　かんがえる。</a:t>
            </a:r>
            <a:r>
              <a:rPr lang="en-US" altLang="ja-JP" dirty="0" smtClean="0"/>
              <a:t>(think about design, name, </a:t>
            </a:r>
            <a:r>
              <a:rPr lang="en-US" altLang="ja-JP" dirty="0" err="1" smtClean="0"/>
              <a:t>favourite</a:t>
            </a:r>
            <a:r>
              <a:rPr lang="en-US" altLang="ja-JP" dirty="0" smtClean="0"/>
              <a:t> things, where it comes from)</a:t>
            </a:r>
          </a:p>
          <a:p>
            <a:endParaRPr lang="en-AU" dirty="0" smtClean="0"/>
          </a:p>
          <a:p>
            <a:endParaRPr lang="en-AU" dirty="0"/>
          </a:p>
        </p:txBody>
      </p:sp>
      <p:sp>
        <p:nvSpPr>
          <p:cNvPr id="3" name="Title 2"/>
          <p:cNvSpPr>
            <a:spLocks noGrp="1"/>
          </p:cNvSpPr>
          <p:nvPr>
            <p:ph type="title"/>
          </p:nvPr>
        </p:nvSpPr>
        <p:spPr>
          <a:xfrm>
            <a:off x="467544" y="3573016"/>
            <a:ext cx="8229600" cy="750912"/>
          </a:xfrm>
        </p:spPr>
        <p:txBody>
          <a:bodyPr/>
          <a:lstStyle/>
          <a:p>
            <a:pPr algn="ctr"/>
            <a:r>
              <a:rPr lang="en-US" b="1" dirty="0" smtClean="0">
                <a:solidFill>
                  <a:srgbClr val="FFFF00"/>
                </a:solidFill>
              </a:rPr>
              <a:t>How to create a </a:t>
            </a:r>
            <a:r>
              <a:rPr lang="ja-JP" altLang="en-US" b="1" dirty="0" smtClean="0">
                <a:solidFill>
                  <a:srgbClr val="FFFF00"/>
                </a:solidFill>
              </a:rPr>
              <a:t>ゆるキャラ！</a:t>
            </a:r>
            <a:endParaRPr lang="en-AU" b="1" dirty="0">
              <a:solidFill>
                <a:srgbClr val="FFFF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51315"/>
            <a:ext cx="3316213" cy="237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553" y="1675369"/>
            <a:ext cx="3456384" cy="195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95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60648"/>
            <a:ext cx="8229600" cy="5904656"/>
          </a:xfrm>
        </p:spPr>
        <p:txBody>
          <a:bodyPr>
            <a:normAutofit fontScale="92500" lnSpcReduction="10000"/>
          </a:bodyPr>
          <a:lstStyle/>
          <a:p>
            <a:endParaRPr lang="en-US" dirty="0" smtClean="0"/>
          </a:p>
          <a:p>
            <a:r>
              <a:rPr lang="en-US" dirty="0" smtClean="0"/>
              <a:t>3. Choose </a:t>
            </a:r>
            <a:r>
              <a:rPr lang="en-US" dirty="0"/>
              <a:t>a name linked to the area/product you wish to promote.</a:t>
            </a:r>
            <a:r>
              <a:rPr lang="ja-JP" altLang="en-US" dirty="0"/>
              <a:t>　（</a:t>
            </a:r>
            <a:r>
              <a:rPr lang="en-AU" dirty="0"/>
              <a:t>Their name often provides some clues to "what" they are—because it may not be clear visually</a:t>
            </a:r>
            <a:r>
              <a:rPr lang="en-AU" dirty="0" smtClean="0"/>
              <a:t>.)</a:t>
            </a:r>
          </a:p>
          <a:p>
            <a:r>
              <a:rPr lang="en-US" altLang="ja-JP" dirty="0" smtClean="0"/>
              <a:t>4. </a:t>
            </a:r>
            <a:r>
              <a:rPr lang="ja-JP" altLang="en-US" dirty="0" smtClean="0"/>
              <a:t>ぎじんか：</a:t>
            </a:r>
            <a:r>
              <a:rPr lang="en-US" dirty="0" smtClean="0"/>
              <a:t>Personalize your </a:t>
            </a:r>
            <a:r>
              <a:rPr lang="ja-JP" altLang="en-US" dirty="0" smtClean="0"/>
              <a:t>ゆ</a:t>
            </a:r>
            <a:r>
              <a:rPr lang="ja-JP" altLang="en-US" dirty="0"/>
              <a:t>るキャ</a:t>
            </a:r>
            <a:r>
              <a:rPr lang="ja-JP" altLang="en-US" dirty="0" smtClean="0"/>
              <a:t>ラ</a:t>
            </a:r>
            <a:r>
              <a:rPr lang="en-US" altLang="ja-JP" dirty="0"/>
              <a:t> </a:t>
            </a:r>
            <a:r>
              <a:rPr lang="en-US" altLang="ja-JP" dirty="0" smtClean="0"/>
              <a:t>by adding ~</a:t>
            </a:r>
            <a:r>
              <a:rPr lang="ja-JP" altLang="en-US" dirty="0" smtClean="0"/>
              <a:t>ちゃん　</a:t>
            </a:r>
            <a:r>
              <a:rPr lang="en-US" altLang="ja-JP" dirty="0" smtClean="0"/>
              <a:t>or</a:t>
            </a:r>
            <a:r>
              <a:rPr lang="ja-JP" altLang="en-US" dirty="0" smtClean="0"/>
              <a:t>　～くん</a:t>
            </a:r>
            <a:endParaRPr lang="en-US" altLang="ja-JP" dirty="0" smtClean="0"/>
          </a:p>
          <a:p>
            <a:r>
              <a:rPr lang="en-US" dirty="0" smtClean="0"/>
              <a:t>5. List the main features of the </a:t>
            </a:r>
            <a:r>
              <a:rPr lang="ja-JP" altLang="en-US" dirty="0" smtClean="0"/>
              <a:t>ゆ</a:t>
            </a:r>
            <a:r>
              <a:rPr lang="ja-JP" altLang="en-US" dirty="0"/>
              <a:t>るキャ</a:t>
            </a:r>
            <a:r>
              <a:rPr lang="ja-JP" altLang="en-US" dirty="0" smtClean="0"/>
              <a:t>ラ</a:t>
            </a:r>
            <a:endParaRPr lang="en-US" altLang="ja-JP" dirty="0" smtClean="0"/>
          </a:p>
          <a:p>
            <a:r>
              <a:rPr lang="en-US" dirty="0" smtClean="0"/>
              <a:t>6. </a:t>
            </a:r>
            <a:r>
              <a:rPr lang="ja-JP" altLang="en-US" dirty="0"/>
              <a:t>ミッションを　かんがえて、アピール・ポスタをかんがえる</a:t>
            </a:r>
            <a:r>
              <a:rPr lang="ja-JP" altLang="en-US" dirty="0" smtClean="0"/>
              <a:t>。</a:t>
            </a:r>
            <a:r>
              <a:rPr lang="en-US" altLang="ja-JP" dirty="0" smtClean="0"/>
              <a:t>Think about the mission and the reason for creating this </a:t>
            </a:r>
            <a:r>
              <a:rPr lang="ja-JP" altLang="en-US" dirty="0" smtClean="0"/>
              <a:t>ゆ</a:t>
            </a:r>
            <a:r>
              <a:rPr lang="ja-JP" altLang="en-US" dirty="0"/>
              <a:t>るキャ</a:t>
            </a:r>
            <a:r>
              <a:rPr lang="ja-JP" altLang="en-US" dirty="0" smtClean="0"/>
              <a:t>ラ</a:t>
            </a:r>
            <a:r>
              <a:rPr lang="en-US" altLang="ja-JP" dirty="0" smtClean="0"/>
              <a:t>. What is it going to promote?</a:t>
            </a:r>
          </a:p>
          <a:p>
            <a:r>
              <a:rPr lang="en-US" dirty="0" smtClean="0"/>
              <a:t>7. Complete the </a:t>
            </a:r>
            <a:r>
              <a:rPr lang="ja-JP" altLang="en-US" dirty="0" smtClean="0"/>
              <a:t>スクリプト</a:t>
            </a:r>
            <a:r>
              <a:rPr lang="en-US" dirty="0" smtClean="0"/>
              <a:t>(script on next slide/handout)</a:t>
            </a:r>
            <a:endParaRPr lang="en-AU" dirty="0"/>
          </a:p>
          <a:p>
            <a:endParaRPr lang="en-US" dirty="0" smtClean="0"/>
          </a:p>
          <a:p>
            <a:r>
              <a:rPr lang="en-US" dirty="0" smtClean="0"/>
              <a:t>8. Now </a:t>
            </a:r>
            <a:r>
              <a:rPr lang="en-US" dirty="0"/>
              <a:t>your </a:t>
            </a:r>
            <a:r>
              <a:rPr lang="ja-JP" altLang="en-US" dirty="0"/>
              <a:t>ゆるキャラ</a:t>
            </a:r>
            <a:r>
              <a:rPr lang="en-US" altLang="ja-JP" dirty="0"/>
              <a:t>is ready to compete in the annual grand prix </a:t>
            </a:r>
            <a:r>
              <a:rPr lang="en-US" altLang="ja-JP" dirty="0" smtClean="0"/>
              <a:t>… present your </a:t>
            </a:r>
            <a:r>
              <a:rPr lang="ja-JP" altLang="en-US" dirty="0" smtClean="0"/>
              <a:t>ゆ</a:t>
            </a:r>
            <a:r>
              <a:rPr lang="ja-JP" altLang="en-US" dirty="0"/>
              <a:t>るキャ</a:t>
            </a:r>
            <a:r>
              <a:rPr lang="ja-JP" altLang="en-US" dirty="0" smtClean="0"/>
              <a:t>ラ</a:t>
            </a:r>
            <a:r>
              <a:rPr lang="en-US" altLang="ja-JP" dirty="0" smtClean="0"/>
              <a:t>!</a:t>
            </a:r>
          </a:p>
          <a:p>
            <a:r>
              <a:rPr lang="ja-JP" altLang="en-US" dirty="0" smtClean="0"/>
              <a:t>がんばってください！</a:t>
            </a:r>
            <a:endParaRPr lang="en-AU" dirty="0"/>
          </a:p>
          <a:p>
            <a:endParaRPr lang="en-AU" dirty="0"/>
          </a:p>
        </p:txBody>
      </p:sp>
    </p:spTree>
    <p:extLst>
      <p:ext uri="{BB962C8B-B14F-4D97-AF65-F5344CB8AC3E}">
        <p14:creationId xmlns:p14="http://schemas.microsoft.com/office/powerpoint/2010/main" val="1801595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628800"/>
            <a:ext cx="8640960" cy="5184576"/>
          </a:xfrm>
        </p:spPr>
        <p:txBody>
          <a:bodyPr/>
          <a:lstStyle/>
          <a:p>
            <a:r>
              <a:rPr lang="ja-JP" altLang="en-US" dirty="0" smtClean="0"/>
              <a:t>ゆるキャラ　の　名前は　</a:t>
            </a:r>
            <a:r>
              <a:rPr lang="en-US" altLang="ja-JP" dirty="0" smtClean="0"/>
              <a:t>___</a:t>
            </a:r>
            <a:r>
              <a:rPr lang="ja-JP" altLang="en-US" dirty="0" smtClean="0"/>
              <a:t>です。</a:t>
            </a:r>
            <a:endParaRPr lang="en-US" altLang="ja-JP" dirty="0" smtClean="0"/>
          </a:p>
          <a:p>
            <a:r>
              <a:rPr lang="ja-JP" altLang="en-US" dirty="0"/>
              <a:t>とくち</a:t>
            </a:r>
            <a:r>
              <a:rPr lang="ja-JP" altLang="en-US" dirty="0" smtClean="0"/>
              <a:t>ょ</a:t>
            </a:r>
            <a:r>
              <a:rPr lang="en-US" altLang="ja-JP" dirty="0" smtClean="0"/>
              <a:t>(physical features)</a:t>
            </a:r>
            <a:r>
              <a:rPr lang="ja-JP" altLang="en-US" dirty="0" smtClean="0"/>
              <a:t>は　＿＿　です。</a:t>
            </a:r>
            <a:endParaRPr lang="en-US" altLang="ja-JP" dirty="0" smtClean="0"/>
          </a:p>
          <a:p>
            <a:r>
              <a:rPr lang="ja-JP" altLang="en-US" dirty="0"/>
              <a:t>好き</a:t>
            </a:r>
            <a:r>
              <a:rPr lang="ja-JP" altLang="en-US" dirty="0" smtClean="0"/>
              <a:t>な物「すきなもの」は　＿＿　です。</a:t>
            </a:r>
            <a:endParaRPr lang="en-US" altLang="ja-JP" dirty="0" smtClean="0"/>
          </a:p>
          <a:p>
            <a:r>
              <a:rPr lang="en-US" altLang="ja-JP" dirty="0" smtClean="0"/>
              <a:t>(mission)</a:t>
            </a:r>
            <a:r>
              <a:rPr lang="ja-JP" altLang="en-US" dirty="0" smtClean="0"/>
              <a:t>　＿＿＿＿ように </a:t>
            </a:r>
            <a:r>
              <a:rPr lang="en-US" altLang="ja-JP" dirty="0"/>
              <a:t> </a:t>
            </a:r>
            <a:r>
              <a:rPr lang="ja-JP" altLang="en-US" dirty="0" smtClean="0"/>
              <a:t>それが　ミッション　です。</a:t>
            </a:r>
            <a:endParaRPr lang="en-US" altLang="ja-JP" dirty="0" smtClean="0"/>
          </a:p>
          <a:p>
            <a:r>
              <a:rPr lang="en-US" altLang="ja-JP" dirty="0" smtClean="0"/>
              <a:t>(reasons why this </a:t>
            </a:r>
            <a:r>
              <a:rPr lang="ja-JP" altLang="en-US" dirty="0" smtClean="0"/>
              <a:t>ゆ</a:t>
            </a:r>
            <a:r>
              <a:rPr lang="ja-JP" altLang="en-US" dirty="0"/>
              <a:t>るキャ</a:t>
            </a:r>
            <a:r>
              <a:rPr lang="ja-JP" altLang="en-US" dirty="0" smtClean="0"/>
              <a:t>ラ </a:t>
            </a:r>
            <a:r>
              <a:rPr lang="en-US" altLang="ja-JP" dirty="0" smtClean="0"/>
              <a:t>was made) ____________ </a:t>
            </a:r>
            <a:r>
              <a:rPr lang="ja-JP" altLang="en-US" dirty="0" smtClean="0"/>
              <a:t>から、私たちは、この</a:t>
            </a:r>
            <a:r>
              <a:rPr lang="ja-JP" altLang="en-US" dirty="0"/>
              <a:t>　ゆるキャ</a:t>
            </a:r>
            <a:r>
              <a:rPr lang="ja-JP" altLang="en-US" dirty="0" smtClean="0"/>
              <a:t>ラ</a:t>
            </a:r>
            <a:r>
              <a:rPr lang="ja-JP" altLang="en-US" dirty="0"/>
              <a:t>　</a:t>
            </a:r>
            <a:r>
              <a:rPr lang="ja-JP" altLang="en-US" dirty="0" smtClean="0"/>
              <a:t>を　かんがえました。</a:t>
            </a:r>
            <a:endParaRPr lang="en-US" altLang="ja-JP" dirty="0" smtClean="0"/>
          </a:p>
          <a:p>
            <a:r>
              <a:rPr lang="ja-JP" altLang="en-US" dirty="0"/>
              <a:t>ポスターのスローガ</a:t>
            </a:r>
            <a:r>
              <a:rPr lang="ja-JP" altLang="en-US" dirty="0" smtClean="0"/>
              <a:t>ン</a:t>
            </a:r>
            <a:r>
              <a:rPr lang="en-US" altLang="ja-JP" dirty="0" smtClean="0"/>
              <a:t>(slogan)</a:t>
            </a:r>
            <a:r>
              <a:rPr lang="ja-JP" altLang="en-US" dirty="0" smtClean="0"/>
              <a:t>は、＿＿＿＿＿＿＿です。</a:t>
            </a:r>
            <a:endParaRPr lang="en-US" altLang="ja-JP" dirty="0" smtClean="0"/>
          </a:p>
          <a:p>
            <a:endParaRPr lang="en-US" altLang="ja-JP" dirty="0" smtClean="0"/>
          </a:p>
        </p:txBody>
      </p:sp>
      <p:sp>
        <p:nvSpPr>
          <p:cNvPr id="3" name="Title 2"/>
          <p:cNvSpPr>
            <a:spLocks noGrp="1"/>
          </p:cNvSpPr>
          <p:nvPr>
            <p:ph type="title"/>
          </p:nvPr>
        </p:nvSpPr>
        <p:spPr>
          <a:xfrm>
            <a:off x="467544" y="332656"/>
            <a:ext cx="8229600" cy="894928"/>
          </a:xfrm>
        </p:spPr>
        <p:txBody>
          <a:bodyPr/>
          <a:lstStyle/>
          <a:p>
            <a:r>
              <a:rPr lang="ja-JP" altLang="en-US" smtClean="0"/>
              <a:t>スクリプト</a:t>
            </a:r>
            <a:endParaRPr lang="en-AU" dirty="0"/>
          </a:p>
        </p:txBody>
      </p:sp>
    </p:spTree>
    <p:extLst>
      <p:ext uri="{BB962C8B-B14F-4D97-AF65-F5344CB8AC3E}">
        <p14:creationId xmlns:p14="http://schemas.microsoft.com/office/powerpoint/2010/main" val="397090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ゆるキャラグランプリ2012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4010" y="1628800"/>
            <a:ext cx="8689053" cy="3456384"/>
          </a:xfrm>
        </p:spPr>
      </p:pic>
      <p:sp>
        <p:nvSpPr>
          <p:cNvPr id="3" name="Title 2"/>
          <p:cNvSpPr>
            <a:spLocks noGrp="1"/>
          </p:cNvSpPr>
          <p:nvPr>
            <p:ph type="title"/>
          </p:nvPr>
        </p:nvSpPr>
        <p:spPr>
          <a:xfrm>
            <a:off x="467544" y="404664"/>
            <a:ext cx="8229600" cy="1224136"/>
          </a:xfrm>
        </p:spPr>
        <p:txBody>
          <a:bodyPr>
            <a:normAutofit/>
          </a:bodyPr>
          <a:lstStyle/>
          <a:p>
            <a:pPr algn="ctr"/>
            <a:r>
              <a:rPr lang="ja-JP" altLang="en-US" dirty="0" smtClean="0"/>
              <a:t>ゆるキャラ　グランプリ！</a:t>
            </a:r>
            <a:r>
              <a:rPr lang="en-US" altLang="ja-JP" dirty="0" smtClean="0"/>
              <a:t/>
            </a:r>
            <a:br>
              <a:rPr lang="en-US" altLang="ja-JP" dirty="0" smtClean="0"/>
            </a:br>
            <a:r>
              <a:rPr lang="en-AU" sz="2200" dirty="0">
                <a:hlinkClick r:id="rId3"/>
              </a:rPr>
              <a:t>http://www.yurugp.jp/</a:t>
            </a:r>
            <a:endParaRPr lang="en-AU" sz="2200" dirty="0"/>
          </a:p>
        </p:txBody>
      </p:sp>
      <p:sp>
        <p:nvSpPr>
          <p:cNvPr id="5" name="TextBox 4"/>
          <p:cNvSpPr txBox="1"/>
          <p:nvPr/>
        </p:nvSpPr>
        <p:spPr>
          <a:xfrm>
            <a:off x="179512" y="5517232"/>
            <a:ext cx="8712968" cy="461665"/>
          </a:xfrm>
          <a:prstGeom prst="rect">
            <a:avLst/>
          </a:prstGeom>
          <a:noFill/>
        </p:spPr>
        <p:txBody>
          <a:bodyPr wrap="square" rtlCol="0">
            <a:spAutoFit/>
          </a:bodyPr>
          <a:lstStyle/>
          <a:p>
            <a:pPr algn="ctr"/>
            <a:r>
              <a:rPr lang="en-US" sz="2400" dirty="0" smtClean="0"/>
              <a:t>In 2012, there were 865 </a:t>
            </a:r>
            <a:r>
              <a:rPr lang="ja-JP" altLang="en-US" sz="2400" dirty="0" smtClean="0"/>
              <a:t>ゆるキャラ</a:t>
            </a:r>
            <a:r>
              <a:rPr lang="en-US" altLang="ja-JP" sz="2400" dirty="0" smtClean="0"/>
              <a:t>entered in the Grand Prix!</a:t>
            </a:r>
            <a:r>
              <a:rPr lang="ja-JP" altLang="en-US" dirty="0" smtClean="0"/>
              <a:t>　</a:t>
            </a:r>
            <a:endParaRPr lang="en-AU" dirty="0"/>
          </a:p>
        </p:txBody>
      </p:sp>
    </p:spTree>
    <p:extLst>
      <p:ext uri="{BB962C8B-B14F-4D97-AF65-F5344CB8AC3E}">
        <p14:creationId xmlns:p14="http://schemas.microsoft.com/office/powerpoint/2010/main" val="215453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sz="1800" b="1" dirty="0">
                <a:hlinkClick r:id="rId2" tooltip="Cartoon Characters of Abe and Ishiba Selected in LDP Contest"/>
              </a:rPr>
              <a:t>Cartoon Characters of Abe and </a:t>
            </a:r>
            <a:r>
              <a:rPr lang="en-AU" sz="1800" b="1" dirty="0" err="1">
                <a:hlinkClick r:id="rId2" tooltip="Cartoon Characters of Abe and Ishiba Selected in LDP Contest"/>
              </a:rPr>
              <a:t>Ishiba</a:t>
            </a:r>
            <a:r>
              <a:rPr lang="en-AU" sz="1800" b="1" dirty="0">
                <a:hlinkClick r:id="rId2" tooltip="Cartoon Characters of Abe and Ishiba Selected in LDP Contest"/>
              </a:rPr>
              <a:t> Selected in LDP </a:t>
            </a:r>
            <a:r>
              <a:rPr lang="en-AU" sz="1800" b="1" dirty="0" smtClean="0">
                <a:hlinkClick r:id="rId2" tooltip="Cartoon Characters of Abe and Ishiba Selected in LDP Contest"/>
              </a:rPr>
              <a:t>Contest</a:t>
            </a:r>
            <a:r>
              <a:rPr lang="en-AU" sz="1800" b="1" dirty="0"/>
              <a:t> </a:t>
            </a:r>
            <a:r>
              <a:rPr lang="en-AU" sz="1800" dirty="0" smtClean="0"/>
              <a:t>by</a:t>
            </a:r>
            <a:r>
              <a:rPr lang="en-AU" sz="1800" dirty="0"/>
              <a:t> </a:t>
            </a:r>
            <a:r>
              <a:rPr lang="en-AU" sz="1800" b="1" dirty="0">
                <a:hlinkClick r:id="rId3" tooltip="Posts by Yuki Suganuma"/>
              </a:rPr>
              <a:t>Yuki </a:t>
            </a:r>
            <a:r>
              <a:rPr lang="en-AU" sz="1800" b="1" dirty="0" err="1">
                <a:hlinkClick r:id="rId3" tooltip="Posts by Yuki Suganuma"/>
              </a:rPr>
              <a:t>Suganuma</a:t>
            </a:r>
            <a:r>
              <a:rPr lang="en-AU" sz="1800" dirty="0"/>
              <a:t> on Friday, March 22, </a:t>
            </a:r>
            <a:r>
              <a:rPr lang="en-AU" sz="1800" dirty="0" smtClean="0"/>
              <a:t>2013 </a:t>
            </a:r>
            <a:r>
              <a:rPr lang="en-AU" sz="1800" dirty="0">
                <a:hlinkClick r:id="rId2"/>
              </a:rPr>
              <a:t>http://</a:t>
            </a:r>
            <a:r>
              <a:rPr lang="en-AU" sz="1800" dirty="0" smtClean="0">
                <a:hlinkClick r:id="rId2"/>
              </a:rPr>
              <a:t>www.japancrush.com/2013/stories/3931.html</a:t>
            </a:r>
            <a:endParaRPr lang="en-AU" sz="1800" dirty="0" smtClean="0"/>
          </a:p>
          <a:p>
            <a:r>
              <a:rPr lang="en-US" sz="1800" dirty="0" smtClean="0"/>
              <a:t>Creepy </a:t>
            </a:r>
            <a:r>
              <a:rPr lang="en-US" sz="1800" dirty="0" err="1" smtClean="0"/>
              <a:t>yuru</a:t>
            </a:r>
            <a:r>
              <a:rPr lang="en-US" sz="1800" dirty="0" smtClean="0"/>
              <a:t> </a:t>
            </a:r>
            <a:r>
              <a:rPr lang="en-US" sz="1800" dirty="0" err="1" smtClean="0"/>
              <a:t>kyara</a:t>
            </a:r>
            <a:r>
              <a:rPr lang="en-US" sz="1800" dirty="0" smtClean="0"/>
              <a:t> </a:t>
            </a:r>
            <a:r>
              <a:rPr lang="en-AU" sz="1800" dirty="0">
                <a:hlinkClick r:id="rId4"/>
              </a:rPr>
              <a:t>http://blog.rinkya.com/creepiest-town-mascots-of-japan-that-would-make-kids-cry/</a:t>
            </a:r>
            <a:endParaRPr lang="en-US" sz="1800" dirty="0" smtClean="0"/>
          </a:p>
          <a:p>
            <a:r>
              <a:rPr lang="en-US" sz="1800" dirty="0" smtClean="0"/>
              <a:t>Cathy </a:t>
            </a:r>
            <a:r>
              <a:rPr lang="en-US" sz="1800" dirty="0" err="1" smtClean="0"/>
              <a:t>Jonak</a:t>
            </a:r>
            <a:r>
              <a:rPr lang="en-US" sz="1800" smtClean="0"/>
              <a:t>: Japan </a:t>
            </a:r>
            <a:r>
              <a:rPr lang="en-US" sz="1800" dirty="0" smtClean="0"/>
              <a:t>Foundation Sydney, Professional Development Session “</a:t>
            </a:r>
            <a:r>
              <a:rPr lang="en-US" sz="1800" dirty="0" err="1" smtClean="0"/>
              <a:t>yurukyara</a:t>
            </a:r>
            <a:r>
              <a:rPr lang="en-US" sz="1800" dirty="0" smtClean="0"/>
              <a:t>” </a:t>
            </a:r>
            <a:r>
              <a:rPr lang="en-AU" sz="1800" dirty="0">
                <a:hlinkClick r:id="rId5"/>
              </a:rPr>
              <a:t>http://www.jpf.org.au/pd/sessions/pdsession_anz.html</a:t>
            </a:r>
            <a:endParaRPr lang="en-US" sz="1800" dirty="0" smtClean="0"/>
          </a:p>
          <a:p>
            <a:r>
              <a:rPr lang="en-US" sz="1800" dirty="0" err="1" smtClean="0"/>
              <a:t>Kumamon</a:t>
            </a:r>
            <a:r>
              <a:rPr lang="en-US" sz="1800" dirty="0" smtClean="0"/>
              <a:t> </a:t>
            </a:r>
            <a:r>
              <a:rPr lang="en-AU" sz="1800" dirty="0">
                <a:hlinkClick r:id="rId6"/>
              </a:rPr>
              <a:t>http://</a:t>
            </a:r>
            <a:r>
              <a:rPr lang="en-AU" sz="1800" dirty="0" smtClean="0">
                <a:hlinkClick r:id="rId6"/>
              </a:rPr>
              <a:t>topics-on-japan.blogspot.com.au/2013/03/what-is-yuru-kyara.html</a:t>
            </a:r>
            <a:endParaRPr lang="en-AU" sz="1800" dirty="0" smtClean="0"/>
          </a:p>
          <a:p>
            <a:r>
              <a:rPr lang="en-AU" sz="1800" dirty="0" err="1"/>
              <a:t>Kumamon's</a:t>
            </a:r>
            <a:r>
              <a:rPr lang="en-AU" sz="1800" dirty="0"/>
              <a:t> official website</a:t>
            </a:r>
            <a:br>
              <a:rPr lang="en-AU" sz="1800" dirty="0"/>
            </a:br>
            <a:r>
              <a:rPr lang="en-AU" sz="1800" dirty="0"/>
              <a:t>  </a:t>
            </a:r>
            <a:r>
              <a:rPr lang="en-AU" sz="1800" dirty="0">
                <a:hlinkClick r:id="rId7"/>
              </a:rPr>
              <a:t>http://kumamon-official.jp/</a:t>
            </a:r>
            <a:endParaRPr lang="en-AU" sz="1800" dirty="0" smtClean="0"/>
          </a:p>
          <a:p>
            <a:r>
              <a:rPr lang="en-US" sz="1800" dirty="0" smtClean="0"/>
              <a:t>Wall Street Journal, </a:t>
            </a:r>
            <a:r>
              <a:rPr lang="en-AU" sz="1800" dirty="0"/>
              <a:t>Isn't That Cute? In Japan, Cuddly Characters Compete </a:t>
            </a:r>
            <a:r>
              <a:rPr lang="en-AU" sz="1800" dirty="0" smtClean="0">
                <a:hlinkClick r:id="rId8"/>
              </a:rPr>
              <a:t>http</a:t>
            </a:r>
            <a:r>
              <a:rPr lang="en-AU" sz="1800" dirty="0">
                <a:hlinkClick r:id="rId8"/>
              </a:rPr>
              <a:t>://</a:t>
            </a:r>
            <a:r>
              <a:rPr lang="en-AU" sz="1800" dirty="0" smtClean="0">
                <a:hlinkClick r:id="rId8"/>
              </a:rPr>
              <a:t>online.wsj.com/article/SB10001424127887323717004578156610405635572.html</a:t>
            </a:r>
            <a:r>
              <a:rPr lang="en-AU" sz="1800" dirty="0" smtClean="0"/>
              <a:t> </a:t>
            </a:r>
          </a:p>
          <a:p>
            <a:r>
              <a:rPr lang="en-US" sz="1800" dirty="0" err="1" smtClean="0"/>
              <a:t>Yurukyara</a:t>
            </a:r>
            <a:r>
              <a:rPr lang="en-US" sz="1800" dirty="0" smtClean="0"/>
              <a:t> Grand Prix </a:t>
            </a:r>
            <a:r>
              <a:rPr lang="en-AU" sz="1800" dirty="0">
                <a:hlinkClick r:id="rId9"/>
              </a:rPr>
              <a:t>http://www.yurugp.jp</a:t>
            </a:r>
            <a:r>
              <a:rPr lang="en-AU" sz="1800" dirty="0" smtClean="0">
                <a:hlinkClick r:id="rId9"/>
              </a:rPr>
              <a:t>/</a:t>
            </a:r>
            <a:endParaRPr lang="en-AU" sz="1800" dirty="0" smtClean="0"/>
          </a:p>
          <a:p>
            <a:endParaRPr lang="en-AU" sz="1800" dirty="0" smtClean="0"/>
          </a:p>
          <a:p>
            <a:endParaRPr lang="en-AU" sz="1800" dirty="0" smtClean="0"/>
          </a:p>
          <a:p>
            <a:endParaRPr lang="en-AU" sz="1800" dirty="0"/>
          </a:p>
        </p:txBody>
      </p:sp>
      <p:sp>
        <p:nvSpPr>
          <p:cNvPr id="3" name="Title 2"/>
          <p:cNvSpPr>
            <a:spLocks noGrp="1"/>
          </p:cNvSpPr>
          <p:nvPr>
            <p:ph type="title"/>
          </p:nvPr>
        </p:nvSpPr>
        <p:spPr>
          <a:xfrm>
            <a:off x="467544" y="260648"/>
            <a:ext cx="8229600" cy="822920"/>
          </a:xfrm>
        </p:spPr>
        <p:txBody>
          <a:bodyPr/>
          <a:lstStyle/>
          <a:p>
            <a:r>
              <a:rPr lang="en-US" dirty="0" smtClean="0"/>
              <a:t>Bibliography</a:t>
            </a:r>
            <a:endParaRPr lang="en-AU" dirty="0"/>
          </a:p>
        </p:txBody>
      </p:sp>
    </p:spTree>
    <p:extLst>
      <p:ext uri="{BB962C8B-B14F-4D97-AF65-F5344CB8AC3E}">
        <p14:creationId xmlns:p14="http://schemas.microsoft.com/office/powerpoint/2010/main" val="1375504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4536504" cy="5256584"/>
          </a:xfrm>
        </p:spPr>
        <p:txBody>
          <a:bodyPr>
            <a:normAutofit fontScale="92500"/>
          </a:bodyPr>
          <a:lstStyle/>
          <a:p>
            <a:r>
              <a:rPr lang="en-AU" dirty="0"/>
              <a:t>"</a:t>
            </a:r>
            <a:r>
              <a:rPr lang="en-AU" dirty="0" err="1"/>
              <a:t>Yuru-kyara</a:t>
            </a:r>
            <a:r>
              <a:rPr lang="en-AU" dirty="0"/>
              <a:t>(</a:t>
            </a:r>
            <a:r>
              <a:rPr lang="ja-JP" altLang="en-US" dirty="0"/>
              <a:t>ゆるキャラ</a:t>
            </a:r>
            <a:r>
              <a:rPr lang="en-US" altLang="ja-JP" dirty="0"/>
              <a:t>)"(</a:t>
            </a:r>
            <a:r>
              <a:rPr lang="en-AU" dirty="0"/>
              <a:t>loose characters) are cute, friendly and a little bizarre mascots owned by national government organizations, local governments, companies, individuals for the purpose of public relations. In recent years in Japan, more and more local governments(prefectures and municipalities) compete to create their </a:t>
            </a:r>
            <a:r>
              <a:rPr lang="en-AU" dirty="0" smtClean="0"/>
              <a:t>own </a:t>
            </a:r>
            <a:r>
              <a:rPr lang="ja-JP" altLang="en-US" dirty="0" smtClean="0"/>
              <a:t>ゆ</a:t>
            </a:r>
            <a:r>
              <a:rPr lang="ja-JP" altLang="en-US" dirty="0"/>
              <a:t>るキャラ</a:t>
            </a:r>
            <a:r>
              <a:rPr lang="en-AU" dirty="0" smtClean="0"/>
              <a:t>. </a:t>
            </a:r>
            <a:r>
              <a:rPr lang="en-AU" dirty="0"/>
              <a:t>It is commonly called </a:t>
            </a:r>
            <a:r>
              <a:rPr lang="en-AU" dirty="0" smtClean="0"/>
              <a:t>"</a:t>
            </a:r>
            <a:r>
              <a:rPr lang="ja-JP" altLang="en-US" dirty="0"/>
              <a:t>ゆるキャ</a:t>
            </a:r>
            <a:r>
              <a:rPr lang="ja-JP" altLang="en-US" dirty="0" smtClean="0"/>
              <a:t>ラ</a:t>
            </a:r>
            <a:r>
              <a:rPr lang="en-US" altLang="ja-JP" dirty="0" smtClean="0"/>
              <a:t>” </a:t>
            </a:r>
            <a:r>
              <a:rPr lang="en-AU" dirty="0" smtClean="0"/>
              <a:t>boom.</a:t>
            </a:r>
          </a:p>
        </p:txBody>
      </p:sp>
      <p:sp>
        <p:nvSpPr>
          <p:cNvPr id="2" name="Title 1"/>
          <p:cNvSpPr>
            <a:spLocks noGrp="1"/>
          </p:cNvSpPr>
          <p:nvPr>
            <p:ph type="title"/>
          </p:nvPr>
        </p:nvSpPr>
        <p:spPr>
          <a:xfrm>
            <a:off x="323528" y="25354"/>
            <a:ext cx="8229600" cy="1219200"/>
          </a:xfrm>
        </p:spPr>
        <p:txBody>
          <a:bodyPr/>
          <a:lstStyle/>
          <a:p>
            <a:r>
              <a:rPr lang="en-AU" dirty="0"/>
              <a:t>What is "</a:t>
            </a:r>
            <a:r>
              <a:rPr lang="en-AU" dirty="0" err="1"/>
              <a:t>Yuru-kyara</a:t>
            </a:r>
            <a:r>
              <a:rPr lang="en-AU" dirty="0"/>
              <a:t>"?</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400" b="96000" l="10000" r="90000"/>
                    </a14:imgEffect>
                  </a14:imgLayer>
                </a14:imgProps>
              </a:ext>
              <a:ext uri="{28A0092B-C50C-407E-A947-70E740481C1C}">
                <a14:useLocalDpi xmlns:a14="http://schemas.microsoft.com/office/drawing/2010/main" val="0"/>
              </a:ext>
            </a:extLst>
          </a:blip>
          <a:srcRect/>
          <a:stretch>
            <a:fillRect/>
          </a:stretch>
        </p:blipFill>
        <p:spPr bwMode="auto">
          <a:xfrm rot="757140">
            <a:off x="4806756" y="193449"/>
            <a:ext cx="3667069" cy="29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174" b="100000" l="0" r="100000">
                        <a14:foregroundMark x1="13187" y1="29348" x2="13187" y2="29348"/>
                        <a14:foregroundMark x1="7692" y1="19565" x2="15751" y2="10326"/>
                        <a14:foregroundMark x1="20879" y1="8696" x2="17949" y2="16304"/>
                        <a14:foregroundMark x1="5495" y1="20109" x2="11355" y2="46739"/>
                        <a14:foregroundMark x1="23810" y1="11413" x2="35531" y2="33152"/>
                        <a14:foregroundMark x1="33700" y1="8696" x2="40293" y2="12500"/>
                        <a14:foregroundMark x1="40659" y1="28804" x2="43590" y2="28261"/>
                        <a14:foregroundMark x1="45421" y1="8152" x2="57875" y2="45109"/>
                        <a14:foregroundMark x1="65934" y1="8152" x2="78755" y2="45652"/>
                        <a14:foregroundMark x1="86813" y1="7065" x2="92674" y2="45652"/>
                        <a14:foregroundMark x1="10989" y1="54348" x2="12088" y2="92391"/>
                        <a14:foregroundMark x1="24542" y1="57609" x2="29304" y2="93478"/>
                        <a14:foregroundMark x1="23077" y1="95109" x2="26740" y2="83696"/>
                        <a14:foregroundMark x1="32234" y1="75000" x2="35531" y2="73913"/>
                        <a14:foregroundMark x1="49817" y1="53804" x2="45421" y2="92935"/>
                        <a14:foregroundMark x1="63004" y1="55435" x2="71429" y2="66848"/>
                      </a14:backgroundRemoval>
                    </a14:imgEffect>
                  </a14:imgLayer>
                </a14:imgProps>
              </a:ext>
              <a:ext uri="{28A0092B-C50C-407E-A947-70E740481C1C}">
                <a14:useLocalDpi xmlns:a14="http://schemas.microsoft.com/office/drawing/2010/main" val="0"/>
              </a:ext>
            </a:extLst>
          </a:blip>
          <a:srcRect/>
          <a:stretch>
            <a:fillRect/>
          </a:stretch>
        </p:blipFill>
        <p:spPr bwMode="auto">
          <a:xfrm>
            <a:off x="4764603" y="3429000"/>
            <a:ext cx="405984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46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16832"/>
            <a:ext cx="8229600" cy="4572000"/>
          </a:xfrm>
        </p:spPr>
        <p:txBody>
          <a:bodyPr>
            <a:normAutofit fontScale="92500" lnSpcReduction="20000"/>
          </a:bodyPr>
          <a:lstStyle/>
          <a:p>
            <a:r>
              <a:rPr lang="en-AU" dirty="0"/>
              <a:t>TOKYO—Japan's new prime minister won election this month promising a more muscular military, and campaigning with a trademark clenched fist in TV commercials vowing to "take back Japan."</a:t>
            </a:r>
          </a:p>
          <a:p>
            <a:r>
              <a:rPr lang="en-AU" dirty="0"/>
              <a:t>But soon after taking office Wednesday, </a:t>
            </a:r>
            <a:r>
              <a:rPr lang="en-AU" dirty="0" err="1"/>
              <a:t>Shinzo</a:t>
            </a:r>
            <a:r>
              <a:rPr lang="en-AU" dirty="0"/>
              <a:t> Abe will get an image makeover. Next month, his Liberal Democratic Party will unveil the design of a soft, cuddly mascot </a:t>
            </a:r>
            <a:r>
              <a:rPr lang="en-AU" dirty="0" err="1"/>
              <a:t>modeled</a:t>
            </a:r>
            <a:r>
              <a:rPr lang="en-AU" dirty="0"/>
              <a:t> after him—based on a proposal deemed most "widely lovable and cute," said an official when announcing the contest in November. </a:t>
            </a:r>
            <a:endParaRPr lang="en-AU" dirty="0" smtClean="0"/>
          </a:p>
          <a:p>
            <a:r>
              <a:rPr lang="en-AU" dirty="0" smtClean="0"/>
              <a:t>In </a:t>
            </a:r>
            <a:r>
              <a:rPr lang="en-AU" dirty="0"/>
              <a:t>the past, backers of </a:t>
            </a:r>
            <a:r>
              <a:rPr lang="en-AU" dirty="0" err="1"/>
              <a:t>Mr.</a:t>
            </a:r>
            <a:r>
              <a:rPr lang="en-AU" dirty="0"/>
              <a:t> Abe had promoted his looks. But now, "we thought </a:t>
            </a:r>
            <a:r>
              <a:rPr lang="en-AU" dirty="0" err="1"/>
              <a:t>Mr.</a:t>
            </a:r>
            <a:r>
              <a:rPr lang="en-AU" dirty="0"/>
              <a:t> Abe would be accepted more widely by being cute versus being handsome," said </a:t>
            </a:r>
            <a:r>
              <a:rPr lang="en-AU" dirty="0" err="1"/>
              <a:t>Taizo</a:t>
            </a:r>
            <a:r>
              <a:rPr lang="en-AU" dirty="0"/>
              <a:t> Toyoda, an LDP spokesman.</a:t>
            </a:r>
          </a:p>
          <a:p>
            <a:endParaRPr lang="en-AU" dirty="0"/>
          </a:p>
        </p:txBody>
      </p:sp>
      <p:sp>
        <p:nvSpPr>
          <p:cNvPr id="3" name="Title 2"/>
          <p:cNvSpPr>
            <a:spLocks noGrp="1"/>
          </p:cNvSpPr>
          <p:nvPr>
            <p:ph type="title"/>
          </p:nvPr>
        </p:nvSpPr>
        <p:spPr>
          <a:xfrm>
            <a:off x="496044" y="332656"/>
            <a:ext cx="8229600" cy="1219200"/>
          </a:xfrm>
        </p:spPr>
        <p:txBody>
          <a:bodyPr>
            <a:normAutofit fontScale="90000"/>
          </a:bodyPr>
          <a:lstStyle/>
          <a:p>
            <a:r>
              <a:rPr lang="en-US" altLang="ja-JP" sz="2800" b="1" dirty="0" smtClean="0"/>
              <a:t>Popularity of </a:t>
            </a:r>
            <a:r>
              <a:rPr lang="ja-JP" altLang="en-US" sz="2800" b="1" dirty="0" smtClean="0"/>
              <a:t>ゆるキャラ</a:t>
            </a:r>
            <a:r>
              <a:rPr lang="en-US" sz="2800" b="1" dirty="0" smtClean="0"/>
              <a:t/>
            </a:r>
            <a:br>
              <a:rPr lang="en-US" sz="2800" b="1" dirty="0" smtClean="0"/>
            </a:br>
            <a:r>
              <a:rPr lang="en-US" sz="2000" dirty="0" smtClean="0"/>
              <a:t>The Wall Street Journal: </a:t>
            </a:r>
            <a:r>
              <a:rPr lang="en-AU" sz="2000" dirty="0">
                <a:effectLst/>
              </a:rPr>
              <a:t>Isn't That Cute? In Japan, </a:t>
            </a:r>
            <a:r>
              <a:rPr lang="en-AU" sz="2000" dirty="0" smtClean="0">
                <a:effectLst/>
              </a:rPr>
              <a:t/>
            </a:r>
            <a:br>
              <a:rPr lang="en-AU" sz="2000" dirty="0" smtClean="0">
                <a:effectLst/>
              </a:rPr>
            </a:br>
            <a:r>
              <a:rPr lang="en-AU" sz="2000" dirty="0" smtClean="0">
                <a:effectLst/>
              </a:rPr>
              <a:t>Cuddly </a:t>
            </a:r>
            <a:r>
              <a:rPr lang="en-AU" sz="2000" dirty="0">
                <a:effectLst/>
              </a:rPr>
              <a:t>Characters Compete</a:t>
            </a:r>
            <a:br>
              <a:rPr lang="en-AU" sz="2000" dirty="0">
                <a:effectLst/>
              </a:rPr>
            </a:br>
            <a:r>
              <a:rPr lang="en-AU" sz="1800" dirty="0">
                <a:effectLst/>
              </a:rPr>
              <a:t>Tuesday, December 25, 2012 As of 10:30 PM </a:t>
            </a:r>
            <a:r>
              <a:rPr lang="en-AU" sz="1800" dirty="0" smtClean="0">
                <a:effectLst/>
              </a:rPr>
              <a:t>EST</a:t>
            </a:r>
            <a:endParaRPr lang="en-AU"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3265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382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9992" y="332656"/>
            <a:ext cx="4186808" cy="6192688"/>
          </a:xfrm>
        </p:spPr>
        <p:txBody>
          <a:bodyPr>
            <a:normAutofit fontScale="70000" lnSpcReduction="20000"/>
          </a:bodyPr>
          <a:lstStyle/>
          <a:p>
            <a:r>
              <a:rPr lang="en-AU" sz="2400" dirty="0">
                <a:hlinkClick r:id="rId2"/>
              </a:rPr>
              <a:t>http://</a:t>
            </a:r>
            <a:r>
              <a:rPr lang="en-AU" sz="2400" dirty="0" smtClean="0">
                <a:hlinkClick r:id="rId2"/>
              </a:rPr>
              <a:t>www.japancrush.com/2013/stories/3931.html</a:t>
            </a:r>
            <a:endParaRPr lang="en-AU" sz="2400" dirty="0" smtClean="0"/>
          </a:p>
          <a:p>
            <a:r>
              <a:rPr lang="en-AU" dirty="0" smtClean="0"/>
              <a:t>The</a:t>
            </a:r>
            <a:r>
              <a:rPr lang="en-AU" dirty="0"/>
              <a:t> Liberal Democratic Party of Japan held an award ceremony for an illustration competition based on illustrations of the </a:t>
            </a:r>
            <a:r>
              <a:rPr lang="en-AU" dirty="0">
                <a:solidFill>
                  <a:schemeClr val="accent6">
                    <a:lumMod val="60000"/>
                    <a:lumOff val="40000"/>
                  </a:schemeClr>
                </a:solidFill>
              </a:rPr>
              <a:t>Prime Minister Abe </a:t>
            </a:r>
            <a:r>
              <a:rPr lang="en-AU" dirty="0" err="1">
                <a:solidFill>
                  <a:schemeClr val="accent6">
                    <a:lumMod val="60000"/>
                    <a:lumOff val="40000"/>
                  </a:schemeClr>
                </a:solidFill>
              </a:rPr>
              <a:t>Shinzo</a:t>
            </a:r>
            <a:r>
              <a:rPr lang="en-AU" dirty="0"/>
              <a:t> and </a:t>
            </a:r>
            <a:r>
              <a:rPr lang="en-AU" dirty="0">
                <a:solidFill>
                  <a:schemeClr val="accent6">
                    <a:lumMod val="60000"/>
                    <a:lumOff val="40000"/>
                  </a:schemeClr>
                </a:solidFill>
              </a:rPr>
              <a:t>Secretary-General, </a:t>
            </a:r>
            <a:r>
              <a:rPr lang="en-AU" dirty="0" err="1" smtClean="0">
                <a:solidFill>
                  <a:schemeClr val="accent6">
                    <a:lumMod val="60000"/>
                    <a:lumOff val="40000"/>
                  </a:schemeClr>
                </a:solidFill>
              </a:rPr>
              <a:t>Ishiba</a:t>
            </a:r>
            <a:r>
              <a:rPr lang="en-AU" dirty="0" smtClean="0">
                <a:solidFill>
                  <a:schemeClr val="accent6">
                    <a:lumMod val="60000"/>
                    <a:lumOff val="40000"/>
                  </a:schemeClr>
                </a:solidFill>
              </a:rPr>
              <a:t> Shigeru </a:t>
            </a:r>
            <a:r>
              <a:rPr lang="en-AU" dirty="0" smtClean="0"/>
              <a:t>for </a:t>
            </a:r>
            <a:r>
              <a:rPr lang="en-AU" dirty="0"/>
              <a:t>the party convention on March 17. It’s part of media strategies toward the House of </a:t>
            </a:r>
            <a:r>
              <a:rPr lang="en-AU" dirty="0" err="1"/>
              <a:t>Councilors</a:t>
            </a:r>
            <a:r>
              <a:rPr lang="en-AU" dirty="0"/>
              <a:t> election in the summer and attendees at the party convention received plastic folders and eco-friendly reusable shopping bags with the Abe and </a:t>
            </a:r>
            <a:r>
              <a:rPr lang="en-AU" dirty="0" err="1"/>
              <a:t>Ishiba</a:t>
            </a:r>
            <a:r>
              <a:rPr lang="en-AU" dirty="0"/>
              <a:t> ‘</a:t>
            </a:r>
            <a:r>
              <a:rPr lang="en-AU" dirty="0" err="1"/>
              <a:t>yuru-kyara</a:t>
            </a:r>
            <a:r>
              <a:rPr lang="en-AU" dirty="0"/>
              <a:t>’ printed on them.</a:t>
            </a:r>
          </a:p>
          <a:p>
            <a:r>
              <a:rPr lang="en-AU" dirty="0"/>
              <a:t>The acrylic painter, Ms Takahashi </a:t>
            </a:r>
            <a:r>
              <a:rPr lang="en-AU" dirty="0" err="1"/>
              <a:t>Reika</a:t>
            </a:r>
            <a:r>
              <a:rPr lang="en-AU" dirty="0"/>
              <a:t> (age 47, Sapporo) won the top prize. She drew both in suits and lightning patterned ties. The Prime Minister praised her drawing, calling it ‘well drawn, very cute’. Ms Takahashi said: ‘Please get ahead with your work with lightning speed’.</a:t>
            </a:r>
          </a:p>
          <a:p>
            <a:endParaRPr lang="en-AU" dirty="0"/>
          </a:p>
        </p:txBody>
      </p:sp>
      <p:pic>
        <p:nvPicPr>
          <p:cNvPr id="4" name="Picture 3" descr="Cartoon Characters of Abe and Ishiba Selected in LDP Contest - japanCRUSH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0548" y="2408709"/>
            <a:ext cx="4091661" cy="3888432"/>
          </a:xfrm>
          <a:prstGeom prst="rect">
            <a:avLst/>
          </a:prstGeom>
        </p:spPr>
      </p:pic>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703" r="89575">
                        <a14:backgroundMark x1="49807" y1="29897" x2="47490" y2="4639"/>
                        <a14:backgroundMark x1="18919" y1="94330" x2="28185" y2="98969"/>
                        <a14:backgroundMark x1="83784" y1="96907" x2="80309" y2="99485"/>
                      </a14:backgroundRemoval>
                    </a14:imgEffect>
                  </a14:imgLayer>
                </a14:imgProps>
              </a:ext>
              <a:ext uri="{28A0092B-C50C-407E-A947-70E740481C1C}">
                <a14:useLocalDpi xmlns:a14="http://schemas.microsoft.com/office/drawing/2010/main" val="0"/>
              </a:ext>
            </a:extLst>
          </a:blip>
          <a:srcRect/>
          <a:stretch>
            <a:fillRect/>
          </a:stretch>
        </p:blipFill>
        <p:spPr bwMode="auto">
          <a:xfrm rot="20712828">
            <a:off x="1238558" y="28473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59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One of the most popular </a:t>
            </a:r>
            <a:r>
              <a:rPr lang="en-AU" dirty="0" err="1"/>
              <a:t>yuru-kyara</a:t>
            </a:r>
            <a:r>
              <a:rPr lang="en-AU" dirty="0"/>
              <a:t> in Japan is "</a:t>
            </a:r>
            <a:r>
              <a:rPr lang="en-AU" dirty="0" err="1"/>
              <a:t>Kumamon</a:t>
            </a:r>
            <a:r>
              <a:rPr lang="en-AU" dirty="0"/>
              <a:t>(</a:t>
            </a:r>
            <a:r>
              <a:rPr lang="ja-JP" altLang="en-US" dirty="0"/>
              <a:t>くまモン</a:t>
            </a:r>
            <a:r>
              <a:rPr lang="en-US" altLang="ja-JP" dirty="0"/>
              <a:t>)", </a:t>
            </a:r>
            <a:r>
              <a:rPr lang="en-AU" dirty="0"/>
              <a:t>which is a mascot of Kumamoto Prefecture. "</a:t>
            </a:r>
            <a:r>
              <a:rPr lang="en-AU" dirty="0" err="1"/>
              <a:t>Kumamon</a:t>
            </a:r>
            <a:r>
              <a:rPr lang="en-AU" dirty="0"/>
              <a:t>" is a combination of two words: "</a:t>
            </a:r>
            <a:r>
              <a:rPr lang="en-AU" dirty="0" err="1"/>
              <a:t>Kuma</a:t>
            </a:r>
            <a:r>
              <a:rPr lang="en-AU" dirty="0"/>
              <a:t>" is short for Kumamoto and "Mon" represents the local dialect that uses that word for the standard Japanese word for "things," or "</a:t>
            </a:r>
            <a:r>
              <a:rPr lang="en-AU" dirty="0" smtClean="0"/>
              <a:t>mono  (</a:t>
            </a:r>
            <a:r>
              <a:rPr lang="ja-JP" altLang="en-US" dirty="0"/>
              <a:t>物</a:t>
            </a:r>
            <a:r>
              <a:rPr lang="en-US" altLang="ja-JP" dirty="0" smtClean="0"/>
              <a:t>)."</a:t>
            </a:r>
            <a:r>
              <a:rPr lang="en-AU" dirty="0"/>
              <a:t>  </a:t>
            </a:r>
          </a:p>
          <a:p>
            <a:endParaRPr lang="en-AU" dirty="0"/>
          </a:p>
        </p:txBody>
      </p:sp>
      <p:sp>
        <p:nvSpPr>
          <p:cNvPr id="3" name="Title 2"/>
          <p:cNvSpPr>
            <a:spLocks noGrp="1"/>
          </p:cNvSpPr>
          <p:nvPr>
            <p:ph type="title"/>
          </p:nvPr>
        </p:nvSpPr>
        <p:spPr/>
        <p:txBody>
          <a:bodyPr/>
          <a:lstStyle/>
          <a:p>
            <a:r>
              <a:rPr lang="ja-JP" altLang="en-US" smtClean="0"/>
              <a:t>例：く</a:t>
            </a:r>
            <a:r>
              <a:rPr lang="ja-JP" altLang="en-US" dirty="0" smtClean="0"/>
              <a:t>まモン</a:t>
            </a:r>
            <a:endParaRPr lang="en-AU" dirty="0"/>
          </a:p>
        </p:txBody>
      </p:sp>
      <p:sp>
        <p:nvSpPr>
          <p:cNvPr id="4"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00" tIns="45720" rIns="15870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4E2800"/>
                </a:solidFill>
                <a:effectLst/>
                <a:latin typeface="Arial" pitchFamily="34" charset="0"/>
                <a:cs typeface="Arial" pitchFamily="34" charset="0"/>
              </a:rPr>
              <a:t>Kumamon standing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sng" strike="noStrike" cap="none" normalizeH="0" baseline="0" smtClean="0">
                <a:ln>
                  <a:noFill/>
                </a:ln>
                <a:solidFill>
                  <a:srgbClr val="F48D1D"/>
                </a:solidFill>
                <a:effectLst/>
                <a:latin typeface="Arial" pitchFamily="34" charset="0"/>
                <a:cs typeface="Arial" pitchFamily="34" charset="0"/>
                <a:hlinkClick r:id="rId2"/>
              </a:rPr>
              <a:t>  </a:t>
            </a:r>
            <a:endParaRPr kumimoji="0" lang="en-US" sz="12000" b="0" i="0" u="sng" strike="noStrike" cap="none" normalizeH="0" baseline="0" smtClean="0">
              <a:ln>
                <a:noFill/>
              </a:ln>
              <a:solidFill>
                <a:srgbClr val="F48D1D"/>
              </a:solidFill>
              <a:effectLst/>
              <a:latin typeface="Arial" pitchFamily="34" charset="0"/>
              <a:cs typeface="Arial" pitchFamily="34" charset="0"/>
            </a:endParaRPr>
          </a:p>
        </p:txBody>
      </p:sp>
      <p:pic>
        <p:nvPicPr>
          <p:cNvPr id="1026" name="Picture 2" descr="http://2.bp.blogspot.com/--muEK_PdEBg/UUHWdtI3OCI/AAAAAAAAAAk/935tzvvkhtE/s200/dl_kuma0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56" y="4437112"/>
            <a:ext cx="1190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00" b="99000" l="0" r="100000"/>
                    </a14:imgEffect>
                  </a14:imgLayer>
                </a14:imgProps>
              </a:ext>
              <a:ext uri="{28A0092B-C50C-407E-A947-70E740481C1C}">
                <a14:useLocalDpi xmlns:a14="http://schemas.microsoft.com/office/drawing/2010/main" val="0"/>
              </a:ext>
            </a:extLst>
          </a:blip>
          <a:srcRect/>
          <a:stretch>
            <a:fillRect/>
          </a:stretch>
        </p:blipFill>
        <p:spPr bwMode="auto">
          <a:xfrm>
            <a:off x="2339752" y="4480148"/>
            <a:ext cx="13906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00" b="100000" l="0" r="100000"/>
                    </a14:imgEffect>
                  </a14:imgLayer>
                </a14:imgProps>
              </a:ext>
              <a:ext uri="{28A0092B-C50C-407E-A947-70E740481C1C}">
                <a14:useLocalDpi xmlns:a14="http://schemas.microsoft.com/office/drawing/2010/main" val="0"/>
              </a:ext>
            </a:extLst>
          </a:blip>
          <a:srcRect/>
          <a:stretch>
            <a:fillRect/>
          </a:stretch>
        </p:blipFill>
        <p:spPr bwMode="auto">
          <a:xfrm>
            <a:off x="3909332" y="4484340"/>
            <a:ext cx="13906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500" b="100000" l="0" r="99296">
                        <a14:foregroundMark x1="50704" y1="14000" x2="50704" y2="14000"/>
                        <a14:foregroundMark x1="61268" y1="11500" x2="61268" y2="11500"/>
                        <a14:foregroundMark x1="36620" y1="10500" x2="36620" y2="10500"/>
                        <a14:foregroundMark x1="28169" y1="3000" x2="28169" y2="3000"/>
                        <a14:foregroundMark x1="73944" y1="4000" x2="73944" y2="4000"/>
                        <a14:foregroundMark x1="64085" y1="3000" x2="64085" y2="3000"/>
                        <a14:foregroundMark x1="34507" y1="3000" x2="34507"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5652120" y="4437112"/>
            <a:ext cx="13525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877" b="100000" l="0" r="99500"/>
                    </a14:imgEffect>
                  </a14:imgLayer>
                </a14:imgProps>
              </a:ext>
              <a:ext uri="{28A0092B-C50C-407E-A947-70E740481C1C}">
                <a14:useLocalDpi xmlns:a14="http://schemas.microsoft.com/office/drawing/2010/main" val="0"/>
              </a:ext>
            </a:extLst>
          </a:blip>
          <a:srcRect/>
          <a:stretch>
            <a:fillRect/>
          </a:stretch>
        </p:blipFill>
        <p:spPr bwMode="auto">
          <a:xfrm>
            <a:off x="7016165" y="5278710"/>
            <a:ext cx="1905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74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list of the </a:t>
            </a:r>
            <a:r>
              <a:rPr lang="ja-JP" altLang="en-US" dirty="0"/>
              <a:t>ゆるキャラ </a:t>
            </a:r>
            <a:r>
              <a:rPr lang="en-US" altLang="ja-JP" dirty="0"/>
              <a:t>and their places of origin </a:t>
            </a:r>
            <a:r>
              <a:rPr lang="en-US" dirty="0"/>
              <a:t>can be found at </a:t>
            </a:r>
            <a:r>
              <a:rPr lang="en-AU" dirty="0">
                <a:hlinkClick r:id="rId2"/>
              </a:rPr>
              <a:t>http://www.yurugp.jp/</a:t>
            </a:r>
            <a:endParaRPr lang="en-AU" dirty="0"/>
          </a:p>
          <a:p>
            <a:endParaRPr lang="en-AU" dirty="0"/>
          </a:p>
        </p:txBody>
      </p:sp>
      <p:sp>
        <p:nvSpPr>
          <p:cNvPr id="3" name="Title 2"/>
          <p:cNvSpPr>
            <a:spLocks noGrp="1"/>
          </p:cNvSpPr>
          <p:nvPr>
            <p:ph type="title"/>
          </p:nvPr>
        </p:nvSpPr>
        <p:spPr/>
        <p:txBody>
          <a:bodyPr>
            <a:normAutofit/>
          </a:bodyPr>
          <a:lstStyle/>
          <a:p>
            <a:r>
              <a:rPr lang="ja-JP" altLang="en-US" dirty="0" smtClean="0"/>
              <a:t>けんきゅう：</a:t>
            </a:r>
            <a:r>
              <a:rPr lang="en-US" altLang="ja-JP" dirty="0" smtClean="0"/>
              <a:t>Research </a:t>
            </a:r>
            <a:r>
              <a:rPr lang="ja-JP" altLang="en-US" dirty="0" smtClean="0"/>
              <a:t>ゆるキャラ</a:t>
            </a:r>
            <a:endParaRPr lang="en-AU" dirty="0"/>
          </a:p>
        </p:txBody>
      </p:sp>
      <p:pic>
        <p:nvPicPr>
          <p:cNvPr id="4" name="Picture 3" descr="ゆるキャラグランプリ2012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552" y="2557028"/>
            <a:ext cx="3744416" cy="3846802"/>
          </a:xfrm>
          <a:prstGeom prst="rect">
            <a:avLst/>
          </a:prstGeom>
        </p:spPr>
      </p:pic>
      <p:pic>
        <p:nvPicPr>
          <p:cNvPr id="5" name="Picture 4" descr="Character Grand Prix 2012 loos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517633">
            <a:off x="4944272" y="2320399"/>
            <a:ext cx="3216760" cy="3845032"/>
          </a:xfrm>
          <a:prstGeom prst="rect">
            <a:avLst/>
          </a:prstGeom>
        </p:spPr>
      </p:pic>
    </p:spTree>
    <p:extLst>
      <p:ext uri="{BB962C8B-B14F-4D97-AF65-F5344CB8AC3E}">
        <p14:creationId xmlns:p14="http://schemas.microsoft.com/office/powerpoint/2010/main" val="2776714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3052920"/>
              </p:ext>
            </p:extLst>
          </p:nvPr>
        </p:nvGraphicFramePr>
        <p:xfrm>
          <a:off x="457200" y="1484785"/>
          <a:ext cx="8229600" cy="2807816"/>
        </p:xfrm>
        <a:graphic>
          <a:graphicData uri="http://schemas.openxmlformats.org/drawingml/2006/table">
            <a:tbl>
              <a:tblPr firstRow="1" bandRow="1">
                <a:tableStyleId>{5C22544A-7EE6-4342-B048-85BDC9FD1C3A}</a:tableStyleId>
              </a:tblPr>
              <a:tblGrid>
                <a:gridCol w="2170584"/>
                <a:gridCol w="3029508"/>
                <a:gridCol w="3029508"/>
              </a:tblGrid>
              <a:tr h="953616">
                <a:tc>
                  <a:txBody>
                    <a:bodyPr/>
                    <a:lstStyle/>
                    <a:p>
                      <a:r>
                        <a:rPr lang="ja-JP" altLang="en-US" dirty="0" smtClean="0"/>
                        <a:t>ゆるキャラの名前</a:t>
                      </a:r>
                      <a:endParaRPr lang="en-US" altLang="ja-JP" dirty="0" smtClean="0"/>
                    </a:p>
                    <a:p>
                      <a:r>
                        <a:rPr lang="en-US" dirty="0" smtClean="0"/>
                        <a:t>(name?)</a:t>
                      </a:r>
                      <a:endParaRPr lang="en-AU" dirty="0"/>
                    </a:p>
                  </a:txBody>
                  <a:tcPr/>
                </a:tc>
                <a:tc>
                  <a:txBody>
                    <a:bodyPr/>
                    <a:lstStyle/>
                    <a:p>
                      <a:r>
                        <a:rPr lang="ja-JP" altLang="en-US" dirty="0" smtClean="0"/>
                        <a:t>とくちょう</a:t>
                      </a:r>
                      <a:endParaRPr lang="en-US" dirty="0" smtClean="0"/>
                    </a:p>
                    <a:p>
                      <a:r>
                        <a:rPr lang="en-US" dirty="0" smtClean="0"/>
                        <a:t>(characteristics)</a:t>
                      </a:r>
                      <a:endParaRPr lang="en-AU" dirty="0"/>
                    </a:p>
                  </a:txBody>
                  <a:tcPr/>
                </a:tc>
                <a:tc>
                  <a:txBody>
                    <a:bodyPr/>
                    <a:lstStyle/>
                    <a:p>
                      <a:r>
                        <a:rPr lang="ja-JP" altLang="en-US" dirty="0" smtClean="0"/>
                        <a:t>何をすすめていますか？</a:t>
                      </a:r>
                      <a:endParaRPr lang="en-US" altLang="ja-JP" dirty="0" smtClean="0"/>
                    </a:p>
                    <a:p>
                      <a:r>
                        <a:rPr lang="en-US" dirty="0" smtClean="0"/>
                        <a:t>(promote?)</a:t>
                      </a:r>
                      <a:endParaRPr lang="en-AU" dirty="0" smtClean="0"/>
                    </a:p>
                    <a:p>
                      <a:endParaRPr lang="en-AU" dirty="0"/>
                    </a:p>
                  </a:txBody>
                  <a:tcPr/>
                </a:tc>
              </a:tr>
              <a:tr h="370840">
                <a:tc>
                  <a:txBody>
                    <a:bodyPr/>
                    <a:lstStyle/>
                    <a:p>
                      <a:r>
                        <a:rPr lang="en-US" dirty="0" smtClean="0"/>
                        <a:t>1.</a:t>
                      </a:r>
                      <a:endParaRPr lang="en-AU" dirty="0"/>
                    </a:p>
                  </a:txBody>
                  <a:tcPr/>
                </a:tc>
                <a:tc>
                  <a:txBody>
                    <a:bodyPr/>
                    <a:lstStyle/>
                    <a:p>
                      <a:endParaRPr lang="en-AU"/>
                    </a:p>
                  </a:txBody>
                  <a:tcPr/>
                </a:tc>
                <a:tc>
                  <a:txBody>
                    <a:bodyPr/>
                    <a:lstStyle/>
                    <a:p>
                      <a:endParaRPr lang="en-AU"/>
                    </a:p>
                  </a:txBody>
                  <a:tcPr/>
                </a:tc>
              </a:tr>
              <a:tr h="370840">
                <a:tc>
                  <a:txBody>
                    <a:bodyPr/>
                    <a:lstStyle/>
                    <a:p>
                      <a:r>
                        <a:rPr lang="en-US" dirty="0" smtClean="0"/>
                        <a:t>2.</a:t>
                      </a:r>
                      <a:endParaRPr lang="en-AU" dirty="0"/>
                    </a:p>
                  </a:txBody>
                  <a:tcPr/>
                </a:tc>
                <a:tc>
                  <a:txBody>
                    <a:bodyPr/>
                    <a:lstStyle/>
                    <a:p>
                      <a:endParaRPr lang="en-AU"/>
                    </a:p>
                  </a:txBody>
                  <a:tcPr/>
                </a:tc>
                <a:tc>
                  <a:txBody>
                    <a:bodyPr/>
                    <a:lstStyle/>
                    <a:p>
                      <a:endParaRPr lang="en-AU" dirty="0"/>
                    </a:p>
                  </a:txBody>
                  <a:tcPr/>
                </a:tc>
              </a:tr>
              <a:tr h="370840">
                <a:tc>
                  <a:txBody>
                    <a:bodyPr/>
                    <a:lstStyle/>
                    <a:p>
                      <a:r>
                        <a:rPr lang="en-US" dirty="0" smtClean="0"/>
                        <a:t>3.</a:t>
                      </a:r>
                      <a:endParaRPr lang="en-AU" dirty="0"/>
                    </a:p>
                  </a:txBody>
                  <a:tcPr/>
                </a:tc>
                <a:tc>
                  <a:txBody>
                    <a:bodyPr/>
                    <a:lstStyle/>
                    <a:p>
                      <a:endParaRPr lang="en-AU" dirty="0"/>
                    </a:p>
                  </a:txBody>
                  <a:tcPr/>
                </a:tc>
                <a:tc>
                  <a:txBody>
                    <a:bodyPr/>
                    <a:lstStyle/>
                    <a:p>
                      <a:endParaRPr lang="en-AU" dirty="0"/>
                    </a:p>
                  </a:txBody>
                  <a:tcPr/>
                </a:tc>
              </a:tr>
              <a:tr h="370840">
                <a:tc>
                  <a:txBody>
                    <a:bodyPr/>
                    <a:lstStyle/>
                    <a:p>
                      <a:r>
                        <a:rPr lang="en-US" dirty="0" smtClean="0"/>
                        <a:t>4.</a:t>
                      </a:r>
                      <a:endParaRPr lang="en-AU" dirty="0"/>
                    </a:p>
                  </a:txBody>
                  <a:tcPr/>
                </a:tc>
                <a:tc>
                  <a:txBody>
                    <a:bodyPr/>
                    <a:lstStyle/>
                    <a:p>
                      <a:endParaRPr lang="en-AU" dirty="0"/>
                    </a:p>
                  </a:txBody>
                  <a:tcPr/>
                </a:tc>
                <a:tc>
                  <a:txBody>
                    <a:bodyPr/>
                    <a:lstStyle/>
                    <a:p>
                      <a:endParaRPr lang="en-AU" dirty="0"/>
                    </a:p>
                  </a:txBody>
                  <a:tcPr/>
                </a:tc>
              </a:tr>
              <a:tr h="370840">
                <a:tc>
                  <a:txBody>
                    <a:bodyPr/>
                    <a:lstStyle/>
                    <a:p>
                      <a:r>
                        <a:rPr lang="en-US" dirty="0" smtClean="0"/>
                        <a:t>5.</a:t>
                      </a:r>
                      <a:endParaRPr lang="en-AU" dirty="0"/>
                    </a:p>
                  </a:txBody>
                  <a:tcPr/>
                </a:tc>
                <a:tc>
                  <a:txBody>
                    <a:bodyPr/>
                    <a:lstStyle/>
                    <a:p>
                      <a:endParaRPr lang="en-AU" dirty="0"/>
                    </a:p>
                  </a:txBody>
                  <a:tcPr/>
                </a:tc>
                <a:tc>
                  <a:txBody>
                    <a:bodyPr/>
                    <a:lstStyle/>
                    <a:p>
                      <a:endParaRPr lang="en-AU" dirty="0"/>
                    </a:p>
                  </a:txBody>
                  <a:tcPr/>
                </a:tc>
              </a:tr>
            </a:tbl>
          </a:graphicData>
        </a:graphic>
      </p:graphicFrame>
      <p:sp>
        <p:nvSpPr>
          <p:cNvPr id="3" name="Title 2"/>
          <p:cNvSpPr>
            <a:spLocks noGrp="1"/>
          </p:cNvSpPr>
          <p:nvPr>
            <p:ph type="title"/>
          </p:nvPr>
        </p:nvSpPr>
        <p:spPr/>
        <p:txBody>
          <a:bodyPr>
            <a:normAutofit fontScale="90000"/>
          </a:bodyPr>
          <a:lstStyle/>
          <a:p>
            <a:r>
              <a:rPr lang="ja-JP" altLang="en-US" dirty="0"/>
              <a:t>いちばん　好きな　ゆるキャラ　は　何　です　か？　どうして？</a:t>
            </a:r>
            <a:endParaRPr lang="en-AU" dirty="0"/>
          </a:p>
        </p:txBody>
      </p:sp>
      <p:grpSp>
        <p:nvGrpSpPr>
          <p:cNvPr id="6" name="Group 5"/>
          <p:cNvGrpSpPr/>
          <p:nvPr/>
        </p:nvGrpSpPr>
        <p:grpSpPr>
          <a:xfrm>
            <a:off x="5364088" y="4247141"/>
            <a:ext cx="1455043" cy="2394857"/>
            <a:chOff x="3127132" y="4437899"/>
            <a:chExt cx="1455043" cy="2394857"/>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132" y="4437899"/>
              <a:ext cx="1455043" cy="21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42015" y="6463424"/>
              <a:ext cx="1440160" cy="369332"/>
            </a:xfrm>
            <a:prstGeom prst="rect">
              <a:avLst/>
            </a:prstGeom>
            <a:solidFill>
              <a:schemeClr val="tx1"/>
            </a:solidFill>
          </p:spPr>
          <p:txBody>
            <a:bodyPr wrap="square" rtlCol="0">
              <a:spAutoFit/>
            </a:bodyPr>
            <a:lstStyle/>
            <a:p>
              <a:r>
                <a:rPr lang="ja-JP" altLang="en-US" b="1" dirty="0" smtClean="0">
                  <a:solidFill>
                    <a:schemeClr val="bg1"/>
                  </a:solidFill>
                </a:rPr>
                <a:t>せんとくん</a:t>
              </a:r>
              <a:endParaRPr lang="en-AU" b="1" dirty="0">
                <a:solidFill>
                  <a:schemeClr val="bg1"/>
                </a:solidFill>
              </a:endParaRPr>
            </a:p>
          </p:txBody>
        </p:sp>
      </p:grpSp>
      <p:grpSp>
        <p:nvGrpSpPr>
          <p:cNvPr id="8" name="Group 7"/>
          <p:cNvGrpSpPr/>
          <p:nvPr/>
        </p:nvGrpSpPr>
        <p:grpSpPr>
          <a:xfrm rot="21064210">
            <a:off x="1857052" y="4578142"/>
            <a:ext cx="1619858" cy="1800870"/>
            <a:chOff x="1007986" y="4754303"/>
            <a:chExt cx="1619858" cy="180087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07986" y="4754303"/>
              <a:ext cx="1619858" cy="143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07986" y="6185841"/>
              <a:ext cx="1619858" cy="369332"/>
            </a:xfrm>
            <a:prstGeom prst="rect">
              <a:avLst/>
            </a:prstGeom>
            <a:solidFill>
              <a:schemeClr val="tx1"/>
            </a:solidFill>
          </p:spPr>
          <p:txBody>
            <a:bodyPr wrap="square" rtlCol="0">
              <a:spAutoFit/>
            </a:bodyPr>
            <a:lstStyle/>
            <a:p>
              <a:r>
                <a:rPr lang="ja-JP" altLang="en-US" dirty="0" smtClean="0">
                  <a:solidFill>
                    <a:schemeClr val="bg1"/>
                  </a:solidFill>
                </a:rPr>
                <a:t>くまもん</a:t>
              </a:r>
              <a:endParaRPr lang="en-AU" dirty="0">
                <a:solidFill>
                  <a:schemeClr val="bg1"/>
                </a:solidFill>
              </a:endParaRPr>
            </a:p>
          </p:txBody>
        </p:sp>
      </p:grpSp>
      <p:grpSp>
        <p:nvGrpSpPr>
          <p:cNvPr id="10" name="Group 9"/>
          <p:cNvGrpSpPr/>
          <p:nvPr/>
        </p:nvGrpSpPr>
        <p:grpSpPr>
          <a:xfrm rot="387278">
            <a:off x="385429" y="4225594"/>
            <a:ext cx="1368152" cy="2459515"/>
            <a:chOff x="4047749" y="4245431"/>
            <a:chExt cx="1368152" cy="2459515"/>
          </a:xfrm>
        </p:grpSpPr>
        <p:pic>
          <p:nvPicPr>
            <p:cNvPr id="717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333" l="595" r="100000">
                          <a14:foregroundMark x1="69643" y1="5667" x2="86905" y2="10667"/>
                          <a14:foregroundMark x1="88095" y1="12667" x2="96429" y2="20333"/>
                          <a14:foregroundMark x1="90476" y1="36667" x2="80357" y2="45000"/>
                          <a14:foregroundMark x1="26190" y1="6000" x2="48810" y2="2000"/>
                          <a14:backgroundMark x1="2976" y1="11000" x2="14881" y2="2000"/>
                          <a14:backgroundMark x1="19643" y1="2333" x2="39286" y2="0"/>
                          <a14:backgroundMark x1="2381" y1="12667" x2="0" y2="41667"/>
                          <a14:backgroundMark x1="8929" y1="38667" x2="1190" y2="45333"/>
                          <a14:backgroundMark x1="94643" y1="41333" x2="99405" y2="28667"/>
                          <a14:backgroundMark x1="41071" y1="1333" x2="95833" y2="667"/>
                          <a14:backgroundMark x1="96429" y1="18667" x2="98810" y2="23333"/>
                        </a14:backgroundRemoval>
                      </a14:imgEffect>
                    </a14:imgLayer>
                  </a14:imgProps>
                </a:ext>
                <a:ext uri="{28A0092B-C50C-407E-A947-70E740481C1C}">
                  <a14:useLocalDpi xmlns:a14="http://schemas.microsoft.com/office/drawing/2010/main" val="0"/>
                </a:ext>
              </a:extLst>
            </a:blip>
            <a:srcRect/>
            <a:stretch>
              <a:fillRect/>
            </a:stretch>
          </p:blipFill>
          <p:spPr bwMode="auto">
            <a:xfrm>
              <a:off x="4139952" y="4245431"/>
              <a:ext cx="1183747" cy="21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047749" y="6335614"/>
              <a:ext cx="1368152" cy="369332"/>
            </a:xfrm>
            <a:prstGeom prst="rect">
              <a:avLst/>
            </a:prstGeom>
            <a:solidFill>
              <a:schemeClr val="tx1"/>
            </a:solidFill>
          </p:spPr>
          <p:txBody>
            <a:bodyPr wrap="square" rtlCol="0">
              <a:spAutoFit/>
            </a:bodyPr>
            <a:lstStyle/>
            <a:p>
              <a:r>
                <a:rPr lang="ja-JP" altLang="en-US" b="1" dirty="0" smtClean="0">
                  <a:solidFill>
                    <a:schemeClr val="bg1"/>
                  </a:solidFill>
                </a:rPr>
                <a:t>うどんのう</a:t>
              </a:r>
              <a:endParaRPr lang="en-AU" b="1" dirty="0">
                <a:solidFill>
                  <a:schemeClr val="bg1"/>
                </a:solidFill>
              </a:endParaRPr>
            </a:p>
          </p:txBody>
        </p:sp>
      </p:grpSp>
      <p:grpSp>
        <p:nvGrpSpPr>
          <p:cNvPr id="12" name="Group 11"/>
          <p:cNvGrpSpPr/>
          <p:nvPr/>
        </p:nvGrpSpPr>
        <p:grpSpPr>
          <a:xfrm>
            <a:off x="3419872" y="4213394"/>
            <a:ext cx="1632967" cy="2521229"/>
            <a:chOff x="5841167" y="3717032"/>
            <a:chExt cx="1632967" cy="2521229"/>
          </a:xfrm>
        </p:grpSpPr>
        <p:pic>
          <p:nvPicPr>
            <p:cNvPr id="7173"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01" b="95390" l="2235" r="94413">
                          <a14:foregroundMark x1="55307" y1="24468" x2="55307" y2="24468"/>
                        </a14:backgroundRemoval>
                      </a14:imgEffect>
                    </a14:imgLayer>
                  </a14:imgProps>
                </a:ext>
                <a:ext uri="{28A0092B-C50C-407E-A947-70E740481C1C}">
                  <a14:useLocalDpi xmlns:a14="http://schemas.microsoft.com/office/drawing/2010/main" val="0"/>
                </a:ext>
              </a:extLst>
            </a:blip>
            <a:srcRect/>
            <a:stretch>
              <a:fillRect/>
            </a:stretch>
          </p:blipFill>
          <p:spPr bwMode="auto">
            <a:xfrm>
              <a:off x="5952339" y="3717032"/>
              <a:ext cx="1404756" cy="221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841167" y="5868929"/>
              <a:ext cx="1632967" cy="369332"/>
            </a:xfrm>
            <a:prstGeom prst="rect">
              <a:avLst/>
            </a:prstGeom>
            <a:solidFill>
              <a:schemeClr val="tx1"/>
            </a:solidFill>
          </p:spPr>
          <p:txBody>
            <a:bodyPr wrap="square" rtlCol="0">
              <a:spAutoFit/>
            </a:bodyPr>
            <a:lstStyle/>
            <a:p>
              <a:r>
                <a:rPr lang="ja-JP" altLang="en-US" b="1" dirty="0" smtClean="0">
                  <a:solidFill>
                    <a:schemeClr val="bg1"/>
                  </a:solidFill>
                </a:rPr>
                <a:t>ふっかちゃん</a:t>
              </a:r>
              <a:endParaRPr lang="en-AU" b="1" dirty="0">
                <a:solidFill>
                  <a:schemeClr val="bg1"/>
                </a:solidFill>
              </a:endParaRPr>
            </a:p>
          </p:txBody>
        </p:sp>
      </p:grpSp>
      <p:grpSp>
        <p:nvGrpSpPr>
          <p:cNvPr id="14" name="Group 13"/>
          <p:cNvGrpSpPr/>
          <p:nvPr/>
        </p:nvGrpSpPr>
        <p:grpSpPr>
          <a:xfrm rot="509974">
            <a:off x="6732240" y="3839611"/>
            <a:ext cx="1904742" cy="2710346"/>
            <a:chOff x="7114639" y="3389577"/>
            <a:chExt cx="1904742" cy="2710346"/>
          </a:xfrm>
        </p:grpSpPr>
        <p:pic>
          <p:nvPicPr>
            <p:cNvPr id="7174" name="Picture 6"/>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2000" l="9778" r="89778">
                          <a14:backgroundMark x1="57778" y1="36333" x2="57778" y2="48333"/>
                          <a14:backgroundMark x1="55556" y1="76000" x2="58222" y2="87667"/>
                          <a14:backgroundMark x1="41778" y1="81000" x2="40000" y2="87667"/>
                          <a14:backgroundMark x1="31556" y1="71667" x2="16444" y2="70667"/>
                        </a14:backgroundRemoval>
                      </a14:imgEffect>
                    </a14:imgLayer>
                  </a14:imgProps>
                </a:ext>
                <a:ext uri="{28A0092B-C50C-407E-A947-70E740481C1C}">
                  <a14:useLocalDpi xmlns:a14="http://schemas.microsoft.com/office/drawing/2010/main" val="0"/>
                </a:ext>
              </a:extLst>
            </a:blip>
            <a:srcRect/>
            <a:stretch>
              <a:fillRect/>
            </a:stretch>
          </p:blipFill>
          <p:spPr bwMode="auto">
            <a:xfrm>
              <a:off x="7114639" y="3389577"/>
              <a:ext cx="1904742" cy="253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585181" y="5730591"/>
              <a:ext cx="1205256" cy="369332"/>
            </a:xfrm>
            <a:prstGeom prst="rect">
              <a:avLst/>
            </a:prstGeom>
            <a:solidFill>
              <a:schemeClr val="tx1"/>
            </a:solidFill>
          </p:spPr>
          <p:txBody>
            <a:bodyPr wrap="square" rtlCol="0">
              <a:spAutoFit/>
            </a:bodyPr>
            <a:lstStyle/>
            <a:p>
              <a:r>
                <a:rPr lang="ja-JP" altLang="en-US" b="1" dirty="0">
                  <a:solidFill>
                    <a:schemeClr val="bg1"/>
                  </a:solidFill>
                </a:rPr>
                <a:t>のっぽん</a:t>
              </a:r>
              <a:endParaRPr lang="en-AU" b="1" dirty="0">
                <a:solidFill>
                  <a:schemeClr val="bg1"/>
                </a:solidFill>
              </a:endParaRPr>
            </a:p>
          </p:txBody>
        </p:sp>
      </p:grpSp>
    </p:spTree>
    <p:extLst>
      <p:ext uri="{BB962C8B-B14F-4D97-AF65-F5344CB8AC3E}">
        <p14:creationId xmlns:p14="http://schemas.microsoft.com/office/powerpoint/2010/main" val="94708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32656"/>
            <a:ext cx="8229600" cy="822920"/>
          </a:xfrm>
        </p:spPr>
        <p:txBody>
          <a:bodyPr/>
          <a:lstStyle/>
          <a:p>
            <a:r>
              <a:rPr lang="ja-JP" altLang="en-US" dirty="0" smtClean="0"/>
              <a:t>例：</a:t>
            </a:r>
            <a:endParaRPr lang="en-AU"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6216" y="1556792"/>
            <a:ext cx="20833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4676" y="1268760"/>
            <a:ext cx="5919532" cy="4893647"/>
          </a:xfrm>
          <a:prstGeom prst="rect">
            <a:avLst/>
          </a:prstGeom>
          <a:noFill/>
        </p:spPr>
        <p:txBody>
          <a:bodyPr wrap="square" rtlCol="0">
            <a:spAutoFit/>
          </a:bodyPr>
          <a:lstStyle/>
          <a:p>
            <a:r>
              <a:rPr lang="ja-JP" altLang="en-US" sz="2400" dirty="0"/>
              <a:t>名</a:t>
            </a:r>
            <a:r>
              <a:rPr lang="ja-JP" altLang="en-US" sz="2400" dirty="0" smtClean="0"/>
              <a:t>前　は　うどん</a:t>
            </a:r>
            <a:r>
              <a:rPr lang="ja-JP" altLang="en-US" sz="2400" dirty="0"/>
              <a:t>の</a:t>
            </a:r>
            <a:r>
              <a:rPr lang="ja-JP" altLang="en-US" sz="2400" dirty="0" smtClean="0"/>
              <a:t>う　と　言います。</a:t>
            </a:r>
            <a:endParaRPr lang="en-US" altLang="ja-JP" sz="2400" dirty="0" smtClean="0"/>
          </a:p>
          <a:p>
            <a:r>
              <a:rPr lang="ja-JP" altLang="en-US" sz="2400" dirty="0"/>
              <a:t>一</a:t>
            </a:r>
            <a:r>
              <a:rPr lang="ja-JP" altLang="en-US" sz="2400" dirty="0" smtClean="0"/>
              <a:t>番好きなゆるキャラだと思います。ちょっと　へんな　のです。　</a:t>
            </a:r>
            <a:endParaRPr lang="en-US" altLang="ja-JP" sz="2400" dirty="0" smtClean="0"/>
          </a:p>
          <a:p>
            <a:r>
              <a:rPr lang="ja-JP" altLang="en-US" sz="2400" dirty="0"/>
              <a:t>香川</a:t>
            </a:r>
            <a:r>
              <a:rPr lang="ja-JP" altLang="en-US" sz="2400" dirty="0" smtClean="0"/>
              <a:t>町</a:t>
            </a:r>
            <a:r>
              <a:rPr lang="ja-JP" altLang="en-US" sz="2400" dirty="0"/>
              <a:t>「かがわまち</a:t>
            </a:r>
            <a:r>
              <a:rPr lang="ja-JP" altLang="en-US" sz="2400" dirty="0" smtClean="0"/>
              <a:t>」から　来ました。</a:t>
            </a:r>
            <a:endParaRPr lang="en-US" altLang="ja-JP" sz="2400" dirty="0" smtClean="0"/>
          </a:p>
          <a:p>
            <a:r>
              <a:rPr lang="ja-JP" altLang="en-US" sz="2400" dirty="0" smtClean="0"/>
              <a:t>頭</a:t>
            </a:r>
            <a:r>
              <a:rPr lang="ja-JP" altLang="en-US" sz="2400" dirty="0"/>
              <a:t>「あたま</a:t>
            </a:r>
            <a:r>
              <a:rPr lang="ja-JP" altLang="en-US" sz="2400" dirty="0" smtClean="0"/>
              <a:t>」は　うどん　の　よう　です。</a:t>
            </a:r>
            <a:r>
              <a:rPr lang="ja-JP" altLang="en-US" sz="2400" dirty="0"/>
              <a:t>長く</a:t>
            </a:r>
            <a:r>
              <a:rPr lang="ja-JP" altLang="en-US" sz="2400" dirty="0" smtClean="0"/>
              <a:t>て</a:t>
            </a:r>
            <a:r>
              <a:rPr lang="ja-JP" altLang="en-US" sz="2400" dirty="0"/>
              <a:t>白</a:t>
            </a:r>
            <a:r>
              <a:rPr lang="ja-JP" altLang="en-US" sz="2400" dirty="0" smtClean="0"/>
              <a:t>い</a:t>
            </a:r>
            <a:r>
              <a:rPr lang="ja-JP" altLang="en-US" sz="2400" dirty="0"/>
              <a:t>です。</a:t>
            </a:r>
            <a:r>
              <a:rPr lang="ja-JP" altLang="en-US" sz="2400" dirty="0" smtClean="0"/>
              <a:t>そして　うどん　は　にんきな　食べ物　んです。</a:t>
            </a:r>
            <a:endParaRPr lang="en-US" altLang="ja-JP" sz="2400" dirty="0" smtClean="0"/>
          </a:p>
          <a:p>
            <a:endParaRPr lang="en-US" altLang="ja-JP" sz="2400" dirty="0" smtClean="0"/>
          </a:p>
          <a:p>
            <a:r>
              <a:rPr lang="ja-JP" altLang="en-US" sz="2400" dirty="0"/>
              <a:t>毎</a:t>
            </a:r>
            <a:r>
              <a:rPr lang="ja-JP" altLang="en-US" sz="2400" dirty="0" smtClean="0"/>
              <a:t>日「まいにち」食べていたので、あさおきたら白くて長い「ながい」食べ物の頭「あたま」になりました！でも今は、この食べ物で有名「ゆうめい」な町「まち」のＰＲたいし</a:t>
            </a:r>
            <a:r>
              <a:rPr lang="en-US" altLang="ja-JP" sz="2400" dirty="0" smtClean="0"/>
              <a:t>(ambassador)</a:t>
            </a:r>
            <a:r>
              <a:rPr lang="ja-JP" altLang="en-US" sz="2400" dirty="0" smtClean="0"/>
              <a:t>です！</a:t>
            </a:r>
            <a:endParaRPr lang="en-AU" sz="2400" dirty="0"/>
          </a:p>
        </p:txBody>
      </p:sp>
    </p:spTree>
    <p:extLst>
      <p:ext uri="{BB962C8B-B14F-4D97-AF65-F5344CB8AC3E}">
        <p14:creationId xmlns:p14="http://schemas.microsoft.com/office/powerpoint/2010/main" val="2287132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24000"/>
            <a:ext cx="4752528" cy="4572000"/>
          </a:xfrm>
        </p:spPr>
        <p:txBody>
          <a:bodyPr>
            <a:normAutofit fontScale="77500" lnSpcReduction="20000"/>
          </a:bodyPr>
          <a:lstStyle/>
          <a:p>
            <a:r>
              <a:rPr lang="en-AU" b="1" dirty="0" err="1"/>
              <a:t>Udon</a:t>
            </a:r>
            <a:r>
              <a:rPr lang="en-AU" b="1" dirty="0"/>
              <a:t> </a:t>
            </a:r>
            <a:r>
              <a:rPr lang="en-AU" b="1" dirty="0" err="1"/>
              <a:t>Nou</a:t>
            </a:r>
            <a:r>
              <a:rPr lang="en-AU" dirty="0"/>
              <a:t> means “</a:t>
            </a:r>
            <a:r>
              <a:rPr lang="en-AU" dirty="0" err="1"/>
              <a:t>Udon</a:t>
            </a:r>
            <a:r>
              <a:rPr lang="en-AU" dirty="0"/>
              <a:t> (noodle) Brain.” As you can see, he’s not kidding about his name. The official story is that he used to be a normal human being once, but because he loved eating </a:t>
            </a:r>
            <a:r>
              <a:rPr lang="en-AU" dirty="0" err="1"/>
              <a:t>udon</a:t>
            </a:r>
            <a:r>
              <a:rPr lang="en-AU" dirty="0"/>
              <a:t> so much, one day when he woke up he found himself looking like this. Kagawa is well-known for its delicious </a:t>
            </a:r>
            <a:r>
              <a:rPr lang="en-AU" dirty="0" err="1"/>
              <a:t>udon</a:t>
            </a:r>
            <a:r>
              <a:rPr lang="en-AU" dirty="0"/>
              <a:t> noodle, but if it has such side-effect I’ll think about it before I eat.</a:t>
            </a:r>
          </a:p>
          <a:p>
            <a:r>
              <a:rPr lang="en-AU" dirty="0"/>
              <a:t>On </a:t>
            </a:r>
            <a:r>
              <a:rPr lang="en-AU" b="1" dirty="0" err="1"/>
              <a:t>Udon</a:t>
            </a:r>
            <a:r>
              <a:rPr lang="en-AU" b="1" dirty="0"/>
              <a:t> </a:t>
            </a:r>
            <a:r>
              <a:rPr lang="en-AU" b="1" dirty="0" err="1"/>
              <a:t>Nou</a:t>
            </a:r>
            <a:r>
              <a:rPr lang="en-AU" b="1" dirty="0"/>
              <a:t> official </a:t>
            </a:r>
            <a:r>
              <a:rPr lang="en-AU" b="1" dirty="0" smtClean="0"/>
              <a:t>blog</a:t>
            </a:r>
            <a:r>
              <a:rPr lang="ja-JP" altLang="en-US" b="1" dirty="0" smtClean="0"/>
              <a:t>（</a:t>
            </a:r>
            <a:r>
              <a:rPr lang="en-AU" dirty="0">
                <a:hlinkClick r:id="rId2"/>
              </a:rPr>
              <a:t>http://udonnoww.jugem.jp/?</a:t>
            </a:r>
            <a:r>
              <a:rPr lang="en-AU" dirty="0" smtClean="0">
                <a:hlinkClick r:id="rId2"/>
              </a:rPr>
              <a:t>eid=33</a:t>
            </a:r>
            <a:r>
              <a:rPr lang="en-AU" dirty="0" smtClean="0"/>
              <a:t>), </a:t>
            </a:r>
            <a:r>
              <a:rPr lang="en-AU" dirty="0"/>
              <a:t>he once posted a realistic image of himself, which is even more nightmarish.</a:t>
            </a:r>
            <a:br>
              <a:rPr lang="en-AU" dirty="0"/>
            </a:br>
            <a:endParaRPr lang="en-AU" dirty="0"/>
          </a:p>
          <a:p>
            <a:endParaRPr lang="en-AU" dirty="0"/>
          </a:p>
        </p:txBody>
      </p:sp>
      <p:sp>
        <p:nvSpPr>
          <p:cNvPr id="3" name="Title 2"/>
          <p:cNvSpPr>
            <a:spLocks noGrp="1"/>
          </p:cNvSpPr>
          <p:nvPr>
            <p:ph type="title"/>
          </p:nvPr>
        </p:nvSpPr>
        <p:spPr/>
        <p:txBody>
          <a:bodyPr/>
          <a:lstStyle/>
          <a:p>
            <a:r>
              <a:rPr lang="ja-JP" altLang="en-US" dirty="0" smtClean="0"/>
              <a:t>うどん　のう</a:t>
            </a:r>
            <a:endParaRPr lang="en-A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08920"/>
            <a:ext cx="3566567" cy="346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471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242</TotalTime>
  <Words>618</Words>
  <Application>Microsoft Office PowerPoint</Application>
  <PresentationFormat>On-screen Show (4:3)</PresentationFormat>
  <Paragraphs>94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HG明朝E</vt:lpstr>
      <vt:lpstr>Arial</vt:lpstr>
      <vt:lpstr>Constantia</vt:lpstr>
      <vt:lpstr>Wingdings 2</vt:lpstr>
      <vt:lpstr>Paper</vt:lpstr>
      <vt:lpstr>ゆるキャラ </vt:lpstr>
      <vt:lpstr>What is "Yuru-kyara"?</vt:lpstr>
      <vt:lpstr>Popularity of ゆるキャラ The Wall Street Journal: Isn't That Cute? In Japan,  Cuddly Characters Compete Tuesday, December 25, 2012 As of 10:30 PM EST</vt:lpstr>
      <vt:lpstr>PowerPoint Presentation</vt:lpstr>
      <vt:lpstr>例：くまモン</vt:lpstr>
      <vt:lpstr>けんきゅう：Research ゆるキャラ</vt:lpstr>
      <vt:lpstr>いちばん　好きな　ゆるキャラ　は　何　です　か？　どうして？</vt:lpstr>
      <vt:lpstr>例：</vt:lpstr>
      <vt:lpstr>うどん　のう</vt:lpstr>
      <vt:lpstr>Language  Functions　 for class discussion on ゆるキャラ</vt:lpstr>
      <vt:lpstr>How to create a ゆるキャラ！</vt:lpstr>
      <vt:lpstr>PowerPoint Presentation</vt:lpstr>
      <vt:lpstr>スクリプト</vt:lpstr>
      <vt:lpstr>ゆるキャラ　グランプリ！ http://www.yurugp.jp/</vt:lpstr>
      <vt:lpstr>Bibliography</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ゆるキャラ</dc:title>
  <dc:creator>Newnham Kirby</dc:creator>
  <cp:lastModifiedBy>Inge Korver</cp:lastModifiedBy>
  <cp:revision>29</cp:revision>
  <dcterms:created xsi:type="dcterms:W3CDTF">2013-07-10T09:30:32Z</dcterms:created>
  <dcterms:modified xsi:type="dcterms:W3CDTF">2014-02-14T03:38:34Z</dcterms:modified>
</cp:coreProperties>
</file>