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1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8" r:id="rId10"/>
    <p:sldId id="262" r:id="rId11"/>
    <p:sldId id="263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6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9723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324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9000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3178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7130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6868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403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7611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5680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77418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6890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9859D-D4AB-4B6A-9460-E59E9BEA88E8}" type="datetimeFigureOut">
              <a:rPr lang="en-NZ" smtClean="0"/>
              <a:t>25/10/2014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2FDF-6EE2-409F-99BB-C13264DC369F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105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jp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7275" y="1476710"/>
            <a:ext cx="9411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 smtClean="0"/>
              <a:t>　　　　　　　　　　　　　　　　　　　　　　</a:t>
            </a:r>
            <a:r>
              <a:rPr lang="ja-JP" altLang="en-US" sz="2400" b="1" dirty="0" smtClean="0">
                <a:solidFill>
                  <a:schemeClr val="bg1"/>
                </a:solidFill>
              </a:rPr>
              <a:t>い</a:t>
            </a:r>
            <a:endParaRPr lang="en-US" altLang="ja-JP" sz="2400" b="1" dirty="0" smtClean="0">
              <a:solidFill>
                <a:schemeClr val="bg1"/>
              </a:solidFill>
            </a:endParaRPr>
          </a:p>
          <a:p>
            <a:r>
              <a:rPr lang="ja-JP" altLang="en-US" sz="4800" b="1" dirty="0" smtClean="0">
                <a:solidFill>
                  <a:schemeClr val="bg1"/>
                </a:solidFill>
              </a:rPr>
              <a:t>日本の　どこに　行きたい　ですか。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7275" y="2827605"/>
            <a:ext cx="9503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i="1" dirty="0" smtClean="0">
                <a:solidFill>
                  <a:schemeClr val="bg1"/>
                </a:solidFill>
              </a:rPr>
              <a:t>Where</a:t>
            </a:r>
            <a:r>
              <a:rPr lang="ja-JP" alt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altLang="ja-JP" sz="4800" b="1" i="1" dirty="0" smtClean="0">
                <a:solidFill>
                  <a:schemeClr val="bg1"/>
                </a:solidFill>
              </a:rPr>
              <a:t>do</a:t>
            </a:r>
            <a:r>
              <a:rPr lang="ja-JP" alt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altLang="ja-JP" sz="4800" b="1" i="1" dirty="0" smtClean="0">
                <a:solidFill>
                  <a:schemeClr val="bg1"/>
                </a:solidFill>
              </a:rPr>
              <a:t>you</a:t>
            </a:r>
            <a:r>
              <a:rPr lang="ja-JP" alt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altLang="ja-JP" sz="4800" b="1" i="1" dirty="0" smtClean="0">
                <a:solidFill>
                  <a:schemeClr val="bg1"/>
                </a:solidFill>
              </a:rPr>
              <a:t>want</a:t>
            </a:r>
            <a:r>
              <a:rPr lang="ja-JP" alt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altLang="ja-JP" sz="4800" b="1" i="1" dirty="0" smtClean="0">
                <a:solidFill>
                  <a:schemeClr val="bg1"/>
                </a:solidFill>
              </a:rPr>
              <a:t>to</a:t>
            </a:r>
            <a:r>
              <a:rPr lang="ja-JP" alt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altLang="ja-JP" sz="4800" b="1" i="1" dirty="0" smtClean="0">
                <a:solidFill>
                  <a:schemeClr val="bg1"/>
                </a:solidFill>
              </a:rPr>
              <a:t>go</a:t>
            </a:r>
            <a:r>
              <a:rPr lang="ja-JP" alt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altLang="ja-JP" sz="4800" b="1" i="1" dirty="0" smtClean="0">
                <a:solidFill>
                  <a:schemeClr val="bg1"/>
                </a:solidFill>
              </a:rPr>
              <a:t>in</a:t>
            </a:r>
            <a:r>
              <a:rPr lang="ja-JP" alt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altLang="ja-JP" sz="4800" b="1" i="1" dirty="0" smtClean="0">
                <a:solidFill>
                  <a:schemeClr val="bg1"/>
                </a:solidFill>
              </a:rPr>
              <a:t>Japan?</a:t>
            </a:r>
            <a:endParaRPr lang="en-NZ" sz="4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4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589" y="3772057"/>
            <a:ext cx="4232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b="1" dirty="0" smtClean="0"/>
              <a:t> </a:t>
            </a:r>
            <a:r>
              <a:rPr lang="en-NZ" sz="2400" b="1" dirty="0"/>
              <a:t>H</a:t>
            </a:r>
            <a:r>
              <a:rPr lang="en-NZ" sz="2400" b="1" dirty="0" smtClean="0"/>
              <a:t>ow do we make the TAI form?</a:t>
            </a:r>
            <a:endParaRPr lang="en-NZ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7589" y="1469770"/>
            <a:ext cx="6857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/>
              <a:t>So….. what is this TAI form helping us to say?</a:t>
            </a:r>
            <a:endParaRPr lang="en-NZ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9711" y="2477875"/>
            <a:ext cx="2733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dirty="0" smtClean="0">
                <a:solidFill>
                  <a:srgbClr val="FF0000"/>
                </a:solidFill>
              </a:rPr>
              <a:t>I want to ………………</a:t>
            </a:r>
            <a:endParaRPr lang="en-NZ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2287" y="4826276"/>
            <a:ext cx="28245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NZ" sz="2400" b="1" dirty="0" smtClean="0">
                <a:solidFill>
                  <a:srgbClr val="FF0000"/>
                </a:solidFill>
              </a:rPr>
              <a:t>Remove the </a:t>
            </a:r>
            <a:r>
              <a:rPr lang="en-NZ" sz="2400" b="1" dirty="0" err="1" smtClean="0">
                <a:solidFill>
                  <a:srgbClr val="FF0000"/>
                </a:solidFill>
              </a:rPr>
              <a:t>masu</a:t>
            </a:r>
            <a:endParaRPr lang="en-NZ" sz="2400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en-NZ" sz="2400" b="1" dirty="0" smtClean="0">
                <a:solidFill>
                  <a:srgbClr val="FF0000"/>
                </a:solidFill>
              </a:rPr>
              <a:t>Add tai  </a:t>
            </a:r>
            <a:r>
              <a:rPr lang="en-NZ" sz="2400" b="1" dirty="0" err="1" smtClean="0">
                <a:solidFill>
                  <a:srgbClr val="FF0000"/>
                </a:solidFill>
              </a:rPr>
              <a:t>desu</a:t>
            </a:r>
            <a:endParaRPr lang="en-NZ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9829" y="114033"/>
            <a:ext cx="7031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 smtClean="0"/>
              <a:t>Let’s look at this language a little more closely</a:t>
            </a:r>
            <a:endParaRPr lang="en-NZ" sz="2800" b="1" u="sng" dirty="0"/>
          </a:p>
        </p:txBody>
      </p:sp>
    </p:spTree>
    <p:extLst>
      <p:ext uri="{BB962C8B-B14F-4D97-AF65-F5344CB8AC3E}">
        <p14:creationId xmlns:p14="http://schemas.microsoft.com/office/powerpoint/2010/main" val="6978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8" y="1236320"/>
            <a:ext cx="2533658" cy="1040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52047" y="1495067"/>
            <a:ext cx="181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Look, see   </a:t>
            </a:r>
            <a:r>
              <a:rPr lang="ja-JP" altLang="en-US" sz="2800" dirty="0" smtClean="0"/>
              <a:t>　　</a:t>
            </a:r>
            <a:endParaRPr lang="en-NZ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052046" y="2309456"/>
            <a:ext cx="2210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I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want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to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/>
              <a:t>see</a:t>
            </a:r>
            <a:r>
              <a:rPr lang="ja-JP" altLang="en-US" sz="2800" b="1" dirty="0" smtClean="0"/>
              <a:t>  　</a:t>
            </a:r>
            <a:endParaRPr lang="en-NZ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8" y="3739776"/>
            <a:ext cx="2592353" cy="2194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2046" y="3870714"/>
            <a:ext cx="1057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eat     </a:t>
            </a:r>
            <a:r>
              <a:rPr lang="ja-JP" altLang="en-US" sz="2800" dirty="0" smtClean="0"/>
              <a:t>　　</a:t>
            </a:r>
            <a:endParaRPr lang="en-NZ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052046" y="4837205"/>
            <a:ext cx="2210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I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want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to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NZ" altLang="ja-JP" sz="2800" b="1" dirty="0" smtClean="0"/>
              <a:t>eat</a:t>
            </a:r>
            <a:r>
              <a:rPr lang="ja-JP" altLang="en-US" sz="2800" b="1" dirty="0" smtClean="0"/>
              <a:t>  　　</a:t>
            </a:r>
            <a:endParaRPr lang="en-NZ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62469" y="1532180"/>
            <a:ext cx="1208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み</a:t>
            </a:r>
            <a:r>
              <a:rPr lang="ja-JP" altLang="en-US" sz="2800" b="1" u="sng" dirty="0" smtClean="0"/>
              <a:t>ます</a:t>
            </a:r>
            <a:endParaRPr lang="en-NZ" sz="28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6262469" y="2346569"/>
            <a:ext cx="2361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み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たい　です。</a:t>
            </a:r>
            <a:endParaRPr lang="en-NZ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2919" y="3870714"/>
            <a:ext cx="1544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たべます</a:t>
            </a:r>
            <a:endParaRPr lang="en-NZ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34925" y="4837205"/>
            <a:ext cx="2462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b="1" dirty="0" smtClean="0"/>
              <a:t>たべ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たい　です</a:t>
            </a:r>
            <a:endParaRPr lang="en-NZ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2047" y="418876"/>
            <a:ext cx="341940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れんしゅう　しましょう</a:t>
            </a:r>
            <a:endParaRPr lang="en-NZ" sz="2800" b="1" dirty="0"/>
          </a:p>
        </p:txBody>
      </p:sp>
    </p:spTree>
    <p:extLst>
      <p:ext uri="{BB962C8B-B14F-4D97-AF65-F5344CB8AC3E}">
        <p14:creationId xmlns:p14="http://schemas.microsoft.com/office/powerpoint/2010/main" val="2443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7944" y="251521"/>
            <a:ext cx="2177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/>
              <a:t>Group</a:t>
            </a:r>
            <a:r>
              <a:rPr lang="ja-JP" altLang="en-US" sz="2800" b="1" u="sng" dirty="0" smtClean="0"/>
              <a:t> </a:t>
            </a:r>
            <a:r>
              <a:rPr lang="en-US" altLang="ja-JP" sz="2800" b="1" u="sng" dirty="0" smtClean="0"/>
              <a:t>survey</a:t>
            </a:r>
            <a:endParaRPr lang="en-NZ" sz="28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280847"/>
            <a:ext cx="12435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/>
              <a:t>Each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member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of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your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team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has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a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card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with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the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things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you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want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to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do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in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your</a:t>
            </a:r>
            <a:r>
              <a:rPr lang="ja-JP" altLang="en-US" sz="2800" b="1" dirty="0" smtClean="0"/>
              <a:t> </a:t>
            </a:r>
            <a:r>
              <a:rPr lang="en-US" altLang="ja-JP" sz="2800" b="1" dirty="0" smtClean="0"/>
              <a:t>city.</a:t>
            </a:r>
            <a:endParaRPr lang="en-NZ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151541"/>
            <a:ext cx="115143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Take turns asking each other what you want to do while you are in your city.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endParaRPr lang="en-NZ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844038"/>
            <a:ext cx="74618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7030A0"/>
                </a:solidFill>
              </a:rPr>
              <a:t>Fill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in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the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answers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in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English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on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the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survey</a:t>
            </a:r>
            <a:r>
              <a:rPr lang="ja-JP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dirty="0" smtClean="0">
                <a:solidFill>
                  <a:srgbClr val="7030A0"/>
                </a:solidFill>
              </a:rPr>
              <a:t>sheet.</a:t>
            </a:r>
            <a:endParaRPr lang="en-NZ" sz="28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9046" y="3884010"/>
            <a:ext cx="11577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 smtClean="0"/>
              <a:t>Don’t forget to use</a:t>
            </a:r>
            <a:r>
              <a:rPr lang="en-NZ" sz="2800" b="1" dirty="0" smtClean="0"/>
              <a:t>:</a:t>
            </a:r>
          </a:p>
          <a:p>
            <a:endParaRPr lang="en-NZ" sz="2800" b="1" dirty="0"/>
          </a:p>
          <a:p>
            <a:r>
              <a:rPr lang="ja-JP" altLang="en-US" sz="2800" b="1" dirty="0" smtClean="0"/>
              <a:t>そう　ですか　　</a:t>
            </a:r>
            <a:r>
              <a:rPr lang="en-NZ" altLang="ja-JP" sz="2800" b="1" i="1" dirty="0" smtClean="0"/>
              <a:t>really?			</a:t>
            </a:r>
            <a:r>
              <a:rPr lang="ja-JP" altLang="en-US" sz="2800" b="1" dirty="0" smtClean="0"/>
              <a:t>たのしそう　</a:t>
            </a:r>
            <a:r>
              <a:rPr lang="en-US" altLang="ja-JP" sz="2800" b="1" dirty="0" smtClean="0"/>
              <a:t>		</a:t>
            </a:r>
            <a:r>
              <a:rPr lang="en-NZ" altLang="ja-JP" sz="2800" b="1" i="1" dirty="0" smtClean="0"/>
              <a:t>sounds fun</a:t>
            </a:r>
            <a:endParaRPr lang="en-US" altLang="ja-JP" sz="2800" b="1" dirty="0" smtClean="0"/>
          </a:p>
          <a:p>
            <a:r>
              <a:rPr lang="ja-JP" altLang="en-US" sz="2800" b="1" dirty="0" smtClean="0"/>
              <a:t>そう　ですね</a:t>
            </a:r>
            <a:r>
              <a:rPr lang="en-NZ" altLang="ja-JP" sz="2800" b="1" dirty="0" smtClean="0"/>
              <a:t>      </a:t>
            </a:r>
            <a:r>
              <a:rPr lang="en-NZ" altLang="ja-JP" sz="2800" b="1" i="1" dirty="0" smtClean="0"/>
              <a:t>I agree			</a:t>
            </a:r>
            <a:r>
              <a:rPr lang="ja-JP" altLang="en-US" sz="2800" b="1" dirty="0" smtClean="0"/>
              <a:t>おいしい　ですね</a:t>
            </a:r>
            <a:r>
              <a:rPr lang="en-NZ" altLang="ja-JP" sz="2800" b="1" dirty="0" smtClean="0"/>
              <a:t>	</a:t>
            </a:r>
            <a:r>
              <a:rPr lang="en-NZ" altLang="ja-JP" sz="2800" b="1" i="1" dirty="0" smtClean="0"/>
              <a:t>it’s delicious, isn’t it</a:t>
            </a:r>
            <a:endParaRPr lang="en-US" altLang="ja-JP" sz="2800" b="1" i="1" dirty="0" smtClean="0"/>
          </a:p>
          <a:p>
            <a:r>
              <a:rPr lang="ja-JP" altLang="en-US" sz="2800" b="1" dirty="0" smtClean="0"/>
              <a:t>いい　ですね     </a:t>
            </a:r>
            <a:r>
              <a:rPr lang="en-NZ" altLang="ja-JP" sz="2800" b="1" i="1" dirty="0" smtClean="0"/>
              <a:t>that’s nice		</a:t>
            </a:r>
            <a:r>
              <a:rPr lang="ja-JP" altLang="en-US" sz="2800" b="1" dirty="0" smtClean="0"/>
              <a:t>わたしも</a:t>
            </a:r>
            <a:r>
              <a:rPr lang="en-NZ" altLang="ja-JP" sz="2800" b="1" dirty="0" smtClean="0"/>
              <a:t>		</a:t>
            </a:r>
            <a:r>
              <a:rPr lang="en-NZ" altLang="ja-JP" sz="2800" b="1" i="1" dirty="0" smtClean="0"/>
              <a:t>me too</a:t>
            </a:r>
          </a:p>
          <a:p>
            <a:r>
              <a:rPr lang="ja-JP" altLang="en-US" sz="2800" b="1" dirty="0" smtClean="0"/>
              <a:t>なるほど             </a:t>
            </a:r>
            <a:r>
              <a:rPr lang="en-NZ" altLang="ja-JP" sz="2800" b="1" i="1" dirty="0" smtClean="0"/>
              <a:t>of course, I see		</a:t>
            </a:r>
            <a:r>
              <a:rPr lang="ja-JP" altLang="en-US" sz="2800" b="1" dirty="0" smtClean="0"/>
              <a:t>わかりました</a:t>
            </a:r>
            <a:r>
              <a:rPr lang="en-NZ" altLang="ja-JP" sz="2800" b="1" dirty="0" smtClean="0"/>
              <a:t>	</a:t>
            </a:r>
            <a:r>
              <a:rPr lang="en-NZ" altLang="ja-JP" sz="2800" b="1" i="1" dirty="0" smtClean="0"/>
              <a:t>I see, I understand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4514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8462" y="942535"/>
            <a:ext cx="73529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NZ" sz="2800" b="1" dirty="0" smtClean="0"/>
              <a:t>What if  there are things you </a:t>
            </a:r>
            <a:r>
              <a:rPr lang="en-NZ" sz="2800" b="1" dirty="0" smtClean="0">
                <a:solidFill>
                  <a:srgbClr val="FF0000"/>
                </a:solidFill>
              </a:rPr>
              <a:t>don’t want to do</a:t>
            </a:r>
            <a:r>
              <a:rPr lang="en-NZ" sz="2800" b="1" dirty="0" smtClean="0"/>
              <a:t>??</a:t>
            </a:r>
            <a:endParaRPr lang="en-NZ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73291"/>
            <a:ext cx="853909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u="sng" dirty="0" smtClean="0"/>
              <a:t>Formation:</a:t>
            </a:r>
          </a:p>
          <a:p>
            <a:endParaRPr lang="en-NZ" dirty="0"/>
          </a:p>
          <a:p>
            <a:r>
              <a:rPr lang="ja-JP" altLang="en-US" sz="3200" b="1" dirty="0" smtClean="0"/>
              <a:t>お</a:t>
            </a:r>
            <a:r>
              <a:rPr lang="ja-JP" altLang="en-US" sz="3200" b="1" dirty="0"/>
              <a:t>す</a:t>
            </a:r>
            <a:r>
              <a:rPr lang="ja-JP" altLang="en-US" sz="3200" b="1" dirty="0" smtClean="0"/>
              <a:t>し　　が　　　たべた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い</a:t>
            </a:r>
            <a:r>
              <a:rPr lang="ja-JP" altLang="en-US" sz="3200" b="1" dirty="0" smtClean="0"/>
              <a:t>　です</a:t>
            </a:r>
            <a:r>
              <a:rPr lang="ja-JP" altLang="en-US" dirty="0" smtClean="0"/>
              <a:t>　　　　　　　　　　　　　　</a:t>
            </a:r>
            <a:endParaRPr lang="en-US" altLang="ja-JP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01858" y="4065563"/>
            <a:ext cx="2925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smtClean="0"/>
              <a:t>I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want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to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eat sushi</a:t>
            </a:r>
            <a:endParaRPr lang="en-NZ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652078" y="2827289"/>
            <a:ext cx="5713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/>
              <a:t>おすし　が　たべた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く　ない</a:t>
            </a:r>
            <a:r>
              <a:rPr lang="ja-JP" altLang="en-US" sz="3200" b="1" dirty="0" smtClean="0"/>
              <a:t>　です</a:t>
            </a:r>
            <a:endParaRPr lang="en-NZ" sz="32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767754" y="3119676"/>
            <a:ext cx="6330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14731" y="4065563"/>
            <a:ext cx="3793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smtClean="0"/>
              <a:t>I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don’t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want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to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eat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sushi</a:t>
            </a:r>
            <a:endParaRPr lang="en-NZ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3198118" y="5242282"/>
            <a:ext cx="4371068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u="sng" dirty="0" smtClean="0">
                <a:solidFill>
                  <a:srgbClr val="FF0000"/>
                </a:solidFill>
              </a:rPr>
              <a:t>Remember: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Remove the </a:t>
            </a:r>
            <a:r>
              <a:rPr lang="en-NZ" sz="3200" dirty="0" err="1">
                <a:solidFill>
                  <a:srgbClr val="FF0000"/>
                </a:solidFill>
              </a:rPr>
              <a:t>i</a:t>
            </a:r>
            <a:r>
              <a:rPr lang="en-NZ" sz="3200" dirty="0" smtClean="0">
                <a:solidFill>
                  <a:srgbClr val="FF0000"/>
                </a:solidFill>
              </a:rPr>
              <a:t>   add </a:t>
            </a:r>
            <a:r>
              <a:rPr lang="en-NZ" sz="3200" dirty="0" err="1" smtClean="0">
                <a:solidFill>
                  <a:srgbClr val="FF0000"/>
                </a:solidFill>
              </a:rPr>
              <a:t>ku</a:t>
            </a:r>
            <a:r>
              <a:rPr lang="en-NZ" sz="3200" dirty="0" smtClean="0">
                <a:solidFill>
                  <a:srgbClr val="FF0000"/>
                </a:solidFill>
              </a:rPr>
              <a:t> </a:t>
            </a:r>
            <a:r>
              <a:rPr lang="en-NZ" sz="3200" dirty="0" err="1" smtClean="0">
                <a:solidFill>
                  <a:srgbClr val="FF0000"/>
                </a:solidFill>
              </a:rPr>
              <a:t>nai</a:t>
            </a:r>
            <a:endParaRPr lang="en-NZ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7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8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7107" y="773723"/>
            <a:ext cx="277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u="sng" dirty="0" smtClean="0">
                <a:cs typeface="Times New Roman" panose="02020603050405020304" pitchFamily="18" charset="0"/>
              </a:rPr>
              <a:t>Group Activity</a:t>
            </a:r>
            <a:r>
              <a:rPr lang="en-N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NZ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873" y="1983544"/>
            <a:ext cx="1039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dirty="0" smtClean="0"/>
              <a:t>Use the support material  provided.</a:t>
            </a:r>
          </a:p>
          <a:p>
            <a:r>
              <a:rPr lang="en-NZ" sz="3200" b="1" dirty="0" smtClean="0"/>
              <a:t>Think of things you don’t want to do while you are in Japan.</a:t>
            </a:r>
            <a:endParaRPr lang="en-NZ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00333" y="4107766"/>
            <a:ext cx="79682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dirty="0" smtClean="0"/>
              <a:t>How many sentences can your group create??</a:t>
            </a:r>
          </a:p>
          <a:p>
            <a:r>
              <a:rPr lang="en-NZ" sz="3200" b="1" dirty="0" smtClean="0"/>
              <a:t>Write them down on the whiteboards.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2873" y="5795890"/>
            <a:ext cx="78273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u="sng" dirty="0" smtClean="0">
                <a:solidFill>
                  <a:srgbClr val="7030A0"/>
                </a:solidFill>
              </a:rPr>
              <a:t>Challenge:  </a:t>
            </a:r>
            <a:r>
              <a:rPr lang="en-NZ" sz="3200" b="1" dirty="0" smtClean="0">
                <a:solidFill>
                  <a:srgbClr val="7030A0"/>
                </a:solidFill>
              </a:rPr>
              <a:t>Which group can make the most?</a:t>
            </a:r>
            <a:endParaRPr lang="en-NZ" sz="3200" b="1" dirty="0">
              <a:solidFill>
                <a:srgbClr val="7030A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54" y="890059"/>
            <a:ext cx="918972" cy="6153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156" y="248012"/>
            <a:ext cx="781812" cy="17355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764" y="3209575"/>
            <a:ext cx="1170777" cy="658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4060" y="818094"/>
            <a:ext cx="1788412" cy="11654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099" y="3060762"/>
            <a:ext cx="892901" cy="1069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126" y="3245333"/>
            <a:ext cx="1401042" cy="14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2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949" y="438952"/>
            <a:ext cx="12037051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What if there are things you </a:t>
            </a:r>
            <a:r>
              <a:rPr lang="en-NZ" sz="2800" b="1" dirty="0" smtClean="0">
                <a:solidFill>
                  <a:srgbClr val="FF0000"/>
                </a:solidFill>
              </a:rPr>
              <a:t>wanted to do </a:t>
            </a:r>
            <a:r>
              <a:rPr lang="en-NZ" sz="2800" b="1" dirty="0" smtClean="0"/>
              <a:t>or </a:t>
            </a:r>
            <a:r>
              <a:rPr lang="en-NZ" sz="2800" b="1" dirty="0" smtClean="0">
                <a:solidFill>
                  <a:srgbClr val="FF0000"/>
                </a:solidFill>
              </a:rPr>
              <a:t>didn’t want to do </a:t>
            </a:r>
            <a:r>
              <a:rPr lang="en-NZ" sz="2800" b="1" dirty="0" smtClean="0"/>
              <a:t>in the past??</a:t>
            </a:r>
            <a:endParaRPr lang="en-NZ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71630" y="1085431"/>
            <a:ext cx="2029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 smtClean="0"/>
              <a:t>PAST TENSE:</a:t>
            </a:r>
            <a:endParaRPr lang="en-NZ" sz="28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71630" y="1885649"/>
            <a:ext cx="6215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b="1" u="sng" dirty="0" smtClean="0"/>
              <a:t>Formation:</a:t>
            </a:r>
          </a:p>
          <a:p>
            <a:endParaRPr lang="en-NZ" dirty="0"/>
          </a:p>
          <a:p>
            <a:r>
              <a:rPr lang="ja-JP" altLang="en-US" sz="3200" b="1" dirty="0" smtClean="0"/>
              <a:t>お</a:t>
            </a:r>
            <a:r>
              <a:rPr lang="ja-JP" altLang="en-US" sz="3200" b="1" dirty="0"/>
              <a:t>す</a:t>
            </a:r>
            <a:r>
              <a:rPr lang="ja-JP" altLang="en-US" sz="3200" b="1" dirty="0" smtClean="0"/>
              <a:t>し　が　</a:t>
            </a:r>
            <a:r>
              <a:rPr lang="ja-JP" altLang="en-US" sz="3200" b="1" dirty="0"/>
              <a:t>　</a:t>
            </a:r>
            <a:r>
              <a:rPr lang="ja-JP" altLang="en-US" sz="3200" b="1" dirty="0" smtClean="0"/>
              <a:t>たべた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い</a:t>
            </a:r>
            <a:r>
              <a:rPr lang="ja-JP" altLang="en-US" sz="3200" b="1" dirty="0" smtClean="0"/>
              <a:t>　です</a:t>
            </a:r>
            <a:r>
              <a:rPr lang="ja-JP" altLang="en-US" dirty="0" smtClean="0"/>
              <a:t>　　　　　　　　　　　　　　</a:t>
            </a:r>
            <a:endParaRPr lang="en-US" altLang="ja-JP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4103224"/>
            <a:ext cx="5713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/>
              <a:t>おすし　が　たべた</a:t>
            </a:r>
            <a:r>
              <a:rPr lang="ja-JP" altLang="en-US" sz="3200" b="1" dirty="0" smtClean="0">
                <a:solidFill>
                  <a:srgbClr val="7030A0"/>
                </a:solidFill>
              </a:rPr>
              <a:t>く　な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い</a:t>
            </a:r>
            <a:r>
              <a:rPr lang="ja-JP" altLang="en-US" sz="3200" b="1" dirty="0" smtClean="0"/>
              <a:t>　です</a:t>
            </a:r>
            <a:endParaRPr lang="en-NZ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3200" y="3173952"/>
            <a:ext cx="2925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smtClean="0"/>
              <a:t>I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want</a:t>
            </a:r>
            <a:r>
              <a:rPr lang="ja-JP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to</a:t>
            </a:r>
            <a:r>
              <a:rPr lang="ja-JP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i="1" dirty="0" smtClean="0"/>
              <a:t>eat sushi</a:t>
            </a:r>
            <a:endParaRPr lang="en-NZ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13931" y="4944872"/>
            <a:ext cx="3793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smtClean="0"/>
              <a:t>I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>
                <a:solidFill>
                  <a:srgbClr val="7030A0"/>
                </a:solidFill>
              </a:rPr>
              <a:t>don’t</a:t>
            </a:r>
            <a:r>
              <a:rPr lang="ja-JP" alt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i="1" dirty="0" smtClean="0">
                <a:solidFill>
                  <a:srgbClr val="7030A0"/>
                </a:solidFill>
              </a:rPr>
              <a:t>want</a:t>
            </a:r>
            <a:r>
              <a:rPr lang="ja-JP" alt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i="1" dirty="0" smtClean="0">
                <a:solidFill>
                  <a:srgbClr val="7030A0"/>
                </a:solidFill>
              </a:rPr>
              <a:t>to</a:t>
            </a:r>
            <a:r>
              <a:rPr lang="ja-JP" alt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i="1" dirty="0" smtClean="0"/>
              <a:t>eat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sushi</a:t>
            </a:r>
            <a:endParaRPr lang="en-NZ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73474" y="1875780"/>
            <a:ext cx="62152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b="1" u="sng" dirty="0" smtClean="0"/>
          </a:p>
          <a:p>
            <a:endParaRPr lang="en-NZ" dirty="0"/>
          </a:p>
          <a:p>
            <a:r>
              <a:rPr lang="ja-JP" altLang="en-US" sz="3200" b="1" dirty="0" smtClean="0"/>
              <a:t>お</a:t>
            </a:r>
            <a:r>
              <a:rPr lang="ja-JP" altLang="en-US" sz="3200" b="1" dirty="0"/>
              <a:t>す</a:t>
            </a:r>
            <a:r>
              <a:rPr lang="ja-JP" altLang="en-US" sz="3200" b="1" dirty="0" smtClean="0"/>
              <a:t>し　が　たべた</a:t>
            </a:r>
            <a:r>
              <a:rPr lang="ja-JP" altLang="en-US" sz="3200" b="1" u="sng" dirty="0" smtClean="0">
                <a:solidFill>
                  <a:srgbClr val="FF0000"/>
                </a:solidFill>
              </a:rPr>
              <a:t>か</a:t>
            </a:r>
            <a:r>
              <a:rPr lang="ja-JP" altLang="en-US" sz="3200" b="1" u="sng" dirty="0">
                <a:solidFill>
                  <a:srgbClr val="FF0000"/>
                </a:solidFill>
              </a:rPr>
              <a:t>った</a:t>
            </a:r>
            <a:r>
              <a:rPr lang="ja-JP" altLang="en-US" sz="3200" b="1" dirty="0" smtClean="0">
                <a:solidFill>
                  <a:srgbClr val="7030A0"/>
                </a:solidFill>
              </a:rPr>
              <a:t>　</a:t>
            </a:r>
            <a:r>
              <a:rPr lang="ja-JP" altLang="en-US" sz="3200" b="1" dirty="0" smtClean="0"/>
              <a:t>です</a:t>
            </a:r>
            <a:r>
              <a:rPr lang="ja-JP" altLang="en-US" dirty="0" smtClean="0"/>
              <a:t>　　　　　　　　　　　　　　</a:t>
            </a:r>
            <a:endParaRPr lang="en-US" altLang="ja-JP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944240" y="3173767"/>
            <a:ext cx="3287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smtClean="0"/>
              <a:t>I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want</a:t>
            </a:r>
            <a:r>
              <a:rPr lang="en-NZ" altLang="ja-JP" sz="2800" b="1" i="1" u="sng" dirty="0" err="1" smtClean="0">
                <a:solidFill>
                  <a:srgbClr val="FF0000"/>
                </a:solidFill>
              </a:rPr>
              <a:t>ed</a:t>
            </a:r>
            <a:r>
              <a:rPr lang="ja-JP" altLang="en-US" sz="2800" b="1" i="1" u="sng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i="1" dirty="0" smtClean="0">
                <a:solidFill>
                  <a:srgbClr val="FF0000"/>
                </a:solidFill>
              </a:rPr>
              <a:t>to</a:t>
            </a:r>
            <a:r>
              <a:rPr lang="ja-JP" alt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i="1" dirty="0" smtClean="0"/>
              <a:t>eat sushi</a:t>
            </a:r>
            <a:endParaRPr lang="en-NZ" sz="28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47716" y="4944872"/>
            <a:ext cx="3880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i="1" dirty="0" smtClean="0"/>
              <a:t>I</a:t>
            </a:r>
            <a:r>
              <a:rPr lang="ja-JP" altLang="en-US" sz="2800" b="1" i="1" dirty="0" smtClean="0"/>
              <a:t> </a:t>
            </a:r>
            <a:r>
              <a:rPr lang="en-US" altLang="ja-JP" sz="2800" b="1" i="1" u="sng" dirty="0" smtClean="0">
                <a:solidFill>
                  <a:srgbClr val="FF0000"/>
                </a:solidFill>
              </a:rPr>
              <a:t>did</a:t>
            </a:r>
            <a:r>
              <a:rPr lang="en-US" altLang="ja-JP" sz="2800" b="1" i="1" dirty="0" smtClean="0">
                <a:solidFill>
                  <a:srgbClr val="7030A0"/>
                </a:solidFill>
              </a:rPr>
              <a:t>n’t</a:t>
            </a:r>
            <a:r>
              <a:rPr lang="ja-JP" alt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i="1" dirty="0" smtClean="0">
                <a:solidFill>
                  <a:srgbClr val="7030A0"/>
                </a:solidFill>
              </a:rPr>
              <a:t>want</a:t>
            </a:r>
            <a:r>
              <a:rPr lang="ja-JP" alt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i="1" dirty="0" smtClean="0">
                <a:solidFill>
                  <a:srgbClr val="7030A0"/>
                </a:solidFill>
              </a:rPr>
              <a:t>to</a:t>
            </a:r>
            <a:r>
              <a:rPr lang="ja-JP" altLang="en-US" sz="2800" b="1" i="1" dirty="0" smtClean="0">
                <a:solidFill>
                  <a:srgbClr val="7030A0"/>
                </a:solidFill>
              </a:rPr>
              <a:t> </a:t>
            </a:r>
            <a:r>
              <a:rPr lang="en-US" altLang="ja-JP" sz="2800" b="1" i="1" dirty="0" smtClean="0"/>
              <a:t>eat</a:t>
            </a:r>
            <a:r>
              <a:rPr lang="ja-JP" altLang="en-US" sz="2800" b="1" i="1" dirty="0" smtClean="0"/>
              <a:t> </a:t>
            </a:r>
            <a:r>
              <a:rPr lang="en-US" altLang="ja-JP" sz="2800" b="1" i="1" dirty="0" smtClean="0"/>
              <a:t>sushi</a:t>
            </a:r>
            <a:endParaRPr lang="en-NZ" sz="28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915497" y="4103224"/>
            <a:ext cx="6473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b="1" dirty="0" smtClean="0"/>
              <a:t>おすし　が　たべた</a:t>
            </a:r>
            <a:r>
              <a:rPr lang="ja-JP" altLang="en-US" sz="3200" b="1" dirty="0" smtClean="0">
                <a:solidFill>
                  <a:srgbClr val="7030A0"/>
                </a:solidFill>
              </a:rPr>
              <a:t>く　な</a:t>
            </a:r>
            <a:r>
              <a:rPr lang="ja-JP" altLang="en-US" sz="3200" b="1" u="sng" dirty="0" smtClean="0">
                <a:solidFill>
                  <a:srgbClr val="FF0000"/>
                </a:solidFill>
              </a:rPr>
              <a:t>かった</a:t>
            </a:r>
            <a:r>
              <a:rPr lang="ja-JP" altLang="en-US" sz="3200" b="1" dirty="0" smtClean="0">
                <a:solidFill>
                  <a:srgbClr val="FF0000"/>
                </a:solidFill>
              </a:rPr>
              <a:t>　</a:t>
            </a:r>
            <a:r>
              <a:rPr lang="ja-JP" altLang="en-US" sz="3200" b="1" dirty="0" smtClean="0"/>
              <a:t>です</a:t>
            </a:r>
            <a:endParaRPr lang="en-NZ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672159" y="5766801"/>
            <a:ext cx="3808030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Remember:</a:t>
            </a:r>
          </a:p>
          <a:p>
            <a:r>
              <a:rPr lang="en-US" altLang="ja-JP" sz="2800" b="1" dirty="0" smtClean="0">
                <a:solidFill>
                  <a:srgbClr val="FF0000"/>
                </a:solidFill>
              </a:rPr>
              <a:t>Remove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the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i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,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 </a:t>
            </a:r>
            <a:r>
              <a:rPr lang="en-US" altLang="ja-JP" sz="2800" b="1" dirty="0" smtClean="0">
                <a:solidFill>
                  <a:srgbClr val="FF0000"/>
                </a:solidFill>
              </a:rPr>
              <a:t>add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800" b="1" dirty="0" err="1" smtClean="0">
                <a:solidFill>
                  <a:srgbClr val="FF0000"/>
                </a:solidFill>
              </a:rPr>
              <a:t>katta</a:t>
            </a:r>
            <a:endParaRPr lang="en-NZ" sz="2800" b="1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357611" y="2756079"/>
            <a:ext cx="656823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8" idx="1"/>
          </p:cNvCxnSpPr>
          <p:nvPr/>
        </p:nvCxnSpPr>
        <p:spPr>
          <a:xfrm>
            <a:off x="5576174" y="4395611"/>
            <a:ext cx="33932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485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8" grpId="0"/>
      <p:bldP spid="15" grpId="0"/>
      <p:bldP spid="17" grpId="0"/>
      <p:bldP spid="18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6941" y="171331"/>
            <a:ext cx="2771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u="sng" dirty="0" smtClean="0">
                <a:cs typeface="Times New Roman" panose="02020603050405020304" pitchFamily="18" charset="0"/>
              </a:rPr>
              <a:t>Group Activity</a:t>
            </a:r>
            <a:r>
              <a:rPr lang="en-NZ" sz="3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NZ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124" y="2604964"/>
            <a:ext cx="1102057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NZ" sz="3200" b="1" dirty="0" smtClean="0"/>
              <a:t>Use your </a:t>
            </a:r>
            <a:r>
              <a:rPr lang="en-NZ" sz="3200" b="1" dirty="0" smtClean="0">
                <a:solidFill>
                  <a:srgbClr val="7030A0"/>
                </a:solidFill>
              </a:rPr>
              <a:t>group survey activity </a:t>
            </a:r>
            <a:r>
              <a:rPr lang="en-NZ" sz="3200" b="1" dirty="0" smtClean="0"/>
              <a:t>and the </a:t>
            </a:r>
            <a:r>
              <a:rPr lang="en-NZ" sz="3200" b="1" dirty="0" smtClean="0">
                <a:solidFill>
                  <a:srgbClr val="7030A0"/>
                </a:solidFill>
              </a:rPr>
              <a:t>‘don’t want to’</a:t>
            </a:r>
            <a:r>
              <a:rPr lang="en-NZ" sz="3200" b="1" dirty="0" smtClean="0"/>
              <a:t> sentences you created to help you do this task.</a:t>
            </a:r>
          </a:p>
          <a:p>
            <a:endParaRPr lang="en-NZ" sz="3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46124" y="858308"/>
            <a:ext cx="9318705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NZ" sz="3200" b="1" dirty="0" smtClean="0"/>
              <a:t>You have returned to NZ from your Japanese city.</a:t>
            </a:r>
          </a:p>
          <a:p>
            <a:r>
              <a:rPr lang="en-NZ" sz="3200" b="1" dirty="0" smtClean="0"/>
              <a:t>Report back to your class what you </a:t>
            </a:r>
            <a:r>
              <a:rPr lang="en-NZ" sz="3200" b="1" dirty="0" smtClean="0">
                <a:solidFill>
                  <a:srgbClr val="FF0000"/>
                </a:solidFill>
              </a:rPr>
              <a:t>wanted to do </a:t>
            </a:r>
            <a:r>
              <a:rPr lang="en-NZ" sz="3200" b="1" dirty="0" smtClean="0"/>
              <a:t>and </a:t>
            </a:r>
          </a:p>
          <a:p>
            <a:r>
              <a:rPr lang="en-NZ" sz="3200" b="1" dirty="0" smtClean="0">
                <a:solidFill>
                  <a:srgbClr val="FF0000"/>
                </a:solidFill>
              </a:rPr>
              <a:t>didn’t want to do </a:t>
            </a:r>
            <a:r>
              <a:rPr lang="en-NZ" sz="3200" b="1" dirty="0" smtClean="0"/>
              <a:t>while you were there.</a:t>
            </a:r>
            <a:endParaRPr lang="en-NZ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7311" y="4237797"/>
            <a:ext cx="759534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u="sng" dirty="0" smtClean="0"/>
              <a:t>For example:</a:t>
            </a:r>
          </a:p>
          <a:p>
            <a:endParaRPr lang="en-NZ" sz="2800" b="1" dirty="0"/>
          </a:p>
          <a:p>
            <a:r>
              <a:rPr lang="ja-JP" altLang="en-US" sz="2800" b="1" dirty="0"/>
              <a:t>ジョ</a:t>
            </a:r>
            <a:r>
              <a:rPr lang="ja-JP" altLang="en-US" sz="2800" b="1" dirty="0" smtClean="0"/>
              <a:t>ンさんは　おすし　が　たべた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かった　</a:t>
            </a:r>
            <a:r>
              <a:rPr lang="ja-JP" altLang="en-US" sz="2800" b="1" dirty="0" smtClean="0"/>
              <a:t>ですが、</a:t>
            </a:r>
            <a:endParaRPr lang="en-NZ" altLang="ja-JP" sz="2800" b="1" dirty="0" smtClean="0"/>
          </a:p>
          <a:p>
            <a:r>
              <a:rPr lang="ja-JP" altLang="en-US" sz="2800" b="1" dirty="0" smtClean="0"/>
              <a:t>マックドナルドが　たべた</a:t>
            </a:r>
            <a:r>
              <a:rPr lang="ja-JP" altLang="en-US" sz="2800" b="1" dirty="0" smtClean="0">
                <a:solidFill>
                  <a:srgbClr val="FF0000"/>
                </a:solidFill>
              </a:rPr>
              <a:t>くなかった　</a:t>
            </a:r>
            <a:r>
              <a:rPr lang="ja-JP" altLang="en-US" sz="2800" b="1" dirty="0" smtClean="0"/>
              <a:t>です。</a:t>
            </a:r>
            <a:endParaRPr lang="en-NZ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885201" y="4800240"/>
            <a:ext cx="45305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400" b="1" i="1" dirty="0" smtClean="0"/>
              <a:t>John </a:t>
            </a:r>
            <a:r>
              <a:rPr lang="en-NZ" sz="2400" b="1" i="1" dirty="0" smtClean="0">
                <a:solidFill>
                  <a:srgbClr val="FF0000"/>
                </a:solidFill>
              </a:rPr>
              <a:t>wanted to</a:t>
            </a:r>
            <a:r>
              <a:rPr lang="en-NZ" sz="2400" b="1" i="1" dirty="0" smtClean="0"/>
              <a:t> eat sushi but </a:t>
            </a:r>
          </a:p>
          <a:p>
            <a:r>
              <a:rPr lang="en-NZ" sz="2400" b="1" i="1" dirty="0" smtClean="0"/>
              <a:t>he </a:t>
            </a:r>
            <a:r>
              <a:rPr lang="en-NZ" sz="2400" b="1" i="1" dirty="0" smtClean="0">
                <a:solidFill>
                  <a:srgbClr val="FF0000"/>
                </a:solidFill>
              </a:rPr>
              <a:t>didn’t want to </a:t>
            </a:r>
            <a:r>
              <a:rPr lang="en-NZ" sz="2400" b="1" i="1" dirty="0" smtClean="0"/>
              <a:t>eat </a:t>
            </a:r>
            <a:r>
              <a:rPr lang="en-NZ" sz="2400" b="1" i="1" dirty="0" err="1" smtClean="0"/>
              <a:t>MacDonalds</a:t>
            </a:r>
            <a:endParaRPr lang="en-NZ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77311" y="6092612"/>
            <a:ext cx="1274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i="1" dirty="0" smtClean="0">
                <a:solidFill>
                  <a:schemeClr val="accent6">
                    <a:lumMod val="75000"/>
                  </a:schemeClr>
                </a:solidFill>
              </a:rPr>
              <a:t>Write a sentence like the example for each group member on your own paper</a:t>
            </a:r>
            <a:r>
              <a:rPr lang="en-NZ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NZ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13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78" y="171331"/>
            <a:ext cx="2558322" cy="1996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6941" y="171331"/>
            <a:ext cx="2792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3200" b="1" u="sng" dirty="0" smtClean="0">
                <a:cs typeface="Times New Roman" panose="02020603050405020304" pitchFamily="18" charset="0"/>
              </a:rPr>
              <a:t>Listening Game</a:t>
            </a:r>
            <a:endParaRPr lang="en-NZ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15" y="1304100"/>
            <a:ext cx="1017094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dirty="0" smtClean="0"/>
              <a:t>1)  Listen to the statements I will read about your trip to Japan.</a:t>
            </a:r>
          </a:p>
          <a:p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211015" y="2455740"/>
            <a:ext cx="7677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/>
              <a:t>2)  Each group should use the game card provided.</a:t>
            </a:r>
            <a:endParaRPr lang="en-NZ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1015" y="3699803"/>
            <a:ext cx="112369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/>
              <a:t>3) Place your piece of coloured card on to the box which is the best match </a:t>
            </a:r>
          </a:p>
          <a:p>
            <a:r>
              <a:rPr lang="en-NZ" sz="2800" b="1" dirty="0"/>
              <a:t> </a:t>
            </a:r>
            <a:r>
              <a:rPr lang="en-NZ" sz="2800" b="1" dirty="0" smtClean="0"/>
              <a:t>    for the sentence you hear.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1015" y="5374753"/>
            <a:ext cx="4626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2800" b="1" dirty="0" smtClean="0"/>
              <a:t>4)  How quickly can you do it?</a:t>
            </a:r>
            <a:endParaRPr lang="en-NZ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80" y="4176856"/>
            <a:ext cx="3980620" cy="29854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9" y="4886738"/>
            <a:ext cx="1773307" cy="177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3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6160" y="1039130"/>
            <a:ext cx="3357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 smtClean="0"/>
              <a:t>おわり　です。</a:t>
            </a:r>
            <a:endParaRPr lang="en-NZ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79268" y="2626032"/>
            <a:ext cx="913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/>
              <a:t>べんきょう　に　なったら　よかった　ですね</a:t>
            </a:r>
            <a:endParaRPr lang="en-NZ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350" y="341206"/>
            <a:ext cx="2132091" cy="2165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497" y="3783915"/>
            <a:ext cx="42100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3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428" y="-1519707"/>
            <a:ext cx="12613103" cy="83777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65937" y="785612"/>
            <a:ext cx="66896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とうきょう　　　　　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い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4800" b="1" dirty="0" smtClean="0"/>
              <a:t>東京に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行きたい</a:t>
            </a:r>
            <a:r>
              <a:rPr lang="ja-JP" altLang="en-US" sz="4800" b="1" dirty="0" smtClean="0"/>
              <a:t>　です。</a:t>
            </a:r>
            <a:endParaRPr lang="en-NZ" sz="4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75030" y="2253647"/>
            <a:ext cx="55718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i="1" dirty="0" smtClean="0"/>
              <a:t>I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want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to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go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/>
              <a:t>to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/>
              <a:t>Tokyo</a:t>
            </a:r>
            <a:endParaRPr lang="en-NZ" sz="4800" b="1" i="1" dirty="0"/>
          </a:p>
        </p:txBody>
      </p:sp>
    </p:spTree>
    <p:extLst>
      <p:ext uri="{BB962C8B-B14F-4D97-AF65-F5344CB8AC3E}">
        <p14:creationId xmlns:p14="http://schemas.microsoft.com/office/powerpoint/2010/main" val="11748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59" y="-421991"/>
            <a:ext cx="12434541" cy="7279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1075" y="-87140"/>
            <a:ext cx="74767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　　　　　　　　　　　　　　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い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4800" b="1" dirty="0"/>
              <a:t>き</a:t>
            </a:r>
            <a:r>
              <a:rPr lang="ja-JP" altLang="en-US" sz="4800" b="1" dirty="0" smtClean="0"/>
              <a:t>ょうと に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行きたい</a:t>
            </a:r>
            <a:r>
              <a:rPr lang="ja-JP" altLang="en-US" sz="4800" b="1" dirty="0" smtClean="0"/>
              <a:t>　です。</a:t>
            </a:r>
            <a:endParaRPr lang="en-NZ" sz="4800" b="1" dirty="0"/>
          </a:p>
        </p:txBody>
      </p:sp>
      <p:sp>
        <p:nvSpPr>
          <p:cNvPr id="6" name="Rectangle 5"/>
          <p:cNvSpPr/>
          <p:nvPr/>
        </p:nvSpPr>
        <p:spPr>
          <a:xfrm>
            <a:off x="1810501" y="5514751"/>
            <a:ext cx="570053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i="1" dirty="0" smtClean="0"/>
              <a:t>I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want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to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go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/>
              <a:t>to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/>
              <a:t>Kyoto</a:t>
            </a:r>
            <a:r>
              <a:rPr lang="en-US" altLang="ja-JP" sz="4800" b="1" i="1" dirty="0"/>
              <a:t>.</a:t>
            </a:r>
            <a:endParaRPr lang="en-NZ" sz="4800" b="1" i="1" dirty="0"/>
          </a:p>
        </p:txBody>
      </p:sp>
    </p:spTree>
    <p:extLst>
      <p:ext uri="{BB962C8B-B14F-4D97-AF65-F5344CB8AC3E}">
        <p14:creationId xmlns:p14="http://schemas.microsoft.com/office/powerpoint/2010/main" val="246843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20789" cy="9240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69097" y="453773"/>
            <a:ext cx="81467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　　　　　　　　　　　　　　　　　　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い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4800" b="1" dirty="0" smtClean="0"/>
              <a:t>ひろしま　 に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行きたい</a:t>
            </a:r>
            <a:r>
              <a:rPr lang="ja-JP" altLang="en-US" sz="4800" b="1" dirty="0" smtClean="0"/>
              <a:t>　です。</a:t>
            </a:r>
            <a:endParaRPr lang="en-NZ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900653" y="1844272"/>
            <a:ext cx="68614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i="1" dirty="0" smtClean="0"/>
              <a:t>I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want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to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go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/>
              <a:t>to</a:t>
            </a:r>
            <a:r>
              <a:rPr lang="ja-JP" altLang="en-US" sz="4800" b="1" i="1" dirty="0" smtClean="0"/>
              <a:t> </a:t>
            </a:r>
            <a:r>
              <a:rPr lang="en-NZ" altLang="ja-JP" sz="4800" b="1" i="1" dirty="0" smtClean="0"/>
              <a:t>Hiroshima</a:t>
            </a:r>
            <a:r>
              <a:rPr lang="en-US" altLang="ja-JP" sz="4800" b="1" i="1" dirty="0" smtClean="0"/>
              <a:t>.</a:t>
            </a:r>
            <a:endParaRPr lang="en-NZ" sz="4800" b="1" i="1" dirty="0"/>
          </a:p>
        </p:txBody>
      </p:sp>
    </p:spTree>
    <p:extLst>
      <p:ext uri="{BB962C8B-B14F-4D97-AF65-F5344CB8AC3E}">
        <p14:creationId xmlns:p14="http://schemas.microsoft.com/office/powerpoint/2010/main" val="224217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1.bp.blogspot.com/_rAJe_CypsZs/TU5UxcenWCI/AAAAAAAAB5Q/M5cm9ubEhfs/s1600/sapporo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911717"/>
            <a:ext cx="12827000" cy="962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08248" y="3548665"/>
            <a:ext cx="81179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　　　　　　　　　　　　　　　　　　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い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4800" b="1" dirty="0" smtClean="0"/>
              <a:t>さ</a:t>
            </a:r>
            <a:r>
              <a:rPr lang="ja-JP" altLang="en-US" sz="4800" b="1" dirty="0"/>
              <a:t>っ</a:t>
            </a:r>
            <a:r>
              <a:rPr lang="ja-JP" altLang="en-US" sz="4800" b="1" dirty="0" smtClean="0"/>
              <a:t>ぽ</a:t>
            </a:r>
            <a:r>
              <a:rPr lang="ja-JP" altLang="en-US" sz="4800" b="1" dirty="0"/>
              <a:t>ろ</a:t>
            </a:r>
            <a:r>
              <a:rPr lang="ja-JP" altLang="en-US" sz="4800" b="1" dirty="0" smtClean="0"/>
              <a:t>　 に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行きたい</a:t>
            </a:r>
            <a:r>
              <a:rPr lang="ja-JP" altLang="en-US" sz="4800" b="1" dirty="0" smtClean="0"/>
              <a:t>　です。</a:t>
            </a:r>
            <a:endParaRPr lang="en-NZ" sz="4800" b="1" dirty="0"/>
          </a:p>
        </p:txBody>
      </p:sp>
      <p:sp>
        <p:nvSpPr>
          <p:cNvPr id="12" name="Rectangle 11"/>
          <p:cNvSpPr/>
          <p:nvPr/>
        </p:nvSpPr>
        <p:spPr>
          <a:xfrm>
            <a:off x="2027262" y="5164248"/>
            <a:ext cx="63725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i="1" dirty="0" smtClean="0"/>
              <a:t>I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want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to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go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/>
              <a:t>to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/>
              <a:t>Sappor</a:t>
            </a:r>
            <a:r>
              <a:rPr lang="en-US" altLang="ja-JP" sz="4800" b="1" i="1" dirty="0"/>
              <a:t>o</a:t>
            </a:r>
            <a:r>
              <a:rPr lang="en-US" altLang="ja-JP" sz="4800" b="1" i="1" dirty="0" smtClean="0"/>
              <a:t>.</a:t>
            </a:r>
            <a:endParaRPr lang="en-NZ" sz="4800" b="1" i="1" dirty="0"/>
          </a:p>
        </p:txBody>
      </p:sp>
    </p:spTree>
    <p:extLst>
      <p:ext uri="{BB962C8B-B14F-4D97-AF65-F5344CB8AC3E}">
        <p14:creationId xmlns:p14="http://schemas.microsoft.com/office/powerpoint/2010/main" val="25637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92383" y="0"/>
            <a:ext cx="86036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　　　　　　　　　　　　　　　　　　　　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い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4800" b="1" dirty="0" smtClean="0"/>
              <a:t>　 ふくおか　に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行きたい</a:t>
            </a:r>
            <a:r>
              <a:rPr lang="ja-JP" altLang="en-US" sz="4800" b="1" dirty="0" smtClean="0"/>
              <a:t>　です。</a:t>
            </a:r>
            <a:endParaRPr lang="en-NZ" sz="4800" b="1" dirty="0"/>
          </a:p>
        </p:txBody>
      </p:sp>
      <p:sp>
        <p:nvSpPr>
          <p:cNvPr id="3" name="Rectangle 2"/>
          <p:cNvSpPr/>
          <p:nvPr/>
        </p:nvSpPr>
        <p:spPr>
          <a:xfrm>
            <a:off x="311004" y="3251042"/>
            <a:ext cx="63839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i="1" dirty="0" smtClean="0"/>
              <a:t>I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want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to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go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/>
              <a:t>to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/>
              <a:t>Fukuoka.</a:t>
            </a:r>
            <a:endParaRPr lang="en-NZ" sz="4800" b="1" i="1" dirty="0"/>
          </a:p>
        </p:txBody>
      </p:sp>
    </p:spTree>
    <p:extLst>
      <p:ext uri="{BB962C8B-B14F-4D97-AF65-F5344CB8AC3E}">
        <p14:creationId xmlns:p14="http://schemas.microsoft.com/office/powerpoint/2010/main" val="20348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92715" y="4082039"/>
            <a:ext cx="82766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/>
              <a:t>　　　　　　　　　　　　　　　　　　　　　</a:t>
            </a:r>
            <a:r>
              <a:rPr lang="ja-JP" altLang="en-US" sz="2400" b="1" dirty="0" smtClean="0">
                <a:solidFill>
                  <a:srgbClr val="FF0000"/>
                </a:solidFill>
              </a:rPr>
              <a:t>い</a:t>
            </a:r>
            <a:endParaRPr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4800" b="1" dirty="0" smtClean="0">
                <a:solidFill>
                  <a:schemeClr val="bg1"/>
                </a:solidFill>
              </a:rPr>
              <a:t>　 　　くらしきに</a:t>
            </a:r>
            <a:r>
              <a:rPr lang="ja-JP" altLang="en-US" sz="4800" b="1" dirty="0" smtClean="0"/>
              <a:t>　</a:t>
            </a:r>
            <a:r>
              <a:rPr lang="ja-JP" altLang="en-US" sz="4800" b="1" dirty="0" smtClean="0">
                <a:solidFill>
                  <a:srgbClr val="FF0000"/>
                </a:solidFill>
              </a:rPr>
              <a:t>行きたい</a:t>
            </a:r>
            <a:r>
              <a:rPr lang="ja-JP" altLang="en-US" sz="4800" b="1" dirty="0" smtClean="0">
                <a:solidFill>
                  <a:schemeClr val="bg1"/>
                </a:solidFill>
              </a:rPr>
              <a:t>　です</a:t>
            </a:r>
            <a:endParaRPr lang="en-NZ" sz="4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7780" y="5403399"/>
            <a:ext cx="6606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800" b="1" i="1" dirty="0" smtClean="0">
                <a:solidFill>
                  <a:schemeClr val="bg1"/>
                </a:solidFill>
              </a:rPr>
              <a:t>I</a:t>
            </a:r>
            <a:r>
              <a:rPr lang="ja-JP" altLang="en-US" sz="4800" b="1" i="1" dirty="0" smtClean="0"/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want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to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rgbClr val="FF0000"/>
                </a:solidFill>
              </a:rPr>
              <a:t>go</a:t>
            </a:r>
            <a:r>
              <a:rPr lang="ja-JP" alt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altLang="ja-JP" sz="4800" b="1" i="1" dirty="0" smtClean="0">
                <a:solidFill>
                  <a:schemeClr val="bg1"/>
                </a:solidFill>
              </a:rPr>
              <a:t>to</a:t>
            </a:r>
            <a:r>
              <a:rPr lang="ja-JP" altLang="en-US" sz="4800" b="1" i="1" dirty="0" smtClean="0">
                <a:solidFill>
                  <a:schemeClr val="bg1"/>
                </a:solidFill>
              </a:rPr>
              <a:t> </a:t>
            </a:r>
            <a:r>
              <a:rPr lang="en-US" altLang="ja-JP" sz="4800" b="1" i="1" dirty="0" smtClean="0">
                <a:solidFill>
                  <a:schemeClr val="bg1"/>
                </a:solidFill>
              </a:rPr>
              <a:t>Kurashiki</a:t>
            </a:r>
            <a:r>
              <a:rPr lang="en-US" altLang="ja-JP" sz="4800" b="1" i="1" dirty="0" smtClean="0"/>
              <a:t>.</a:t>
            </a:r>
            <a:endParaRPr lang="en-NZ" sz="4800" b="1" i="1" dirty="0"/>
          </a:p>
        </p:txBody>
      </p:sp>
    </p:spTree>
    <p:extLst>
      <p:ext uri="{BB962C8B-B14F-4D97-AF65-F5344CB8AC3E}">
        <p14:creationId xmlns:p14="http://schemas.microsoft.com/office/powerpoint/2010/main" val="42034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0670" y="168813"/>
            <a:ext cx="735329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3600" u="sng" dirty="0" smtClean="0">
                <a:solidFill>
                  <a:srgbClr val="FF0000"/>
                </a:solidFill>
              </a:rPr>
              <a:t>Question:</a:t>
            </a:r>
          </a:p>
          <a:p>
            <a:r>
              <a:rPr lang="ja-JP" altLang="en-US" sz="2400" dirty="0">
                <a:solidFill>
                  <a:srgbClr val="FF0000"/>
                </a:solidFill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</a:rPr>
              <a:t>　　　　　　　　　　　　　　　　い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3600" dirty="0" smtClean="0">
                <a:solidFill>
                  <a:srgbClr val="FF0000"/>
                </a:solidFill>
              </a:rPr>
              <a:t>日本の  どこ　に　行きたい　ですか。</a:t>
            </a:r>
            <a:r>
              <a:rPr lang="ja-JP" altLang="en-US" sz="3600" dirty="0" smtClean="0"/>
              <a:t> </a:t>
            </a:r>
            <a:endParaRPr lang="en-NZ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970669" y="2180945"/>
            <a:ext cx="735329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600" u="sng" dirty="0" smtClean="0">
                <a:solidFill>
                  <a:srgbClr val="002060"/>
                </a:solidFill>
              </a:rPr>
              <a:t>Reply:</a:t>
            </a:r>
          </a:p>
          <a:p>
            <a:r>
              <a:rPr lang="ja-JP" altLang="en-US" sz="2400" dirty="0" smtClean="0">
                <a:solidFill>
                  <a:srgbClr val="002060"/>
                </a:solidFill>
              </a:rPr>
              <a:t>　　　　　　　　　　　　　　　　い</a:t>
            </a:r>
            <a:endParaRPr lang="en-US" altLang="ja-JP" sz="2400" dirty="0" smtClean="0">
              <a:solidFill>
                <a:srgbClr val="002060"/>
              </a:solidFill>
            </a:endParaRPr>
          </a:p>
          <a:p>
            <a:r>
              <a:rPr lang="ja-JP" altLang="en-US" sz="3600" u="sng" dirty="0" smtClean="0">
                <a:solidFill>
                  <a:srgbClr val="002060"/>
                </a:solidFill>
              </a:rPr>
              <a:t>＿＿＿＿　</a:t>
            </a:r>
            <a:r>
              <a:rPr lang="ja-JP" altLang="en-US" sz="3600" dirty="0" smtClean="0">
                <a:solidFill>
                  <a:srgbClr val="002060"/>
                </a:solidFill>
              </a:rPr>
              <a:t>に　　行きたい　です。</a:t>
            </a:r>
            <a:endParaRPr lang="en-US" altLang="ja-JP" sz="3600" u="sng" dirty="0" smtClean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827" y="4248895"/>
            <a:ext cx="112213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i="1" u="sng" dirty="0" smtClean="0"/>
              <a:t>Responses:</a:t>
            </a:r>
            <a:endParaRPr lang="en-US" sz="3600" i="1" u="sng" dirty="0"/>
          </a:p>
          <a:p>
            <a:r>
              <a:rPr lang="ja-JP" altLang="en-US" sz="3600" dirty="0" smtClean="0"/>
              <a:t>そう　ですか。　　</a:t>
            </a:r>
            <a:r>
              <a:rPr lang="en-NZ" altLang="ja-JP" sz="3600" i="1" dirty="0" smtClean="0"/>
              <a:t>Really?</a:t>
            </a:r>
            <a:endParaRPr lang="en-US" altLang="ja-JP" sz="3600" dirty="0" smtClean="0"/>
          </a:p>
          <a:p>
            <a:r>
              <a:rPr lang="ja-JP" altLang="en-US" sz="3600" dirty="0" smtClean="0"/>
              <a:t>わたしも</a:t>
            </a:r>
            <a:r>
              <a:rPr lang="en-NZ" altLang="ja-JP" sz="3600" dirty="0" smtClean="0"/>
              <a:t>		     me too</a:t>
            </a:r>
          </a:p>
          <a:p>
            <a:r>
              <a:rPr lang="ja-JP" altLang="en-US" sz="3600" dirty="0" smtClean="0"/>
              <a:t>わたしは　＿＿＿　に　行きたいです。</a:t>
            </a:r>
            <a:r>
              <a:rPr lang="en-NZ" altLang="ja-JP" sz="3600" dirty="0" smtClean="0"/>
              <a:t>I want to go to ____</a:t>
            </a:r>
            <a:endParaRPr lang="en-US" altLang="ja-JP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482819" y="353478"/>
            <a:ext cx="2518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FF0000"/>
                </a:solidFill>
              </a:rPr>
              <a:t>Where do you want to go in Japan?</a:t>
            </a:r>
            <a:endParaRPr lang="en-NZ" sz="2400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23496" y="2514440"/>
            <a:ext cx="2771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i="1" dirty="0" smtClean="0">
                <a:solidFill>
                  <a:srgbClr val="002060"/>
                </a:solidFill>
              </a:rPr>
              <a:t>I want to go to ________</a:t>
            </a:r>
            <a:endParaRPr lang="en-NZ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9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idiani.com/maps/maps_of_asia/maps_of_japan/detailed_relief_and_political_map_of_jap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851" y="0"/>
            <a:ext cx="8820443" cy="718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516</Words>
  <Application>Microsoft Office PowerPoint</Application>
  <PresentationFormat>Widescreen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Avonside Girls'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Everingham</dc:creator>
  <cp:lastModifiedBy>Inge Foley</cp:lastModifiedBy>
  <cp:revision>40</cp:revision>
  <cp:lastPrinted>2014-06-11T08:11:49Z</cp:lastPrinted>
  <dcterms:created xsi:type="dcterms:W3CDTF">2014-06-06T19:48:04Z</dcterms:created>
  <dcterms:modified xsi:type="dcterms:W3CDTF">2014-10-25T02:12:58Z</dcterms:modified>
</cp:coreProperties>
</file>