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99" r:id="rId10"/>
    <p:sldId id="300" r:id="rId11"/>
    <p:sldId id="262" r:id="rId12"/>
    <p:sldId id="264" r:id="rId13"/>
    <p:sldId id="265" r:id="rId14"/>
    <p:sldId id="287" r:id="rId15"/>
    <p:sldId id="288" r:id="rId16"/>
    <p:sldId id="298" r:id="rId17"/>
    <p:sldId id="301" r:id="rId18"/>
    <p:sldId id="266" r:id="rId19"/>
    <p:sldId id="267" r:id="rId20"/>
    <p:sldId id="268" r:id="rId21"/>
    <p:sldId id="273" r:id="rId22"/>
    <p:sldId id="276" r:id="rId23"/>
    <p:sldId id="270" r:id="rId24"/>
    <p:sldId id="277" r:id="rId25"/>
    <p:sldId id="278" r:id="rId26"/>
    <p:sldId id="302" r:id="rId27"/>
    <p:sldId id="279" r:id="rId28"/>
    <p:sldId id="280" r:id="rId29"/>
    <p:sldId id="303" r:id="rId30"/>
    <p:sldId id="285" r:id="rId31"/>
    <p:sldId id="310" r:id="rId32"/>
    <p:sldId id="286" r:id="rId33"/>
    <p:sldId id="290" r:id="rId34"/>
    <p:sldId id="291" r:id="rId35"/>
    <p:sldId id="292" r:id="rId36"/>
    <p:sldId id="293" r:id="rId37"/>
    <p:sldId id="304" r:id="rId38"/>
    <p:sldId id="295" r:id="rId39"/>
    <p:sldId id="296" r:id="rId40"/>
    <p:sldId id="297" r:id="rId41"/>
    <p:sldId id="305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2C257-0721-4772-ADC1-AD727787FBFE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CBD4-6B17-4EE5-804E-133A1F7C5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94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CBD4-6B17-4EE5-804E-133A1F7C556B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05D0F2-A2F9-44A2-9AE4-544BC13EC415}" type="datetimeFigureOut">
              <a:rPr lang="en-AU" smtClean="0"/>
              <a:t>12/12/2012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E3245B-D5C4-4A4D-9F92-BC2C4942DF63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gif"/><Relationship Id="rId18" Type="http://schemas.openxmlformats.org/officeDocument/2006/relationships/image" Target="../media/image9.gif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image" Target="../media/image3.jpeg"/><Relationship Id="rId17" Type="http://schemas.openxmlformats.org/officeDocument/2006/relationships/image" Target="../media/image16.gif"/><Relationship Id="rId2" Type="http://schemas.openxmlformats.org/officeDocument/2006/relationships/image" Target="../media/image2.jpeg"/><Relationship Id="rId16" Type="http://schemas.openxmlformats.org/officeDocument/2006/relationships/image" Target="../media/image27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jpe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19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gif"/><Relationship Id="rId18" Type="http://schemas.openxmlformats.org/officeDocument/2006/relationships/image" Target="../media/image9.gif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image" Target="../media/image3.jpeg"/><Relationship Id="rId17" Type="http://schemas.openxmlformats.org/officeDocument/2006/relationships/image" Target="../media/image16.gif"/><Relationship Id="rId2" Type="http://schemas.openxmlformats.org/officeDocument/2006/relationships/image" Target="../media/image2.jpeg"/><Relationship Id="rId16" Type="http://schemas.openxmlformats.org/officeDocument/2006/relationships/image" Target="../media/image27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jpe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19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gif"/><Relationship Id="rId18" Type="http://schemas.openxmlformats.org/officeDocument/2006/relationships/image" Target="../media/image9.gif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image" Target="../media/image3.jpeg"/><Relationship Id="rId17" Type="http://schemas.openxmlformats.org/officeDocument/2006/relationships/image" Target="../media/image16.gif"/><Relationship Id="rId2" Type="http://schemas.openxmlformats.org/officeDocument/2006/relationships/image" Target="../media/image2.jpeg"/><Relationship Id="rId16" Type="http://schemas.openxmlformats.org/officeDocument/2006/relationships/image" Target="../media/image27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jpe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19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gif"/><Relationship Id="rId18" Type="http://schemas.openxmlformats.org/officeDocument/2006/relationships/image" Target="../media/image9.gif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image" Target="../media/image3.jpeg"/><Relationship Id="rId17" Type="http://schemas.openxmlformats.org/officeDocument/2006/relationships/image" Target="../media/image16.gif"/><Relationship Id="rId2" Type="http://schemas.openxmlformats.org/officeDocument/2006/relationships/image" Target="../media/image2.jpeg"/><Relationship Id="rId16" Type="http://schemas.openxmlformats.org/officeDocument/2006/relationships/image" Target="../media/image27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jpe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23.jpeg"/><Relationship Id="rId19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gif"/><Relationship Id="rId18" Type="http://schemas.openxmlformats.org/officeDocument/2006/relationships/image" Target="../media/image9.gif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12" Type="http://schemas.openxmlformats.org/officeDocument/2006/relationships/image" Target="../media/image3.jpeg"/><Relationship Id="rId17" Type="http://schemas.openxmlformats.org/officeDocument/2006/relationships/image" Target="../media/image16.gif"/><Relationship Id="rId2" Type="http://schemas.openxmlformats.org/officeDocument/2006/relationships/image" Target="../media/image2.jpeg"/><Relationship Id="rId16" Type="http://schemas.openxmlformats.org/officeDocument/2006/relationships/image" Target="../media/image27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jpe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23.jpeg"/><Relationship Id="rId19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/>
              <a:t>どう</a:t>
            </a:r>
            <a:r>
              <a:rPr lang="ja-JP" altLang="en-US" sz="8800" dirty="0" smtClean="0"/>
              <a:t>し</a:t>
            </a:r>
            <a:r>
              <a:rPr lang="en-US" altLang="ja-JP" sz="8800" dirty="0" smtClean="0"/>
              <a:t/>
            </a:r>
            <a:br>
              <a:rPr lang="en-US" altLang="ja-JP" sz="8800" dirty="0" smtClean="0"/>
            </a:br>
            <a:r>
              <a:rPr lang="ja-JP" altLang="en-US" sz="8800" dirty="0"/>
              <a:t>動詞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Basic Verbs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392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/>
              <a:t>おくります</a:t>
            </a:r>
            <a:endParaRPr lang="en-US" altLang="ja-JP" sz="5400" dirty="0" smtClean="0"/>
          </a:p>
          <a:p>
            <a:pPr algn="ctr"/>
            <a:r>
              <a:rPr lang="en-US" sz="2400" dirty="0" err="1" smtClean="0"/>
              <a:t>okurimasu</a:t>
            </a:r>
            <a:endParaRPr lang="en-US" sz="2400" dirty="0"/>
          </a:p>
        </p:txBody>
      </p:sp>
      <p:pic>
        <p:nvPicPr>
          <p:cNvPr id="2" name="Picture 2" descr="http://english.civillink.net/illust/img/pics3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37" y="2348880"/>
            <a:ext cx="57759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テニス　を　します</a:t>
            </a:r>
            <a:endParaRPr lang="en-US" altLang="ja-JP" sz="6000" dirty="0" smtClean="0"/>
          </a:p>
          <a:p>
            <a:pPr algn="ctr"/>
            <a:r>
              <a:rPr lang="en-US" sz="2400" dirty="0" err="1" smtClean="0"/>
              <a:t>tenisu</a:t>
            </a:r>
            <a:r>
              <a:rPr lang="en-US" sz="2400" dirty="0" smtClean="0"/>
              <a:t> o </a:t>
            </a:r>
            <a:r>
              <a:rPr lang="en-US" sz="2400" dirty="0" err="1" smtClean="0"/>
              <a:t>shimasu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354487" cy="38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573016"/>
            <a:ext cx="2376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u="sng" dirty="0" smtClean="0"/>
              <a:t>NOTE: 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dirty="0" smtClean="0"/>
              <a:t>Adding </a:t>
            </a:r>
            <a:r>
              <a:rPr lang="ja-JP" altLang="en-US" dirty="0" smtClean="0"/>
              <a:t>を します </a:t>
            </a:r>
            <a:r>
              <a:rPr lang="en-US" altLang="ja-JP" dirty="0" smtClean="0"/>
              <a:t>to </a:t>
            </a:r>
          </a:p>
          <a:p>
            <a:pPr algn="ctr"/>
            <a:r>
              <a:rPr lang="en-US" altLang="ja-JP" dirty="0" smtClean="0"/>
              <a:t>a noun changes it </a:t>
            </a:r>
          </a:p>
          <a:p>
            <a:pPr algn="ctr"/>
            <a:r>
              <a:rPr lang="en-US" altLang="ja-JP" dirty="0" smtClean="0"/>
              <a:t>into a </a:t>
            </a:r>
            <a:r>
              <a:rPr lang="en-US" altLang="ja-JP" u="sng" dirty="0" smtClean="0"/>
              <a:t>verb</a:t>
            </a:r>
            <a:r>
              <a:rPr lang="en-US" altLang="ja-JP" dirty="0" smtClean="0"/>
              <a:t> </a:t>
            </a:r>
            <a:r>
              <a:rPr lang="ja-JP" altLang="en-US" dirty="0" smtClean="0"/>
              <a:t>（を </a:t>
            </a:r>
            <a:r>
              <a:rPr lang="en-US" altLang="ja-JP" dirty="0" smtClean="0"/>
              <a:t>is sometimes omitted)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tenisu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= (tennis)</a:t>
            </a:r>
          </a:p>
          <a:p>
            <a:pPr algn="ctr"/>
            <a:r>
              <a:rPr lang="en-US" dirty="0" err="1" smtClean="0"/>
              <a:t>tenisu</a:t>
            </a:r>
            <a:r>
              <a:rPr lang="en-US" dirty="0" smtClean="0"/>
              <a:t> o </a:t>
            </a:r>
            <a:r>
              <a:rPr lang="en-US" dirty="0" err="1" smtClean="0"/>
              <a:t>shimasu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= (to play tennis)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かいも</a:t>
            </a:r>
            <a:r>
              <a:rPr lang="ja-JP" altLang="en-US" sz="6000" dirty="0" smtClean="0"/>
              <a:t>の　を　します</a:t>
            </a:r>
            <a:endParaRPr lang="en-US" altLang="ja-JP" sz="6000" dirty="0" smtClean="0"/>
          </a:p>
          <a:p>
            <a:pPr algn="ctr"/>
            <a:r>
              <a:rPr lang="en-US" sz="2400" dirty="0" err="1" smtClean="0"/>
              <a:t>kaimono</a:t>
            </a:r>
            <a:r>
              <a:rPr lang="en-US" sz="2400" dirty="0" smtClean="0"/>
              <a:t> o </a:t>
            </a:r>
            <a:r>
              <a:rPr lang="en-US" sz="2400" dirty="0" err="1" smtClean="0"/>
              <a:t>shimasu</a:t>
            </a:r>
            <a:endParaRPr lang="en-US" sz="2400" dirty="0"/>
          </a:p>
        </p:txBody>
      </p:sp>
      <p:pic>
        <p:nvPicPr>
          <p:cNvPr id="3078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448272" cy="40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しご</a:t>
            </a:r>
            <a:r>
              <a:rPr lang="ja-JP" altLang="en-US" sz="6000" dirty="0" smtClean="0"/>
              <a:t>と　を　します</a:t>
            </a:r>
            <a:endParaRPr lang="en-US" altLang="ja-JP" sz="6000" dirty="0" smtClean="0"/>
          </a:p>
          <a:p>
            <a:pPr algn="ctr"/>
            <a:r>
              <a:rPr lang="en-US" sz="2400" dirty="0" err="1"/>
              <a:t>s</a:t>
            </a:r>
            <a:r>
              <a:rPr lang="en-US" sz="2400" dirty="0" err="1" smtClean="0"/>
              <a:t>higoto</a:t>
            </a:r>
            <a:r>
              <a:rPr lang="en-US" sz="2400" dirty="0" smtClean="0"/>
              <a:t> o </a:t>
            </a:r>
            <a:r>
              <a:rPr lang="en-US" sz="2400" dirty="0" err="1" smtClean="0"/>
              <a:t>shimasu</a:t>
            </a:r>
            <a:endParaRPr lang="en-US" sz="2400" dirty="0"/>
          </a:p>
        </p:txBody>
      </p:sp>
      <p:pic>
        <p:nvPicPr>
          <p:cNvPr id="4100" name="Picture 4" descr="http://www.takeuchi-reform.com/blog/img/%E3%81%8A%E8%8C%B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08" y="2204864"/>
            <a:ext cx="3384376" cy="34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ジョギング　を　します</a:t>
            </a:r>
            <a:endParaRPr lang="en-US" altLang="ja-JP" sz="6000" dirty="0" smtClean="0"/>
          </a:p>
          <a:p>
            <a:pPr algn="ctr"/>
            <a:r>
              <a:rPr lang="en-US" sz="2400" dirty="0" err="1" smtClean="0"/>
              <a:t>jogingu</a:t>
            </a:r>
            <a:r>
              <a:rPr lang="en-US" sz="2400" dirty="0" smtClean="0"/>
              <a:t> o </a:t>
            </a:r>
            <a:r>
              <a:rPr lang="en-US" sz="2400" dirty="0" err="1" smtClean="0"/>
              <a:t>shimasu</a:t>
            </a:r>
            <a:endParaRPr lang="en-US" sz="2400" dirty="0"/>
          </a:p>
        </p:txBody>
      </p:sp>
      <p:pic>
        <p:nvPicPr>
          <p:cNvPr id="1026" name="Picture 2" descr="http://4.bp.blogspot.com/-DoZocJ7fBAI/TnlMi_MZbsI/AAAAAAAABNk/wriieXVfy4I/s1600/jogging+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48943"/>
            <a:ext cx="1944216" cy="40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/>
              <a:t>いぬ　と　さんぽ　を　します</a:t>
            </a:r>
            <a:endParaRPr lang="en-US" altLang="ja-JP" sz="5400" dirty="0" smtClean="0"/>
          </a:p>
          <a:p>
            <a:pPr algn="ctr"/>
            <a:r>
              <a:rPr lang="en-US" sz="2400" dirty="0" err="1" smtClean="0"/>
              <a:t>inu</a:t>
            </a:r>
            <a:r>
              <a:rPr lang="en-US" sz="2400" dirty="0" smtClean="0"/>
              <a:t> to </a:t>
            </a:r>
            <a:r>
              <a:rPr lang="en-US" sz="2400" dirty="0" err="1" smtClean="0"/>
              <a:t>sanpo</a:t>
            </a:r>
            <a:r>
              <a:rPr lang="en-US" sz="2400" dirty="0" smtClean="0"/>
              <a:t> o </a:t>
            </a:r>
            <a:r>
              <a:rPr lang="en-US" sz="2400" dirty="0" err="1" smtClean="0"/>
              <a:t>shimasu</a:t>
            </a:r>
            <a:endParaRPr lang="en-US" sz="2400" dirty="0"/>
          </a:p>
        </p:txBody>
      </p:sp>
      <p:pic>
        <p:nvPicPr>
          <p:cNvPr id="3074" name="Picture 2" descr="Image to walk the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/>
              <a:t>でん</a:t>
            </a:r>
            <a:r>
              <a:rPr lang="ja-JP" altLang="en-US" sz="5400" dirty="0" smtClean="0"/>
              <a:t>わ　を　します</a:t>
            </a:r>
            <a:endParaRPr lang="en-US" altLang="ja-JP" sz="5400" dirty="0" smtClean="0"/>
          </a:p>
          <a:p>
            <a:pPr algn="ctr"/>
            <a:r>
              <a:rPr lang="en-US" sz="2400" dirty="0" err="1"/>
              <a:t>d</a:t>
            </a:r>
            <a:r>
              <a:rPr lang="en-US" sz="2400" dirty="0" err="1" smtClean="0"/>
              <a:t>enwa</a:t>
            </a:r>
            <a:r>
              <a:rPr lang="en-US" sz="2400" dirty="0" smtClean="0"/>
              <a:t> o </a:t>
            </a:r>
            <a:r>
              <a:rPr lang="en-US" sz="2400" dirty="0" err="1" smtClean="0"/>
              <a:t>shimasu</a:t>
            </a:r>
            <a:endParaRPr lang="en-US" sz="2400" dirty="0"/>
          </a:p>
        </p:txBody>
      </p:sp>
      <p:pic>
        <p:nvPicPr>
          <p:cNvPr id="1026" name="Picture 2" descr="http://www.pictcan.com/files/data1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B050"/>
                </a:solidFill>
              </a:rPr>
              <a:t>（に）</a:t>
            </a:r>
            <a:r>
              <a:rPr lang="ja-JP" altLang="en-US" sz="5400" dirty="0" smtClean="0"/>
              <a:t>あ</a:t>
            </a:r>
            <a:r>
              <a:rPr lang="ja-JP" altLang="en-US" sz="5400" dirty="0"/>
              <a:t>いま</a:t>
            </a:r>
            <a:r>
              <a:rPr lang="ja-JP" altLang="en-US" sz="5400" dirty="0" smtClean="0"/>
              <a:t>す</a:t>
            </a:r>
            <a:endParaRPr lang="en-US" altLang="ja-JP" sz="5400" dirty="0" smtClean="0"/>
          </a:p>
          <a:p>
            <a:pPr algn="ctr"/>
            <a:r>
              <a:rPr lang="en-US" sz="2400" dirty="0" err="1" smtClean="0"/>
              <a:t>aimasu</a:t>
            </a:r>
            <a:endParaRPr lang="en-US" sz="2400" dirty="0"/>
          </a:p>
        </p:txBody>
      </p:sp>
      <p:pic>
        <p:nvPicPr>
          <p:cNvPr id="4098" name="Picture 2" descr="http://livedoor.blogimg.jp/illustrationm/imgs/c/d/cd1a07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42450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いきます</a:t>
            </a:r>
            <a:endParaRPr lang="en-US" sz="6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3714558" cy="391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219838">
            <a:off x="1701584" y="3107833"/>
            <a:ext cx="1748338" cy="1369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きます</a:t>
            </a:r>
            <a:endParaRPr lang="en-US" sz="6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99" y="2852936"/>
            <a:ext cx="4045641" cy="273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19838">
            <a:off x="4461037" y="4728874"/>
            <a:ext cx="1331740" cy="818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た</a:t>
            </a:r>
            <a:r>
              <a:rPr lang="ja-JP" altLang="en-US" sz="6000" dirty="0" smtClean="0"/>
              <a:t>べます</a:t>
            </a:r>
            <a:endParaRPr lang="en-US" altLang="ja-JP" sz="6000" dirty="0" smtClean="0"/>
          </a:p>
          <a:p>
            <a:pPr algn="ctr"/>
            <a:r>
              <a:rPr lang="en-US" sz="2400" dirty="0" err="1" smtClean="0"/>
              <a:t>tabemasu</a:t>
            </a:r>
            <a:endParaRPr lang="en-US" sz="2400" dirty="0"/>
          </a:p>
        </p:txBody>
      </p:sp>
      <p:pic>
        <p:nvPicPr>
          <p:cNvPr id="2054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4383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か</a:t>
            </a:r>
            <a:r>
              <a:rPr lang="ja-JP" altLang="en-US" sz="6000" dirty="0" smtClean="0"/>
              <a:t>えります</a:t>
            </a:r>
            <a:endParaRPr lang="en-US" sz="6000" dirty="0"/>
          </a:p>
        </p:txBody>
      </p:sp>
      <p:pic>
        <p:nvPicPr>
          <p:cNvPr id="13314" name="Picture 2" descr="http://awarz.jp/refom_1/img_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2376264" cy="272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ircular Arrow 3"/>
          <p:cNvSpPr/>
          <p:nvPr/>
        </p:nvSpPr>
        <p:spPr>
          <a:xfrm rot="10800000">
            <a:off x="3203848" y="2852936"/>
            <a:ext cx="2578282" cy="277944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77157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b="1" dirty="0" smtClean="0">
                <a:solidFill>
                  <a:schemeClr val="tx1"/>
                </a:solidFill>
              </a:rPr>
              <a:t>Present or Future tense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660" y="198884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Present </a:t>
            </a:r>
            <a:r>
              <a:rPr lang="en-US" altLang="ja-JP" sz="2000" i="1" dirty="0" smtClean="0"/>
              <a:t>(routines, everyday activities – I do something) </a:t>
            </a:r>
          </a:p>
          <a:p>
            <a:r>
              <a:rPr lang="en-US" altLang="ja-JP" sz="2800" dirty="0" smtClean="0"/>
              <a:t>and/or future tense </a:t>
            </a:r>
            <a:r>
              <a:rPr lang="en-US" altLang="ja-JP" sz="2000" i="1" dirty="0" smtClean="0"/>
              <a:t>(I will do something)</a:t>
            </a:r>
          </a:p>
          <a:p>
            <a:endParaRPr lang="en-US" altLang="ja-JP" sz="2800" dirty="0" smtClean="0"/>
          </a:p>
          <a:p>
            <a:pPr algn="ctr"/>
            <a:r>
              <a:rPr lang="en-US" altLang="ja-JP" sz="2800" dirty="0" smtClean="0"/>
              <a:t>OBJECT</a:t>
            </a:r>
            <a:r>
              <a:rPr lang="ja-JP" altLang="en-US" sz="2800" dirty="0" smtClean="0"/>
              <a:t>　＋　</a:t>
            </a:r>
            <a:r>
              <a:rPr lang="en-US" altLang="ja-JP" sz="2800" dirty="0" smtClean="0"/>
              <a:t>particle  </a:t>
            </a:r>
            <a:r>
              <a:rPr lang="ja-JP" altLang="en-US" sz="2800" dirty="0" smtClean="0"/>
              <a:t>を　＋　</a:t>
            </a:r>
            <a:r>
              <a:rPr lang="en-US" altLang="ja-JP" sz="2800" dirty="0" smtClean="0"/>
              <a:t>VERB</a:t>
            </a:r>
            <a:r>
              <a:rPr lang="ja-JP" altLang="en-US" sz="2800" dirty="0" smtClean="0"/>
              <a:t>ます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19672" y="4509120"/>
            <a:ext cx="5256584" cy="145270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ja-JP" altLang="en-US" sz="2600" dirty="0"/>
              <a:t>バナナ　</a:t>
            </a:r>
            <a:r>
              <a:rPr lang="ja-JP" altLang="en-US" sz="2600" dirty="0" smtClean="0">
                <a:solidFill>
                  <a:srgbClr val="FF0000"/>
                </a:solidFill>
              </a:rPr>
              <a:t>を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たべます。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b="1" dirty="0" smtClean="0">
                <a:solidFill>
                  <a:prstClr val="black"/>
                </a:solidFill>
              </a:rPr>
              <a:t>Banana  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o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     </a:t>
            </a:r>
            <a:r>
              <a:rPr lang="en-US" altLang="ja-JP" sz="2600" b="1" dirty="0" err="1" smtClean="0">
                <a:solidFill>
                  <a:prstClr val="black"/>
                </a:solidFill>
              </a:rPr>
              <a:t>tabemasu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i="1" dirty="0" smtClean="0">
                <a:solidFill>
                  <a:prstClr val="black"/>
                </a:solidFill>
              </a:rPr>
              <a:t>I eat (will eat) a banana. 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63888" y="2896781"/>
            <a:ext cx="208823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Movement verbs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715" y="184482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Verbs of movement don’t use particle o </a:t>
            </a:r>
            <a:r>
              <a:rPr lang="ja-JP" altLang="en-US" sz="2400" dirty="0" smtClean="0"/>
              <a:t>を </a:t>
            </a:r>
            <a:r>
              <a:rPr lang="en-US" altLang="ja-JP" sz="2400" dirty="0" smtClean="0"/>
              <a:t>but need a particle </a:t>
            </a:r>
            <a:r>
              <a:rPr lang="en-US" altLang="ja-JP" sz="2400" dirty="0" err="1" smtClean="0"/>
              <a:t>ni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に </a:t>
            </a:r>
            <a:r>
              <a:rPr lang="en-US" altLang="ja-JP" sz="2400" dirty="0" smtClean="0"/>
              <a:t>(in English meaning ‘to’)</a:t>
            </a:r>
          </a:p>
          <a:p>
            <a:pPr algn="ctr"/>
            <a:endParaRPr lang="en-US" altLang="ja-JP" sz="2400" dirty="0"/>
          </a:p>
          <a:p>
            <a:pPr algn="ctr"/>
            <a:r>
              <a:rPr lang="en-US" altLang="ja-JP" sz="2400" dirty="0" smtClean="0"/>
              <a:t>OBJECT</a:t>
            </a:r>
            <a:r>
              <a:rPr lang="ja-JP" altLang="en-US" sz="2400" dirty="0"/>
              <a:t>　＋　</a:t>
            </a:r>
            <a:r>
              <a:rPr lang="en-US" altLang="ja-JP" sz="2400" dirty="0"/>
              <a:t>particle 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　＋　</a:t>
            </a:r>
            <a:r>
              <a:rPr lang="en-US" altLang="ja-JP" sz="2400" dirty="0" smtClean="0"/>
              <a:t>MOVEMENT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VERB</a:t>
            </a:r>
            <a:r>
              <a:rPr lang="ja-JP" altLang="en-US" sz="2400" dirty="0" smtClean="0"/>
              <a:t>ます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19672" y="4509120"/>
            <a:ext cx="5256584" cy="145270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ja-JP" altLang="en-US" sz="2600" dirty="0"/>
              <a:t>がっこう</a:t>
            </a:r>
            <a:r>
              <a:rPr lang="ja-JP" altLang="en-US" sz="2600" dirty="0">
                <a:solidFill>
                  <a:srgbClr val="FF0000"/>
                </a:solidFill>
              </a:rPr>
              <a:t>　</a:t>
            </a:r>
            <a:r>
              <a:rPr lang="ja-JP" altLang="en-US" sz="2600" dirty="0" smtClean="0">
                <a:solidFill>
                  <a:srgbClr val="FF0000"/>
                </a:solidFill>
              </a:rPr>
              <a:t>　に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　いきます。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b="1" dirty="0" err="1" smtClean="0">
                <a:solidFill>
                  <a:prstClr val="black"/>
                </a:solidFill>
              </a:rPr>
              <a:t>Gakkou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  </a:t>
            </a:r>
            <a:r>
              <a:rPr lang="en-US" altLang="ja-JP" sz="2600" b="1" dirty="0" err="1" smtClean="0">
                <a:solidFill>
                  <a:srgbClr val="FF0000"/>
                </a:solidFill>
              </a:rPr>
              <a:t>ni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    </a:t>
            </a:r>
            <a:r>
              <a:rPr lang="en-US" altLang="ja-JP" sz="2600" b="1" dirty="0" err="1" smtClean="0">
                <a:solidFill>
                  <a:prstClr val="black"/>
                </a:solidFill>
              </a:rPr>
              <a:t>ikimasu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i="1" dirty="0" smtClean="0">
                <a:solidFill>
                  <a:prstClr val="black"/>
                </a:solidFill>
              </a:rPr>
              <a:t>I go (will go) </a:t>
            </a:r>
            <a:r>
              <a:rPr lang="en-US" altLang="ja-JP" sz="2600" i="1" dirty="0" smtClean="0">
                <a:solidFill>
                  <a:srgbClr val="FF0000"/>
                </a:solidFill>
              </a:rPr>
              <a:t>to </a:t>
            </a:r>
            <a:r>
              <a:rPr lang="en-US" altLang="ja-JP" sz="2600" i="1" dirty="0" smtClean="0">
                <a:solidFill>
                  <a:prstClr val="black"/>
                </a:solidFill>
              </a:rPr>
              <a:t>school. 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35431" y="2627032"/>
            <a:ext cx="1812533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3303" y="166827"/>
            <a:ext cx="1494320" cy="646331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600" b="1" dirty="0" smtClean="0"/>
              <a:t>～ます</a:t>
            </a:r>
            <a:endParaRPr lang="en-US" altLang="ja-JP" sz="3600" b="1" dirty="0" smtClean="0"/>
          </a:p>
        </p:txBody>
      </p:sp>
      <p:pic>
        <p:nvPicPr>
          <p:cNvPr id="16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70" y="3346746"/>
            <a:ext cx="1385781" cy="1385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3" y="1503287"/>
            <a:ext cx="1709611" cy="1164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34" y="5199260"/>
            <a:ext cx="1486173" cy="1499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www.cafetronik.com/img/lis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3073118"/>
            <a:ext cx="1171150" cy="1748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8" y="5374715"/>
            <a:ext cx="1677243" cy="138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小学生（男の子）　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6032"/>
            <a:ext cx="1258816" cy="1258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37" y="3789040"/>
            <a:ext cx="1289262" cy="147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88532"/>
            <a:ext cx="1231499" cy="20467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" y="2343197"/>
            <a:ext cx="1426797" cy="106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92" y="3789040"/>
            <a:ext cx="1479036" cy="147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5" y="5103086"/>
            <a:ext cx="1302083" cy="1594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takeuchi-reform.com/blog/img/%E3%81%8A%E8%8C%B6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2" y="3536953"/>
            <a:ext cx="1558974" cy="1598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6" y="5435899"/>
            <a:ext cx="1709006" cy="1262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" descr="http://4.bp.blogspot.com/-DoZocJ7fBAI/TnlMi_MZbsI/AAAAAAAABNk/wriieXVfy4I/s1600/jogging+clip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87" y="1470329"/>
            <a:ext cx="830181" cy="174573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to walk the do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85" y="2071293"/>
            <a:ext cx="1911796" cy="13535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pictcan.com/files/data104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" y="1024686"/>
            <a:ext cx="1208227" cy="1208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civillink.net/fsozai/sozai/sarari6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7743"/>
            <a:ext cx="1173525" cy="1228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english.civillink.net/illust/img/pics308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23" y="142107"/>
            <a:ext cx="2183181" cy="1197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5"/>
            <a:ext cx="2202873" cy="1233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81985" y="5268366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81985" y="2205934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6411952" y="258998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954588" y="3716363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Negatives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Negatives are formed by changing the </a:t>
            </a:r>
          </a:p>
          <a:p>
            <a:r>
              <a:rPr lang="en-US" altLang="ja-JP" sz="2800" dirty="0" err="1" smtClean="0"/>
              <a:t>Masu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ます</a:t>
            </a:r>
            <a:r>
              <a:rPr lang="en-US" altLang="ja-JP" sz="2800" dirty="0" smtClean="0"/>
              <a:t> to </a:t>
            </a:r>
            <a:r>
              <a:rPr lang="en-US" altLang="ja-JP" sz="2800" dirty="0" err="1" smtClean="0"/>
              <a:t>masen</a:t>
            </a: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ません</a:t>
            </a:r>
            <a:r>
              <a:rPr lang="en-US" altLang="ja-JP" sz="2800" dirty="0" smtClean="0">
                <a:solidFill>
                  <a:srgbClr val="FF0000"/>
                </a:solidFill>
              </a:rPr>
              <a:t>.</a:t>
            </a:r>
            <a:endParaRPr lang="en-US" altLang="ja-JP" sz="2400" i="1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pPr algn="ctr"/>
            <a:r>
              <a:rPr lang="en-US" altLang="ja-JP" sz="2800" dirty="0" smtClean="0"/>
              <a:t>OBJECT</a:t>
            </a:r>
            <a:r>
              <a:rPr lang="ja-JP" altLang="en-US" sz="2800" dirty="0" smtClean="0"/>
              <a:t>　＋　</a:t>
            </a:r>
            <a:r>
              <a:rPr lang="en-US" altLang="ja-JP" sz="2800" dirty="0" smtClean="0"/>
              <a:t>particle </a:t>
            </a:r>
            <a:r>
              <a:rPr lang="ja-JP" altLang="en-US" sz="2800" dirty="0" smtClean="0"/>
              <a:t>を　＋　</a:t>
            </a:r>
            <a:r>
              <a:rPr lang="en-US" altLang="ja-JP" sz="2800" dirty="0" smtClean="0"/>
              <a:t>VERB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ません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4509120"/>
            <a:ext cx="5256584" cy="145270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ja-JP" altLang="en-US" sz="2600" dirty="0"/>
              <a:t>バナナ　</a:t>
            </a:r>
            <a:r>
              <a:rPr lang="ja-JP" altLang="en-US" sz="2600" dirty="0" smtClean="0">
                <a:solidFill>
                  <a:srgbClr val="FF0000"/>
                </a:solidFill>
              </a:rPr>
              <a:t>を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たべま</a:t>
            </a:r>
            <a:r>
              <a:rPr lang="ja-JP" altLang="en-US" sz="2600" u="sng" dirty="0" smtClean="0">
                <a:solidFill>
                  <a:srgbClr val="FF0000"/>
                </a:solidFill>
              </a:rPr>
              <a:t>せん</a:t>
            </a:r>
            <a:r>
              <a:rPr lang="ja-JP" altLang="en-US" sz="2600" dirty="0" smtClean="0">
                <a:solidFill>
                  <a:prstClr val="black"/>
                </a:solidFill>
              </a:rPr>
              <a:t>。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b="1" dirty="0" smtClean="0">
                <a:solidFill>
                  <a:prstClr val="black"/>
                </a:solidFill>
              </a:rPr>
              <a:t>Banana  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o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  </a:t>
            </a:r>
            <a:r>
              <a:rPr lang="en-US" altLang="ja-JP" sz="2600" b="1" dirty="0" err="1" smtClean="0">
                <a:solidFill>
                  <a:prstClr val="black"/>
                </a:solidFill>
              </a:rPr>
              <a:t>tabema</a:t>
            </a:r>
            <a:r>
              <a:rPr lang="en-US" altLang="ja-JP" sz="2600" b="1" u="sng" dirty="0" err="1" smtClean="0">
                <a:solidFill>
                  <a:srgbClr val="FF0000"/>
                </a:solidFill>
              </a:rPr>
              <a:t>sen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i="1" dirty="0" smtClean="0">
                <a:solidFill>
                  <a:prstClr val="black"/>
                </a:solidFill>
              </a:rPr>
              <a:t>I don’t eat (won’t eat) banana. </a:t>
            </a:r>
          </a:p>
        </p:txBody>
      </p:sp>
    </p:spTree>
    <p:extLst>
      <p:ext uri="{BB962C8B-B14F-4D97-AF65-F5344CB8AC3E}">
        <p14:creationId xmlns:p14="http://schemas.microsoft.com/office/powerpoint/2010/main" val="33272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4509120"/>
            <a:ext cx="5256584" cy="145270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ja-JP" altLang="en-US" sz="2600" dirty="0"/>
              <a:t>がっこう</a:t>
            </a:r>
            <a:r>
              <a:rPr lang="ja-JP" altLang="en-US" sz="2600" dirty="0">
                <a:solidFill>
                  <a:srgbClr val="FF0000"/>
                </a:solidFill>
              </a:rPr>
              <a:t>　に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いきま</a:t>
            </a:r>
            <a:r>
              <a:rPr lang="ja-JP" altLang="en-US" sz="2600" u="sng" dirty="0" smtClean="0">
                <a:solidFill>
                  <a:srgbClr val="FF0000"/>
                </a:solidFill>
              </a:rPr>
              <a:t>せん</a:t>
            </a:r>
            <a:r>
              <a:rPr lang="ja-JP" altLang="en-US" sz="2600" dirty="0" smtClean="0">
                <a:solidFill>
                  <a:prstClr val="black"/>
                </a:solidFill>
              </a:rPr>
              <a:t>。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b="1" dirty="0" err="1" smtClean="0">
                <a:solidFill>
                  <a:prstClr val="black"/>
                </a:solidFill>
              </a:rPr>
              <a:t>Gakkou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  </a:t>
            </a:r>
            <a:r>
              <a:rPr lang="en-US" altLang="ja-JP" sz="2600" b="1" dirty="0" err="1" smtClean="0">
                <a:solidFill>
                  <a:srgbClr val="FF0000"/>
                </a:solidFill>
              </a:rPr>
              <a:t>ni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  </a:t>
            </a:r>
            <a:r>
              <a:rPr lang="en-US" altLang="ja-JP" sz="2600" b="1" dirty="0" err="1" smtClean="0">
                <a:solidFill>
                  <a:prstClr val="black"/>
                </a:solidFill>
              </a:rPr>
              <a:t>ikima</a:t>
            </a:r>
            <a:r>
              <a:rPr lang="en-US" altLang="ja-JP" sz="2600" b="1" u="sng" dirty="0" err="1" smtClean="0">
                <a:solidFill>
                  <a:srgbClr val="FF0000"/>
                </a:solidFill>
              </a:rPr>
              <a:t>sen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i="1" dirty="0" smtClean="0">
                <a:solidFill>
                  <a:prstClr val="black"/>
                </a:solidFill>
              </a:rPr>
              <a:t>I don’t go (won’t go) </a:t>
            </a:r>
            <a:r>
              <a:rPr lang="en-US" altLang="ja-JP" sz="2600" i="1" dirty="0" smtClean="0">
                <a:solidFill>
                  <a:srgbClr val="FF0000"/>
                </a:solidFill>
              </a:rPr>
              <a:t>to </a:t>
            </a:r>
            <a:r>
              <a:rPr lang="en-US" altLang="ja-JP" sz="2600" i="1" dirty="0" smtClean="0">
                <a:solidFill>
                  <a:prstClr val="black"/>
                </a:solidFill>
              </a:rPr>
              <a:t>school. </a:t>
            </a:r>
            <a:endParaRPr lang="en-US" sz="2600" i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Also in movement verbs, negatives are formed by changing the </a:t>
            </a:r>
            <a:r>
              <a:rPr lang="en-US" altLang="ja-JP" sz="2800" dirty="0" err="1" smtClean="0"/>
              <a:t>masu</a:t>
            </a:r>
            <a:r>
              <a:rPr lang="ja-JP" altLang="en-US" sz="2800" dirty="0" smtClean="0"/>
              <a:t>　ます</a:t>
            </a:r>
            <a:r>
              <a:rPr lang="en-US" altLang="ja-JP" sz="2800" dirty="0" smtClean="0"/>
              <a:t> to </a:t>
            </a:r>
            <a:r>
              <a:rPr lang="en-US" altLang="ja-JP" sz="2800" dirty="0" err="1" smtClean="0"/>
              <a:t>masen</a:t>
            </a: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ません</a:t>
            </a:r>
            <a:r>
              <a:rPr lang="en-US" altLang="ja-JP" sz="2800" dirty="0" smtClean="0"/>
              <a:t>.</a:t>
            </a:r>
          </a:p>
          <a:p>
            <a:endParaRPr lang="en-US" altLang="ja-JP" sz="2800" dirty="0" smtClean="0"/>
          </a:p>
          <a:p>
            <a:pPr algn="ctr"/>
            <a:r>
              <a:rPr lang="en-US" altLang="ja-JP" sz="2800" dirty="0" smtClean="0"/>
              <a:t>OBJECT</a:t>
            </a:r>
            <a:r>
              <a:rPr lang="ja-JP" altLang="en-US" sz="2800" dirty="0" smtClean="0"/>
              <a:t>　＋　</a:t>
            </a:r>
            <a:r>
              <a:rPr lang="en-US" altLang="ja-JP" sz="2800" dirty="0" smtClean="0"/>
              <a:t>particle </a:t>
            </a:r>
            <a:r>
              <a:rPr lang="en-US" altLang="ja-JP" sz="2800" dirty="0" err="1" smtClean="0"/>
              <a:t>ni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に　＋　</a:t>
            </a:r>
            <a:r>
              <a:rPr lang="en-US" altLang="ja-JP" sz="2800" dirty="0" smtClean="0"/>
              <a:t>VERB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ません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3303" y="166827"/>
            <a:ext cx="1931939" cy="646331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600" b="1" dirty="0" smtClean="0"/>
              <a:t>～ません</a:t>
            </a:r>
            <a:endParaRPr lang="en-US" altLang="ja-JP" sz="3600" b="1" dirty="0" smtClean="0"/>
          </a:p>
        </p:txBody>
      </p:sp>
      <p:pic>
        <p:nvPicPr>
          <p:cNvPr id="16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70" y="3346746"/>
            <a:ext cx="1385781" cy="1385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3" y="1503287"/>
            <a:ext cx="1709611" cy="1164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34" y="5199260"/>
            <a:ext cx="1486173" cy="1499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www.cafetronik.com/img/lis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3073118"/>
            <a:ext cx="1171150" cy="1748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8" y="5374715"/>
            <a:ext cx="1677243" cy="138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小学生（男の子）　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6032"/>
            <a:ext cx="1258816" cy="1258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37" y="3789040"/>
            <a:ext cx="1289262" cy="147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88532"/>
            <a:ext cx="1231499" cy="20467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" y="2343197"/>
            <a:ext cx="1426797" cy="106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92" y="3789040"/>
            <a:ext cx="1479036" cy="147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5" y="5103086"/>
            <a:ext cx="1302083" cy="1594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takeuchi-reform.com/blog/img/%E3%81%8A%E8%8C%B6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2" y="3536953"/>
            <a:ext cx="1558974" cy="1598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6" y="5435899"/>
            <a:ext cx="1709006" cy="1262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" descr="http://4.bp.blogspot.com/-DoZocJ7fBAI/TnlMi_MZbsI/AAAAAAAABNk/wriieXVfy4I/s1600/jogging+clip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87" y="1470329"/>
            <a:ext cx="830181" cy="174573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to walk the do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85" y="2071293"/>
            <a:ext cx="1911796" cy="13535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pictcan.com/files/data104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" y="1024686"/>
            <a:ext cx="1208227" cy="1208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civillink.net/fsozai/sozai/sarari6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7743"/>
            <a:ext cx="1173525" cy="1228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english.civillink.net/illust/img/pics308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23" y="142107"/>
            <a:ext cx="2183181" cy="1197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5"/>
            <a:ext cx="2202873" cy="1233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81985" y="5268366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81985" y="2205934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6411952" y="258998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954588" y="3716363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26499" y="1394615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649969" y="2610495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678899" y="399858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721339" y="5582972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2685582" y="355178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2282484" y="1840126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2282484" y="3484243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2420106" y="5534472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4775018" y="447350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3951448" y="2022669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3792200" y="360481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3883606" y="5582972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5755512" y="417835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5989702" y="5588834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7062460" y="60806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5373952" y="2307579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7136893" y="238226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449562" y="4161919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7691868" y="5588834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b="1" dirty="0" smtClean="0">
                <a:solidFill>
                  <a:schemeClr val="tx1"/>
                </a:solidFill>
              </a:rPr>
              <a:t>Past tense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93628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dirty="0" smtClean="0">
                <a:solidFill>
                  <a:prstClr val="black"/>
                </a:solidFill>
              </a:rPr>
              <a:t>Past tense 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(I did </a:t>
            </a:r>
            <a:r>
              <a:rPr lang="en-US" altLang="ja-JP" sz="2000" i="1" dirty="0">
                <a:solidFill>
                  <a:prstClr val="black"/>
                </a:solidFill>
              </a:rPr>
              <a:t>something) </a:t>
            </a:r>
            <a:r>
              <a:rPr lang="ja-JP" altLang="en-US" sz="2000" i="1" dirty="0">
                <a:solidFill>
                  <a:prstClr val="black"/>
                </a:solidFill>
              </a:rPr>
              <a:t> </a:t>
            </a:r>
            <a:r>
              <a:rPr lang="ja-JP" altLang="en-US" sz="2000" i="1" dirty="0" smtClean="0">
                <a:solidFill>
                  <a:prstClr val="black"/>
                </a:solidFill>
              </a:rPr>
              <a:t> </a:t>
            </a:r>
            <a:r>
              <a:rPr lang="ja-JP" altLang="en-US" sz="2400" dirty="0" smtClean="0">
                <a:solidFill>
                  <a:prstClr val="black"/>
                </a:solidFill>
              </a:rPr>
              <a:t>ます </a:t>
            </a:r>
            <a:r>
              <a:rPr lang="en-US" altLang="ja-JP" sz="2400" dirty="0" smtClean="0">
                <a:solidFill>
                  <a:prstClr val="black"/>
                </a:solidFill>
              </a:rPr>
              <a:t>changes to </a:t>
            </a:r>
            <a:r>
              <a:rPr lang="ja-JP" altLang="en-US" sz="2400" dirty="0" smtClean="0">
                <a:solidFill>
                  <a:srgbClr val="FF0000"/>
                </a:solidFill>
              </a:rPr>
              <a:t>ました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lvl="0"/>
            <a:endParaRPr lang="en-US" altLang="ja-JP" sz="2800" dirty="0">
              <a:solidFill>
                <a:prstClr val="white"/>
              </a:solidFill>
            </a:endParaRPr>
          </a:p>
          <a:p>
            <a:pPr lvl="0" algn="ctr"/>
            <a:r>
              <a:rPr lang="en-US" altLang="ja-JP" sz="2800" dirty="0">
                <a:solidFill>
                  <a:prstClr val="black"/>
                </a:solidFill>
              </a:rPr>
              <a:t>OBJECT</a:t>
            </a:r>
            <a:r>
              <a:rPr lang="ja-JP" altLang="en-US" sz="2800" dirty="0">
                <a:solidFill>
                  <a:prstClr val="black"/>
                </a:solidFill>
              </a:rPr>
              <a:t>　＋　</a:t>
            </a:r>
            <a:r>
              <a:rPr lang="en-US" altLang="ja-JP" sz="2800" dirty="0" smtClean="0">
                <a:solidFill>
                  <a:prstClr val="black"/>
                </a:solidFill>
              </a:rPr>
              <a:t>particle </a:t>
            </a:r>
            <a:r>
              <a:rPr lang="ja-JP" altLang="en-US" sz="2800" dirty="0">
                <a:solidFill>
                  <a:prstClr val="black"/>
                </a:solidFill>
              </a:rPr>
              <a:t>を　＋　</a:t>
            </a:r>
            <a:r>
              <a:rPr lang="en-US" altLang="ja-JP" sz="2800" dirty="0" smtClean="0">
                <a:solidFill>
                  <a:prstClr val="black"/>
                </a:solidFill>
              </a:rPr>
              <a:t>VERB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ました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4149080"/>
            <a:ext cx="5256584" cy="145270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ja-JP" altLang="en-US" sz="2600" dirty="0"/>
              <a:t>バナナ　</a:t>
            </a:r>
            <a:r>
              <a:rPr lang="ja-JP" altLang="en-US" sz="2600" dirty="0" smtClean="0"/>
              <a:t>を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たべ</a:t>
            </a:r>
            <a:r>
              <a:rPr lang="ja-JP" altLang="en-US" sz="2600" dirty="0" smtClean="0">
                <a:solidFill>
                  <a:srgbClr val="FF0000"/>
                </a:solidFill>
              </a:rPr>
              <a:t>ま</a:t>
            </a:r>
            <a:r>
              <a:rPr lang="ja-JP" altLang="en-US" sz="2600" dirty="0">
                <a:solidFill>
                  <a:srgbClr val="FF0000"/>
                </a:solidFill>
              </a:rPr>
              <a:t>した</a:t>
            </a:r>
            <a:r>
              <a:rPr lang="ja-JP" altLang="en-US" sz="2600" dirty="0" smtClean="0">
                <a:solidFill>
                  <a:prstClr val="black"/>
                </a:solidFill>
              </a:rPr>
              <a:t>。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b="1" dirty="0" smtClean="0">
                <a:solidFill>
                  <a:prstClr val="black"/>
                </a:solidFill>
              </a:rPr>
              <a:t>Banana </a:t>
            </a:r>
            <a:r>
              <a:rPr lang="en-US" altLang="ja-JP" sz="2600" b="1" dirty="0" smtClean="0"/>
              <a:t> o </a:t>
            </a:r>
            <a:r>
              <a:rPr lang="en-US" altLang="ja-JP" sz="2600" b="1" dirty="0" err="1" smtClean="0">
                <a:solidFill>
                  <a:prstClr val="black"/>
                </a:solidFill>
              </a:rPr>
              <a:t>tabe</a:t>
            </a:r>
            <a:r>
              <a:rPr lang="en-US" altLang="ja-JP" sz="2600" b="1" dirty="0" err="1" smtClean="0">
                <a:solidFill>
                  <a:srgbClr val="FF0000"/>
                </a:solidFill>
              </a:rPr>
              <a:t>mashita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i="1" dirty="0" smtClean="0">
                <a:solidFill>
                  <a:prstClr val="black"/>
                </a:solidFill>
              </a:rPr>
              <a:t>I ate a banana. </a:t>
            </a:r>
            <a:endParaRPr lang="en-US" sz="2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Past Tense Negative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936284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dirty="0" smtClean="0">
                <a:solidFill>
                  <a:prstClr val="black"/>
                </a:solidFill>
              </a:rPr>
              <a:t>Past tense 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(I didn’t do </a:t>
            </a:r>
            <a:r>
              <a:rPr lang="en-US" altLang="ja-JP" sz="2000" i="1" dirty="0">
                <a:solidFill>
                  <a:prstClr val="black"/>
                </a:solidFill>
              </a:rPr>
              <a:t>something) </a:t>
            </a:r>
            <a:r>
              <a:rPr lang="ja-JP" altLang="en-US" sz="2000" i="1" dirty="0">
                <a:solidFill>
                  <a:prstClr val="black"/>
                </a:solidFill>
              </a:rPr>
              <a:t> </a:t>
            </a:r>
            <a:r>
              <a:rPr lang="ja-JP" altLang="en-US" sz="2000" i="1" dirty="0" smtClean="0">
                <a:solidFill>
                  <a:prstClr val="black"/>
                </a:solidFill>
              </a:rPr>
              <a:t> </a:t>
            </a:r>
            <a:endParaRPr lang="en-US" altLang="ja-JP" sz="2000" i="1" dirty="0" smtClean="0">
              <a:solidFill>
                <a:prstClr val="black"/>
              </a:solidFill>
            </a:endParaRPr>
          </a:p>
          <a:p>
            <a:pPr lvl="0"/>
            <a:r>
              <a:rPr lang="ja-JP" altLang="en-US" sz="2800" dirty="0" smtClean="0">
                <a:solidFill>
                  <a:prstClr val="black"/>
                </a:solidFill>
              </a:rPr>
              <a:t>ま</a:t>
            </a:r>
            <a:r>
              <a:rPr lang="ja-JP" altLang="en-US" sz="2800" dirty="0">
                <a:solidFill>
                  <a:prstClr val="black"/>
                </a:solidFill>
              </a:rPr>
              <a:t>せん</a:t>
            </a:r>
            <a:r>
              <a:rPr lang="ja-JP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ja-JP" sz="2800" dirty="0" smtClean="0">
                <a:solidFill>
                  <a:prstClr val="black"/>
                </a:solidFill>
              </a:rPr>
              <a:t>changes to 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ませんでした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0"/>
            <a:endParaRPr lang="en-US" altLang="ja-JP" sz="2800" dirty="0">
              <a:solidFill>
                <a:prstClr val="white"/>
              </a:solidFill>
            </a:endParaRPr>
          </a:p>
          <a:p>
            <a:pPr lvl="0" algn="ctr"/>
            <a:r>
              <a:rPr lang="en-US" altLang="ja-JP" sz="2800" dirty="0">
                <a:solidFill>
                  <a:prstClr val="black"/>
                </a:solidFill>
              </a:rPr>
              <a:t>OBJECT</a:t>
            </a:r>
            <a:r>
              <a:rPr lang="ja-JP" altLang="en-US" sz="2800" dirty="0">
                <a:solidFill>
                  <a:prstClr val="black"/>
                </a:solidFill>
              </a:rPr>
              <a:t>　＋　</a:t>
            </a:r>
            <a:r>
              <a:rPr lang="en-US" altLang="ja-JP" sz="2800" dirty="0">
                <a:solidFill>
                  <a:prstClr val="black"/>
                </a:solidFill>
              </a:rPr>
              <a:t>particle </a:t>
            </a:r>
            <a:r>
              <a:rPr lang="ja-JP" altLang="en-US" sz="2800" dirty="0" smtClean="0">
                <a:solidFill>
                  <a:prstClr val="black"/>
                </a:solidFill>
              </a:rPr>
              <a:t>を</a:t>
            </a:r>
            <a:r>
              <a:rPr lang="ja-JP" altLang="en-US" sz="2800" dirty="0">
                <a:solidFill>
                  <a:prstClr val="black"/>
                </a:solidFill>
              </a:rPr>
              <a:t>　＋　</a:t>
            </a:r>
            <a:r>
              <a:rPr lang="en-US" altLang="ja-JP" sz="2800" dirty="0" smtClean="0">
                <a:solidFill>
                  <a:prstClr val="black"/>
                </a:solidFill>
              </a:rPr>
              <a:t>VERB</a:t>
            </a:r>
            <a:r>
              <a:rPr lang="ja-JP" altLang="en-US" sz="2800" dirty="0" smtClean="0">
                <a:solidFill>
                  <a:srgbClr val="FF0000"/>
                </a:solidFill>
              </a:rPr>
              <a:t>ませんでした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4149080"/>
            <a:ext cx="5256584" cy="145270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ja-JP" altLang="en-US" sz="2600" dirty="0"/>
              <a:t>バナナ　</a:t>
            </a:r>
            <a:r>
              <a:rPr lang="ja-JP" altLang="en-US" sz="2600" dirty="0" smtClean="0"/>
              <a:t>を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ja-JP" altLang="en-US" sz="2600" dirty="0" smtClean="0">
                <a:solidFill>
                  <a:prstClr val="black"/>
                </a:solidFill>
              </a:rPr>
              <a:t>たべ</a:t>
            </a:r>
            <a:r>
              <a:rPr lang="ja-JP" altLang="en-US" sz="2600" dirty="0" smtClean="0">
                <a:solidFill>
                  <a:srgbClr val="FF0000"/>
                </a:solidFill>
              </a:rPr>
              <a:t>ませんでし</a:t>
            </a:r>
            <a:r>
              <a:rPr lang="ja-JP" altLang="en-US" sz="2600" dirty="0">
                <a:solidFill>
                  <a:srgbClr val="FF0000"/>
                </a:solidFill>
              </a:rPr>
              <a:t>た</a:t>
            </a:r>
            <a:r>
              <a:rPr lang="ja-JP" altLang="en-US" sz="2600" dirty="0" smtClean="0">
                <a:solidFill>
                  <a:prstClr val="black"/>
                </a:solidFill>
              </a:rPr>
              <a:t>。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b="1" dirty="0" smtClean="0">
                <a:solidFill>
                  <a:prstClr val="black"/>
                </a:solidFill>
              </a:rPr>
              <a:t>Banana </a:t>
            </a:r>
            <a:r>
              <a:rPr lang="en-US" altLang="ja-JP" sz="2600" b="1" dirty="0" smtClean="0"/>
              <a:t> o </a:t>
            </a:r>
            <a:r>
              <a:rPr lang="en-US" altLang="ja-JP" sz="2600" b="1" dirty="0" err="1" smtClean="0">
                <a:solidFill>
                  <a:prstClr val="black"/>
                </a:solidFill>
              </a:rPr>
              <a:t>tabe</a:t>
            </a:r>
            <a:r>
              <a:rPr lang="en-US" altLang="ja-JP" sz="2600" b="1" dirty="0" err="1" smtClean="0">
                <a:solidFill>
                  <a:srgbClr val="FF0000"/>
                </a:solidFill>
              </a:rPr>
              <a:t>masendeshita</a:t>
            </a:r>
            <a:r>
              <a:rPr lang="en-US" altLang="ja-JP" sz="2600" b="1" dirty="0" smtClean="0">
                <a:solidFill>
                  <a:prstClr val="black"/>
                </a:solidFill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ja-JP" sz="2600" i="1" dirty="0" smtClean="0">
                <a:solidFill>
                  <a:prstClr val="black"/>
                </a:solidFill>
              </a:rPr>
              <a:t>I didn’t eat a banana. </a:t>
            </a:r>
            <a:endParaRPr lang="en-US" sz="2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9388" y="166827"/>
            <a:ext cx="2492990" cy="954107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 smtClean="0"/>
              <a:t>～ました</a:t>
            </a:r>
            <a:endParaRPr lang="en-US" altLang="ja-JP" sz="2800" b="1" dirty="0" smtClean="0"/>
          </a:p>
          <a:p>
            <a:r>
              <a:rPr lang="ja-JP" altLang="en-US" sz="2800" b="1" dirty="0"/>
              <a:t>～ませんでした</a:t>
            </a:r>
            <a:endParaRPr lang="en-US" altLang="ja-JP" sz="2800" b="1" dirty="0" smtClean="0"/>
          </a:p>
        </p:txBody>
      </p:sp>
      <p:pic>
        <p:nvPicPr>
          <p:cNvPr id="16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70" y="3346746"/>
            <a:ext cx="1385781" cy="1385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3" y="1503287"/>
            <a:ext cx="1709611" cy="1164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34" y="5199260"/>
            <a:ext cx="1486173" cy="1499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www.cafetronik.com/img/lis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3073118"/>
            <a:ext cx="1171150" cy="1748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8" y="5374715"/>
            <a:ext cx="1677243" cy="138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小学生（男の子）　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6032"/>
            <a:ext cx="1258816" cy="1258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37" y="3789040"/>
            <a:ext cx="1289262" cy="147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88532"/>
            <a:ext cx="1231499" cy="20467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" y="2580512"/>
            <a:ext cx="1426797" cy="106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92" y="3789040"/>
            <a:ext cx="1479036" cy="147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5" y="5103086"/>
            <a:ext cx="1302083" cy="1594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takeuchi-reform.com/blog/img/%E3%81%8A%E8%8C%B6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2" y="3774268"/>
            <a:ext cx="1558974" cy="1598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6" y="5435899"/>
            <a:ext cx="1709006" cy="1262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" descr="http://4.bp.blogspot.com/-DoZocJ7fBAI/TnlMi_MZbsI/AAAAAAAABNk/wriieXVfy4I/s1600/jogging+clip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87" y="1470329"/>
            <a:ext cx="830181" cy="174573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to walk the do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85" y="2071293"/>
            <a:ext cx="1911796" cy="13535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pictcan.com/files/data104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" y="1262001"/>
            <a:ext cx="1208227" cy="1208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civillink.net/fsozai/sozai/sarari6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19" y="127743"/>
            <a:ext cx="1173525" cy="1228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english.civillink.net/illust/img/pics308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23" y="142107"/>
            <a:ext cx="2183181" cy="1197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5"/>
            <a:ext cx="2202873" cy="1233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81985" y="5268366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81985" y="2443249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6411952" y="258998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954588" y="3716363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4775018" y="447350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3792200" y="360481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3883606" y="5582972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5755512" y="417835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5989702" y="5588834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7062460" y="60806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5373952" y="2307579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7136893" y="2382261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449562" y="4161919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7691868" y="5588834"/>
            <a:ext cx="779720" cy="731616"/>
          </a:xfrm>
          <a:prstGeom prst="mathMultiply">
            <a:avLst>
              <a:gd name="adj1" fmla="val 9503"/>
            </a:avLst>
          </a:pr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のみます</a:t>
            </a:r>
            <a:endParaRPr lang="en-US" altLang="ja-JP" sz="6000" dirty="0" smtClean="0"/>
          </a:p>
          <a:p>
            <a:pPr algn="ctr"/>
            <a:r>
              <a:rPr lang="en-US" sz="2400" dirty="0" err="1" smtClean="0"/>
              <a:t>nomimasu</a:t>
            </a:r>
            <a:endParaRPr lang="en-US" sz="6000" dirty="0"/>
          </a:p>
        </p:txBody>
      </p:sp>
      <p:pic>
        <p:nvPicPr>
          <p:cNvPr id="1028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952328" cy="36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183880" cy="10515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dirty="0" smtClean="0"/>
              <a:t>Summary Verbs Conjugations</a:t>
            </a:r>
            <a:endParaRPr lang="en-A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9220200" cy="5181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en-AU" sz="2400" b="1" dirty="0" smtClean="0"/>
              <a:t>I eat/I will eat.		</a:t>
            </a:r>
            <a:r>
              <a:rPr lang="en-AU" sz="3200" b="1" dirty="0" err="1" smtClean="0"/>
              <a:t>tabe</a:t>
            </a:r>
            <a:r>
              <a:rPr lang="en-AU" sz="3200" b="1" dirty="0" err="1" smtClean="0">
                <a:solidFill>
                  <a:srgbClr val="FF0000"/>
                </a:solidFill>
              </a:rPr>
              <a:t>masu</a:t>
            </a:r>
            <a:r>
              <a:rPr lang="en-US" sz="3200" b="1" dirty="0" smtClean="0"/>
              <a:t>		</a:t>
            </a:r>
          </a:p>
          <a:p>
            <a:pPr>
              <a:buFont typeface="Wingdings 2"/>
              <a:buNone/>
            </a:pPr>
            <a:r>
              <a:rPr lang="en-US" altLang="ja-JP" sz="3200" b="1" dirty="0"/>
              <a:t>	</a:t>
            </a:r>
            <a:r>
              <a:rPr lang="en-US" altLang="ja-JP" sz="3200" b="1" dirty="0" smtClean="0"/>
              <a:t>				</a:t>
            </a:r>
            <a:r>
              <a:rPr lang="ja-JP" altLang="en-US" sz="3200" b="1" dirty="0"/>
              <a:t>たべ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ます</a:t>
            </a:r>
            <a:endParaRPr lang="en-US" altLang="ja-JP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2"/>
              <a:buNone/>
            </a:pPr>
            <a:endParaRPr lang="en-A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2"/>
              <a:buNone/>
            </a:pPr>
            <a:r>
              <a:rPr lang="en-AU" sz="2400" b="1" dirty="0" smtClean="0"/>
              <a:t>I won’t eat.			</a:t>
            </a:r>
            <a:r>
              <a:rPr lang="en-AU" sz="3200" b="1" dirty="0" err="1" smtClean="0"/>
              <a:t>tabe</a:t>
            </a:r>
            <a:r>
              <a:rPr lang="en-AU" sz="3200" b="1" dirty="0" err="1" smtClean="0">
                <a:solidFill>
                  <a:srgbClr val="FF0000"/>
                </a:solidFill>
              </a:rPr>
              <a:t>masen</a:t>
            </a:r>
            <a:endParaRPr lang="en-AU" sz="3200" b="1" dirty="0" smtClean="0"/>
          </a:p>
          <a:p>
            <a:pPr>
              <a:buFont typeface="Wingdings 2"/>
              <a:buNone/>
            </a:pPr>
            <a:r>
              <a:rPr lang="en-AU" altLang="ja-JP" sz="3200" b="1" dirty="0"/>
              <a:t>	</a:t>
            </a:r>
            <a:r>
              <a:rPr lang="en-AU" altLang="ja-JP" sz="3200" b="1" dirty="0" smtClean="0"/>
              <a:t>				</a:t>
            </a:r>
            <a:r>
              <a:rPr lang="ja-JP" altLang="en-US" sz="3200" b="1" dirty="0"/>
              <a:t>たべ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ません</a:t>
            </a:r>
            <a:endParaRPr lang="en-US" altLang="ja-JP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2"/>
              <a:buNone/>
            </a:pPr>
            <a:endParaRPr lang="en-A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2"/>
              <a:buNone/>
            </a:pPr>
            <a:r>
              <a:rPr lang="en-AU" sz="2400" b="1" dirty="0" smtClean="0"/>
              <a:t>I ate.				</a:t>
            </a:r>
            <a:r>
              <a:rPr lang="en-AU" sz="3000" b="1" dirty="0" err="1" smtClean="0"/>
              <a:t>tabe</a:t>
            </a:r>
            <a:r>
              <a:rPr lang="en-AU" sz="3000" b="1" dirty="0" err="1" smtClean="0">
                <a:solidFill>
                  <a:srgbClr val="FF0000"/>
                </a:solidFill>
              </a:rPr>
              <a:t>mashita</a:t>
            </a:r>
            <a:r>
              <a:rPr lang="en-AU" sz="3000" b="1" dirty="0" smtClean="0"/>
              <a:t>	</a:t>
            </a:r>
          </a:p>
          <a:p>
            <a:pPr>
              <a:buFont typeface="Wingdings 2"/>
              <a:buNone/>
            </a:pPr>
            <a:r>
              <a:rPr lang="en-AU" altLang="ja-JP" sz="3000" b="1" dirty="0"/>
              <a:t>	</a:t>
            </a:r>
            <a:r>
              <a:rPr lang="en-AU" altLang="ja-JP" sz="3000" b="1" dirty="0" smtClean="0"/>
              <a:t>				</a:t>
            </a:r>
            <a:r>
              <a:rPr lang="ja-JP" altLang="en-US" sz="3000" b="1" dirty="0"/>
              <a:t>たべ</a:t>
            </a:r>
            <a:r>
              <a:rPr lang="ja-JP" altLang="en-US" sz="3000" b="1" dirty="0" smtClean="0">
                <a:solidFill>
                  <a:schemeClr val="accent6">
                    <a:lumMod val="75000"/>
                  </a:schemeClr>
                </a:solidFill>
              </a:rPr>
              <a:t>ました</a:t>
            </a:r>
            <a:endParaRPr lang="en-US" altLang="ja-JP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2"/>
              <a:buNone/>
            </a:pPr>
            <a:endParaRPr lang="en-A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2"/>
              <a:buNone/>
            </a:pPr>
            <a:r>
              <a:rPr lang="en-AU" sz="2400" b="1" dirty="0" smtClean="0"/>
              <a:t>I didn’t eat.			</a:t>
            </a:r>
            <a:r>
              <a:rPr lang="en-AU" sz="3000" b="1" dirty="0" err="1" smtClean="0"/>
              <a:t>tabe</a:t>
            </a:r>
            <a:r>
              <a:rPr lang="en-AU" sz="3000" b="1" dirty="0" err="1" smtClean="0">
                <a:solidFill>
                  <a:srgbClr val="FF0000"/>
                </a:solidFill>
              </a:rPr>
              <a:t>masen</a:t>
            </a:r>
            <a:r>
              <a:rPr lang="en-AU" sz="3000" b="1" dirty="0" smtClean="0">
                <a:solidFill>
                  <a:srgbClr val="FF0000"/>
                </a:solidFill>
              </a:rPr>
              <a:t> </a:t>
            </a:r>
            <a:r>
              <a:rPr lang="en-AU" sz="3000" b="1" dirty="0" err="1" smtClean="0">
                <a:solidFill>
                  <a:srgbClr val="FF0000"/>
                </a:solidFill>
              </a:rPr>
              <a:t>deshita</a:t>
            </a:r>
            <a:r>
              <a:rPr lang="ja-JP" altLang="en-US" sz="3000" b="1" dirty="0" smtClean="0"/>
              <a:t>　 </a:t>
            </a:r>
            <a:endParaRPr lang="en-US" altLang="ja-JP" sz="3000" b="1" dirty="0" smtClean="0"/>
          </a:p>
          <a:p>
            <a:pPr>
              <a:buFont typeface="Wingdings 2"/>
              <a:buNone/>
            </a:pPr>
            <a:r>
              <a:rPr lang="en-US" altLang="ja-JP" sz="3000" b="1" dirty="0"/>
              <a:t>	</a:t>
            </a:r>
            <a:r>
              <a:rPr lang="en-US" altLang="ja-JP" sz="3000" b="1" dirty="0" smtClean="0"/>
              <a:t>				</a:t>
            </a:r>
            <a:r>
              <a:rPr lang="ja-JP" altLang="en-US" sz="3000" b="1" dirty="0"/>
              <a:t>たべ</a:t>
            </a:r>
            <a:r>
              <a:rPr lang="ja-JP" altLang="en-US" sz="3000" b="1" dirty="0" smtClean="0">
                <a:solidFill>
                  <a:schemeClr val="accent6">
                    <a:lumMod val="75000"/>
                  </a:schemeClr>
                </a:solidFill>
              </a:rPr>
              <a:t>ませんでした</a:t>
            </a:r>
            <a:endParaRPr lang="en-AU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 2"/>
              <a:buNone/>
            </a:pPr>
            <a:endParaRPr lang="en-US" dirty="0" smtClean="0"/>
          </a:p>
          <a:p>
            <a:pPr>
              <a:buFont typeface="Wingdings 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5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/>
              <a:t>まいに</a:t>
            </a:r>
            <a:r>
              <a:rPr lang="ja-JP" altLang="en-US" sz="6000" dirty="0" smtClean="0"/>
              <a:t>ち　します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RELATIVE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2345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86390"/>
              </p:ext>
            </p:extLst>
          </p:nvPr>
        </p:nvGraphicFramePr>
        <p:xfrm>
          <a:off x="323530" y="2237224"/>
          <a:ext cx="8317900" cy="1767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3580"/>
                <a:gridCol w="1663580"/>
                <a:gridCol w="1663580"/>
                <a:gridCol w="1663580"/>
                <a:gridCol w="1663580"/>
              </a:tblGrid>
              <a:tr h="883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MORNING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dirty="0" smtClean="0"/>
                        <a:t>EVERY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3071282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まいにち</a:t>
            </a:r>
            <a:endParaRPr lang="en-US" altLang="ja-JP" sz="3200" dirty="0" smtClean="0"/>
          </a:p>
          <a:p>
            <a:pPr algn="ctr"/>
            <a:r>
              <a:rPr lang="en-US" dirty="0" smtClean="0"/>
              <a:t>MAINICHI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5288" y="3061286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まいあさ</a:t>
            </a:r>
            <a:endParaRPr lang="en-US" altLang="ja-JP" sz="3200" dirty="0" smtClean="0"/>
          </a:p>
          <a:p>
            <a:pPr algn="ctr"/>
            <a:r>
              <a:rPr lang="en-US" dirty="0" smtClean="0"/>
              <a:t>MAIASA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3480" y="3061286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まいばん</a:t>
            </a:r>
            <a:endParaRPr lang="en-US" altLang="ja-JP" sz="3200" dirty="0" smtClean="0"/>
          </a:p>
          <a:p>
            <a:pPr algn="ctr"/>
            <a:r>
              <a:rPr lang="en-US" dirty="0" smtClean="0"/>
              <a:t>MAIBAN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9272" y="3071282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まいしゅ</a:t>
            </a:r>
            <a:r>
              <a:rPr lang="ja-JP" altLang="en-US" sz="3200" dirty="0" smtClean="0"/>
              <a:t>う</a:t>
            </a:r>
            <a:endParaRPr lang="en-US" altLang="ja-JP" dirty="0"/>
          </a:p>
          <a:p>
            <a:pPr algn="ctr"/>
            <a:r>
              <a:rPr lang="en-US" dirty="0" smtClean="0">
                <a:latin typeface="+mj-lt"/>
              </a:rPr>
              <a:t>MAISH</a:t>
            </a:r>
            <a:r>
              <a:rPr lang="en-US" dirty="0" smtClean="0">
                <a:latin typeface="+mj-lt"/>
                <a:ea typeface="Verdana"/>
                <a:cs typeface="Verdana"/>
              </a:rPr>
              <a:t>Ū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904" y="53340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Relative Time </a:t>
            </a:r>
            <a:r>
              <a:rPr lang="en-US" sz="3600" b="1" dirty="0">
                <a:solidFill>
                  <a:srgbClr val="FF6600"/>
                </a:solidFill>
              </a:rPr>
              <a:t>E</a:t>
            </a:r>
            <a:r>
              <a:rPr lang="en-US" sz="3600" b="1" dirty="0" smtClean="0">
                <a:solidFill>
                  <a:srgbClr val="FF6600"/>
                </a:solidFill>
              </a:rPr>
              <a:t>xpressions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539243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RELATIVE TIME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4413319"/>
            <a:ext cx="455124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B050"/>
                </a:solidFill>
              </a:rPr>
              <a:t>まいにち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</a:rPr>
              <a:t>しご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と　</a:t>
            </a:r>
            <a:r>
              <a:rPr lang="ja-JP" altLang="en-US" sz="2800" b="1" dirty="0" smtClean="0"/>
              <a:t>を　</a:t>
            </a:r>
            <a:r>
              <a:rPr lang="ja-JP" altLang="en-US" sz="2800" b="1" dirty="0">
                <a:solidFill>
                  <a:srgbClr val="00B0F0"/>
                </a:solidFill>
              </a:rPr>
              <a:t>し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ます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I 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do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work </a:t>
            </a:r>
            <a:r>
              <a:rPr lang="en-US" altLang="ja-JP" sz="2800" b="1" dirty="0">
                <a:solidFill>
                  <a:srgbClr val="00B050"/>
                </a:solidFill>
              </a:rPr>
              <a:t>everyday</a:t>
            </a:r>
            <a:r>
              <a:rPr lang="en-US" altLang="ja-JP" sz="2800" b="1" dirty="0"/>
              <a:t>.</a:t>
            </a:r>
            <a:endParaRPr lang="en-US" altLang="ja-JP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56945" y="5301208"/>
            <a:ext cx="43924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www.takeuchi-reform.com/blog/img/%E3%81%8A%E8%8C%B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106234" cy="21602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539243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RELATIVE TIME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4413319"/>
            <a:ext cx="5338321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B050"/>
                </a:solidFill>
              </a:rPr>
              <a:t>まいしゅう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ジョギング　</a:t>
            </a:r>
            <a:r>
              <a:rPr lang="ja-JP" altLang="en-US" sz="2800" b="1" dirty="0" smtClean="0"/>
              <a:t>を　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します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I </a:t>
            </a:r>
            <a:r>
              <a:rPr lang="en-US" altLang="ja-JP" sz="2800" b="1" dirty="0">
                <a:solidFill>
                  <a:srgbClr val="00B0F0"/>
                </a:solidFill>
              </a:rPr>
              <a:t>g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o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jogging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every week</a:t>
            </a:r>
            <a:r>
              <a:rPr lang="en-US" altLang="ja-JP" sz="28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3379" y="5198018"/>
            <a:ext cx="50405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4.bp.blogspot.com/-DoZocJ7fBAI/TnlMi_MZbsI/AAAAAAAABNk/wriieXVfy4I/s1600/jogging+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69" y="1772816"/>
            <a:ext cx="1138171" cy="2393389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539243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RELATIVE TIME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4413319"/>
            <a:ext cx="544091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B050"/>
                </a:solidFill>
              </a:rPr>
              <a:t>まい</a:t>
            </a:r>
            <a:r>
              <a:rPr lang="ja-JP" altLang="en-US" sz="2800" b="1" dirty="0">
                <a:solidFill>
                  <a:srgbClr val="00B050"/>
                </a:solidFill>
              </a:rPr>
              <a:t>あさ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ジュース　</a:t>
            </a:r>
            <a:r>
              <a:rPr lang="ja-JP" altLang="en-US" sz="2800" b="1" dirty="0" smtClean="0"/>
              <a:t>を　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のみます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I 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drink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juice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every morning</a:t>
            </a:r>
            <a:r>
              <a:rPr lang="en-US" altLang="ja-JP" sz="28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0098" y="5301208"/>
            <a:ext cx="566828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088232" cy="20882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539243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RELATIVE TIME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4413319"/>
            <a:ext cx="4751622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B050"/>
                </a:solidFill>
              </a:rPr>
              <a:t>まい</a:t>
            </a:r>
            <a:r>
              <a:rPr lang="ja-JP" altLang="en-US" sz="2800" b="1" dirty="0">
                <a:solidFill>
                  <a:srgbClr val="00B050"/>
                </a:solidFill>
              </a:rPr>
              <a:t>ばん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テレビ　</a:t>
            </a:r>
            <a:r>
              <a:rPr lang="ja-JP" altLang="en-US" sz="2800" b="1" dirty="0" smtClean="0"/>
              <a:t>を　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みます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I 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watch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tv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every night</a:t>
            </a:r>
            <a:r>
              <a:rPr lang="en-US" altLang="ja-JP" sz="28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4" y="5150242"/>
            <a:ext cx="566828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5"/>
            <a:ext cx="2952328" cy="24375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5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59" y="3699403"/>
            <a:ext cx="1385781" cy="1385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3" y="2120349"/>
            <a:ext cx="1709611" cy="1164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34" y="5199260"/>
            <a:ext cx="1486173" cy="1499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www.cafetronik.com/img/lis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3336706"/>
            <a:ext cx="1171150" cy="1748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8" y="5374715"/>
            <a:ext cx="1677243" cy="138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小学生（男の子）　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6032"/>
            <a:ext cx="1258816" cy="1258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37" y="3789040"/>
            <a:ext cx="1289262" cy="147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02" y="1980906"/>
            <a:ext cx="1033970" cy="17184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" y="2343197"/>
            <a:ext cx="1426797" cy="106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92" y="3789040"/>
            <a:ext cx="1479036" cy="147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5" y="5146979"/>
            <a:ext cx="1302083" cy="1594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takeuchi-reform.com/blog/img/%E3%81%8A%E8%8C%B6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2" y="3536953"/>
            <a:ext cx="1558974" cy="1598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6" y="5435899"/>
            <a:ext cx="1709006" cy="1262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" descr="http://4.bp.blogspot.com/-DoZocJ7fBAI/TnlMi_MZbsI/AAAAAAAABNk/wriieXVfy4I/s1600/jogging+clip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12278"/>
            <a:ext cx="725056" cy="152467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to walk the do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52" y="2219464"/>
            <a:ext cx="1911796" cy="13535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pictcan.com/files/data104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" y="1024686"/>
            <a:ext cx="1208227" cy="1208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civillink.net/fsozai/sozai/sarari6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6" y="763254"/>
            <a:ext cx="1173525" cy="1228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english.civillink.net/illust/img/pics308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59" y="796515"/>
            <a:ext cx="2042348" cy="1120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7718"/>
            <a:ext cx="2202873" cy="1233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81985" y="5268366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81985" y="2205934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6411952" y="734764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954588" y="3716363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55576" y="166827"/>
            <a:ext cx="7539243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RELATIVE TIME</a:t>
            </a:r>
            <a:r>
              <a:rPr lang="ja-JP" altLang="en-US" sz="2800" b="1" dirty="0" smtClean="0"/>
              <a:t>、</a:t>
            </a:r>
            <a:r>
              <a:rPr lang="en-US" altLang="ja-JP" sz="2800" b="1" dirty="0" smtClean="0"/>
              <a:t> 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/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28822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601761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SPECIFIC TIME 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に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4413319"/>
            <a:ext cx="5917004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B050"/>
                </a:solidFill>
              </a:rPr>
              <a:t>すいよう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び　に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かいもの　</a:t>
            </a:r>
            <a:r>
              <a:rPr lang="ja-JP" altLang="en-US" sz="2800" b="1" dirty="0" smtClean="0"/>
              <a:t>を　</a:t>
            </a:r>
            <a:r>
              <a:rPr lang="ja-JP" altLang="en-US" sz="2800" b="1" dirty="0">
                <a:solidFill>
                  <a:srgbClr val="00B0F0"/>
                </a:solidFill>
              </a:rPr>
              <a:t>し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ます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I 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go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shopping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on Wednesdays</a:t>
            </a:r>
            <a:r>
              <a:rPr lang="en-US" altLang="ja-JP" sz="28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3333" y="5218978"/>
            <a:ext cx="566828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320651" cy="21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363604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601761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SPECIFIC TIME 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に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848" y="4380399"/>
            <a:ext cx="7928774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B050"/>
                </a:solidFill>
              </a:rPr>
              <a:t>らいしゅ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う　の　きんようび　に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テニス　</a:t>
            </a:r>
            <a:r>
              <a:rPr lang="ja-JP" altLang="en-US" sz="2800" b="1" dirty="0" smtClean="0"/>
              <a:t>を　</a:t>
            </a:r>
            <a:r>
              <a:rPr lang="ja-JP" altLang="en-US" sz="2800" b="1" dirty="0">
                <a:solidFill>
                  <a:srgbClr val="00B0F0"/>
                </a:solidFill>
              </a:rPr>
              <a:t>し</a:t>
            </a:r>
            <a:r>
              <a:rPr lang="ja-JP" altLang="en-US" sz="2800" b="1" dirty="0" smtClean="0">
                <a:solidFill>
                  <a:srgbClr val="00B0F0"/>
                </a:solidFill>
              </a:rPr>
              <a:t>ます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I 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will play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tennis 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next week Friday</a:t>
            </a:r>
            <a:r>
              <a:rPr lang="en-US" altLang="ja-JP" sz="28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229200"/>
            <a:ext cx="70567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320651" cy="219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811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かい</a:t>
            </a:r>
            <a:r>
              <a:rPr lang="ja-JP" altLang="en-US" sz="6000" dirty="0" smtClean="0"/>
              <a:t>ます</a:t>
            </a:r>
            <a:endParaRPr lang="en-US" altLang="ja-JP" sz="2400" dirty="0" smtClean="0"/>
          </a:p>
          <a:p>
            <a:pPr algn="ctr"/>
            <a:r>
              <a:rPr lang="en-US" sz="2400" dirty="0" err="1" smtClean="0"/>
              <a:t>kaimasu</a:t>
            </a:r>
            <a:endParaRPr lang="en-US" sz="6000" dirty="0"/>
          </a:p>
        </p:txBody>
      </p:sp>
      <p:pic>
        <p:nvPicPr>
          <p:cNvPr id="5124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331371" cy="36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601761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SPECIFIC TIME 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に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>
                <a:solidFill>
                  <a:srgbClr val="00B0F0"/>
                </a:solidFill>
              </a:rPr>
              <a:t>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848" y="4380399"/>
            <a:ext cx="7988084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8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がつ　むいか　に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ししゃ　</a:t>
            </a:r>
            <a:r>
              <a:rPr lang="ja-JP" altLang="en-US" sz="2800" b="1" dirty="0"/>
              <a:t>に</a:t>
            </a:r>
            <a:r>
              <a:rPr lang="ja-JP" altLang="en-US" sz="2800" b="1" dirty="0" smtClean="0"/>
              <a:t>　</a:t>
            </a:r>
            <a:r>
              <a:rPr lang="ja-JP" altLang="en-US" sz="2800" b="1" dirty="0">
                <a:solidFill>
                  <a:srgbClr val="00B0F0"/>
                </a:solidFill>
              </a:rPr>
              <a:t>いきます</a:t>
            </a:r>
            <a:r>
              <a:rPr lang="ja-JP" altLang="en-US" sz="2800" b="1" dirty="0" smtClean="0"/>
              <a:t>。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en-US" altLang="ja-JP" sz="2400" b="1" dirty="0" smtClean="0"/>
              <a:t>I </a:t>
            </a:r>
            <a:r>
              <a:rPr lang="en-US" altLang="ja-JP" sz="2400" b="1" dirty="0" smtClean="0">
                <a:solidFill>
                  <a:srgbClr val="00B0F0"/>
                </a:solidFill>
              </a:rPr>
              <a:t>will go</a:t>
            </a:r>
            <a:r>
              <a:rPr lang="en-US" altLang="ja-JP" sz="2400" b="1" dirty="0" smtClean="0"/>
              <a:t> to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the branch office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on the 6</a:t>
            </a:r>
            <a:r>
              <a:rPr lang="en-US" altLang="ja-JP" sz="2400" b="1" baseline="30000" dirty="0" smtClean="0">
                <a:solidFill>
                  <a:srgbClr val="00B050"/>
                </a:solidFill>
              </a:rPr>
              <a:t>th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of August</a:t>
            </a:r>
            <a:r>
              <a:rPr lang="en-US" altLang="ja-JP" sz="24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372" y="5085184"/>
            <a:ext cx="797107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2376264" cy="17770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40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男の子（晩ごはん）　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59" y="3699403"/>
            <a:ext cx="1385781" cy="1385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ds.exblog.jp/pds/1/200602/05/60/f0060760_20264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3" y="2120349"/>
            <a:ext cx="1709611" cy="1164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34" y="5199260"/>
            <a:ext cx="1486173" cy="1499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www.cafetronik.com/img/lis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3336706"/>
            <a:ext cx="1171150" cy="1748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8" y="5374715"/>
            <a:ext cx="1677243" cy="138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小学生（男の子）　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56032"/>
            <a:ext cx="1258816" cy="1258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37" y="3789040"/>
            <a:ext cx="1289262" cy="147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://blog-imgs-37.fc2.com/t/a/m/tamuramegumi/shopping_gree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02" y="1980906"/>
            <a:ext cx="1033970" cy="17184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" y="2343197"/>
            <a:ext cx="1426797" cy="106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92" y="3789040"/>
            <a:ext cx="1479036" cy="147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4" descr="http://i.quizlet.net/i/v66xVkvwBU02BFNfyCGLIw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5" y="5146979"/>
            <a:ext cx="1302083" cy="1594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takeuchi-reform.com/blog/img/%E3%81%8A%E8%8C%B6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2" y="3536953"/>
            <a:ext cx="1558974" cy="1598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6" y="5435899"/>
            <a:ext cx="1709006" cy="1262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" descr="http://4.bp.blogspot.com/-DoZocJ7fBAI/TnlMi_MZbsI/AAAAAAAABNk/wriieXVfy4I/s1600/jogging+clip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12278"/>
            <a:ext cx="725056" cy="152467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to walk the do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52" y="2219464"/>
            <a:ext cx="1911796" cy="13535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pictcan.com/files/data104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" y="1024686"/>
            <a:ext cx="1208227" cy="1208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civillink.net/fsozai/sozai/sarari6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6" y="763254"/>
            <a:ext cx="1173525" cy="1228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english.civillink.net/illust/img/pics308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59" y="796515"/>
            <a:ext cx="2042348" cy="1120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7718"/>
            <a:ext cx="2202873" cy="1233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81985" y="5268366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81985" y="2205934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6411952" y="734764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954588" y="3716363"/>
            <a:ext cx="542636" cy="46198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576" y="166827"/>
            <a:ext cx="7739619" cy="523220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SPECIFIC TIME</a:t>
            </a:r>
            <a:r>
              <a:rPr lang="ja-JP" altLang="en-US" sz="2800" b="1" dirty="0"/>
              <a:t>　</a:t>
            </a:r>
            <a:r>
              <a:rPr lang="ja-JP" altLang="en-US" sz="2800" b="1" dirty="0" smtClean="0"/>
              <a:t>に</a:t>
            </a:r>
            <a:r>
              <a:rPr lang="en-US" altLang="ja-JP" sz="2800" b="1" dirty="0" smtClean="0"/>
              <a:t> THING </a:t>
            </a:r>
            <a:r>
              <a:rPr lang="ja-JP" altLang="en-US" sz="2800" b="1" dirty="0" smtClean="0"/>
              <a:t>を／に　</a:t>
            </a:r>
            <a:r>
              <a:rPr lang="en-US" altLang="ja-JP" sz="2800" b="1" dirty="0" smtClean="0"/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30158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 smtClean="0"/>
              <a:t>だれ　に？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 or action directed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5685" y="4757640"/>
            <a:ext cx="8915400" cy="2024160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ja-JP" altLang="en-US" sz="3600" dirty="0" smtClean="0">
                <a:solidFill>
                  <a:srgbClr val="00B0F0"/>
                </a:solidFill>
              </a:rPr>
              <a:t>ともだち　に</a:t>
            </a:r>
            <a:r>
              <a:rPr lang="ja-JP" altLang="en-US" sz="3600" dirty="0" smtClean="0"/>
              <a:t>　</a:t>
            </a:r>
            <a:r>
              <a:rPr lang="ja-JP" altLang="en-US" sz="3600" dirty="0" smtClean="0">
                <a:solidFill>
                  <a:schemeClr val="accent6">
                    <a:lumMod val="75000"/>
                  </a:schemeClr>
                </a:solidFill>
              </a:rPr>
              <a:t>てがみ</a:t>
            </a:r>
            <a:r>
              <a:rPr lang="ja-JP" altLang="en-US" sz="3600" dirty="0" smtClean="0"/>
              <a:t>　を　</a:t>
            </a:r>
            <a:r>
              <a:rPr lang="ja-JP" altLang="en-US" sz="3600" dirty="0" smtClean="0">
                <a:solidFill>
                  <a:srgbClr val="00B050"/>
                </a:solidFill>
              </a:rPr>
              <a:t>かきます</a:t>
            </a:r>
            <a:r>
              <a:rPr lang="ja-JP" altLang="en-US" sz="3600" dirty="0" smtClean="0"/>
              <a:t>。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800" dirty="0" err="1" smtClean="0">
                <a:solidFill>
                  <a:srgbClr val="00B0F0"/>
                </a:solidFill>
              </a:rPr>
              <a:t>Tomodachi</a:t>
            </a:r>
            <a:r>
              <a:rPr lang="en-US" altLang="ja-JP" sz="2800" dirty="0" smtClean="0">
                <a:solidFill>
                  <a:srgbClr val="00B0F0"/>
                </a:solidFill>
              </a:rPr>
              <a:t> </a:t>
            </a:r>
            <a:r>
              <a:rPr lang="en-US" altLang="ja-JP" sz="2800" dirty="0" err="1" smtClean="0">
                <a:solidFill>
                  <a:srgbClr val="00B0F0"/>
                </a:solidFill>
              </a:rPr>
              <a:t>ni</a:t>
            </a:r>
            <a:r>
              <a:rPr lang="en-US" altLang="ja-JP" sz="2800" dirty="0" smtClean="0">
                <a:solidFill>
                  <a:srgbClr val="00B0F0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accent6">
                    <a:lumMod val="75000"/>
                  </a:schemeClr>
                </a:solidFill>
              </a:rPr>
              <a:t>tegami</a:t>
            </a:r>
            <a:r>
              <a:rPr lang="en-US" altLang="ja-JP" sz="2800" dirty="0" smtClean="0"/>
              <a:t> o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kakimasu</a:t>
            </a:r>
            <a:r>
              <a:rPr lang="en-US" altLang="ja-JP" sz="2800" dirty="0" smtClean="0"/>
              <a:t>.</a:t>
            </a:r>
            <a:endParaRPr lang="en-US" sz="2800" dirty="0"/>
          </a:p>
        </p:txBody>
      </p:sp>
      <p:pic>
        <p:nvPicPr>
          <p:cNvPr id="5" name="Picture 2" descr="http://www.civillink.net/fsozai/sozai/sarari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90" y="2706559"/>
            <a:ext cx="1752600" cy="1835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j-selection.com/friends100/image/riyuu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6" y="2924163"/>
            <a:ext cx="2735089" cy="16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bp.blogspot.com/-BFcurxZpLkA/T9yNJI7QDNI/AAAAAAAAAkk/QGPMKvsFuOQ/s1600/%E3%81%A6%E3%81%8C%E3%81%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0689"/>
            <a:ext cx="2571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85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PERSON</a:t>
            </a:r>
            <a:r>
              <a:rPr lang="ja-JP" altLang="en-US" sz="3600" dirty="0" smtClean="0">
                <a:solidFill>
                  <a:srgbClr val="00B0F0"/>
                </a:solidFill>
              </a:rPr>
              <a:t>　に</a:t>
            </a:r>
            <a:r>
              <a:rPr lang="ja-JP" altLang="en-US" sz="3600" dirty="0" smtClean="0"/>
              <a:t>　</a:t>
            </a:r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</a:rPr>
              <a:t>THING</a:t>
            </a:r>
            <a:r>
              <a:rPr lang="ja-JP" altLang="en-US" sz="3600" dirty="0" smtClean="0"/>
              <a:t>　を　</a:t>
            </a:r>
            <a:r>
              <a:rPr lang="en-US" altLang="ja-JP" sz="3600" dirty="0" smtClean="0">
                <a:solidFill>
                  <a:srgbClr val="00B050"/>
                </a:solidFill>
              </a:rPr>
              <a:t>VERB</a:t>
            </a:r>
            <a:r>
              <a:rPr lang="en-US" altLang="ja-JP" sz="3600" dirty="0" smtClean="0"/>
              <a:t>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0"/>
            <a:ext cx="617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5685" y="4757640"/>
            <a:ext cx="8915400" cy="2024160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ja-JP" altLang="en-US" sz="3600" dirty="0">
                <a:solidFill>
                  <a:srgbClr val="00B0F0"/>
                </a:solidFill>
              </a:rPr>
              <a:t>ししゃ</a:t>
            </a:r>
            <a:r>
              <a:rPr lang="ja-JP" altLang="en-US" sz="3600" dirty="0" smtClean="0">
                <a:solidFill>
                  <a:srgbClr val="00B0F0"/>
                </a:solidFill>
              </a:rPr>
              <a:t>　に</a:t>
            </a:r>
            <a:r>
              <a:rPr lang="ja-JP" altLang="en-US" sz="3600" dirty="0" smtClean="0"/>
              <a:t>　</a:t>
            </a:r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</a:rPr>
              <a:t>でんわ</a:t>
            </a:r>
            <a:r>
              <a:rPr lang="ja-JP" altLang="en-US" sz="3600" dirty="0" smtClean="0"/>
              <a:t>　を　</a:t>
            </a:r>
            <a:r>
              <a:rPr lang="ja-JP" altLang="en-US" sz="3600" dirty="0" smtClean="0">
                <a:solidFill>
                  <a:srgbClr val="00B050"/>
                </a:solidFill>
              </a:rPr>
              <a:t>し</a:t>
            </a:r>
            <a:r>
              <a:rPr lang="ja-JP" altLang="en-US" sz="3600" dirty="0">
                <a:solidFill>
                  <a:srgbClr val="00B050"/>
                </a:solidFill>
              </a:rPr>
              <a:t>ま</a:t>
            </a:r>
            <a:r>
              <a:rPr lang="ja-JP" altLang="en-US" sz="3600" dirty="0" smtClean="0">
                <a:solidFill>
                  <a:srgbClr val="00B050"/>
                </a:solidFill>
              </a:rPr>
              <a:t>す</a:t>
            </a:r>
            <a:r>
              <a:rPr lang="ja-JP" altLang="en-US" sz="3600" dirty="0" smtClean="0"/>
              <a:t>。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800" dirty="0">
                <a:solidFill>
                  <a:srgbClr val="00B0F0"/>
                </a:solidFill>
              </a:rPr>
              <a:t>Shisha</a:t>
            </a:r>
            <a:r>
              <a:rPr lang="en-US" altLang="ja-JP" sz="2800" dirty="0" smtClean="0">
                <a:solidFill>
                  <a:srgbClr val="00B0F0"/>
                </a:solidFill>
              </a:rPr>
              <a:t> </a:t>
            </a:r>
            <a:r>
              <a:rPr lang="en-US" altLang="ja-JP" sz="2800" dirty="0" err="1" smtClean="0">
                <a:solidFill>
                  <a:srgbClr val="00B0F0"/>
                </a:solidFill>
              </a:rPr>
              <a:t>ni</a:t>
            </a:r>
            <a:r>
              <a:rPr lang="en-US" altLang="ja-JP" sz="2800" dirty="0" smtClean="0">
                <a:solidFill>
                  <a:srgbClr val="00B0F0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accent6">
                    <a:lumMod val="75000"/>
                  </a:schemeClr>
                </a:solidFill>
              </a:rPr>
              <a:t>denwa</a:t>
            </a:r>
            <a:r>
              <a:rPr lang="en-US" altLang="ja-JP" sz="2800" dirty="0" smtClean="0"/>
              <a:t> o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shimasu</a:t>
            </a:r>
            <a:r>
              <a:rPr lang="en-US" altLang="ja-JP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PERSON</a:t>
            </a:r>
            <a:r>
              <a:rPr lang="ja-JP" altLang="en-US" sz="3600" dirty="0" smtClean="0">
                <a:solidFill>
                  <a:srgbClr val="00B0F0"/>
                </a:solidFill>
              </a:rPr>
              <a:t>　に</a:t>
            </a:r>
            <a:r>
              <a:rPr lang="ja-JP" altLang="en-US" sz="3600" dirty="0" smtClean="0"/>
              <a:t>　</a:t>
            </a:r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</a:rPr>
              <a:t>THING</a:t>
            </a:r>
            <a:r>
              <a:rPr lang="ja-JP" altLang="en-US" sz="3600" dirty="0" smtClean="0"/>
              <a:t>　を　</a:t>
            </a:r>
            <a:r>
              <a:rPr lang="en-US" altLang="ja-JP" sz="3600" dirty="0" smtClean="0">
                <a:solidFill>
                  <a:srgbClr val="00B050"/>
                </a:solidFill>
              </a:rPr>
              <a:t>VERB</a:t>
            </a:r>
            <a:r>
              <a:rPr lang="en-US" altLang="ja-JP" sz="3600" dirty="0" smtClean="0"/>
              <a:t>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79462" y="6019800"/>
            <a:ext cx="617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e-kotoba.net/image/cgi-mind/65b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85636"/>
            <a:ext cx="193870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ictcan.com/files/data1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68" y="2385636"/>
            <a:ext cx="2033964" cy="2033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5685" y="4757640"/>
            <a:ext cx="8915400" cy="2024160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ja-JP" altLang="en-US" sz="3600" dirty="0">
                <a:solidFill>
                  <a:srgbClr val="00B0F0"/>
                </a:solidFill>
              </a:rPr>
              <a:t>ち</a:t>
            </a:r>
            <a:r>
              <a:rPr lang="ja-JP" altLang="en-US" sz="3600" dirty="0" smtClean="0">
                <a:solidFill>
                  <a:srgbClr val="00B0F0"/>
                </a:solidFill>
              </a:rPr>
              <a:t>ち　に</a:t>
            </a:r>
            <a:r>
              <a:rPr lang="ja-JP" altLang="en-US" sz="3600" dirty="0" smtClean="0"/>
              <a:t>　</a:t>
            </a:r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</a:rPr>
              <a:t>メール</a:t>
            </a:r>
            <a:r>
              <a:rPr lang="ja-JP" altLang="en-US" sz="3600" dirty="0" smtClean="0"/>
              <a:t>　を　</a:t>
            </a:r>
            <a:r>
              <a:rPr lang="ja-JP" altLang="en-US" sz="3600" dirty="0">
                <a:solidFill>
                  <a:srgbClr val="00B050"/>
                </a:solidFill>
              </a:rPr>
              <a:t>おくり</a:t>
            </a:r>
            <a:r>
              <a:rPr lang="ja-JP" altLang="en-US" sz="3600" dirty="0" smtClean="0">
                <a:solidFill>
                  <a:srgbClr val="00B050"/>
                </a:solidFill>
              </a:rPr>
              <a:t>ます</a:t>
            </a:r>
            <a:r>
              <a:rPr lang="ja-JP" altLang="en-US" sz="3600" dirty="0" smtClean="0"/>
              <a:t>。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800" dirty="0" smtClean="0">
                <a:solidFill>
                  <a:srgbClr val="00B0F0"/>
                </a:solidFill>
              </a:rPr>
              <a:t>Chichi </a:t>
            </a:r>
            <a:r>
              <a:rPr lang="en-US" altLang="ja-JP" sz="2800" dirty="0" err="1" smtClean="0">
                <a:solidFill>
                  <a:srgbClr val="00B0F0"/>
                </a:solidFill>
              </a:rPr>
              <a:t>ni</a:t>
            </a:r>
            <a:r>
              <a:rPr lang="en-US" altLang="ja-JP" sz="2800" dirty="0" smtClean="0">
                <a:solidFill>
                  <a:srgbClr val="00B0F0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ja-JP" sz="2800" dirty="0" err="1" smtClean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</a:rPr>
              <a:t>ēru</a:t>
            </a:r>
            <a:r>
              <a:rPr lang="en-US" altLang="ja-JP" sz="2800" dirty="0" smtClean="0"/>
              <a:t> o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okurimasu</a:t>
            </a:r>
            <a:r>
              <a:rPr lang="en-US" altLang="ja-JP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PERSON</a:t>
            </a:r>
            <a:r>
              <a:rPr lang="ja-JP" altLang="en-US" sz="3600" dirty="0" smtClean="0">
                <a:solidFill>
                  <a:srgbClr val="00B0F0"/>
                </a:solidFill>
              </a:rPr>
              <a:t>　に</a:t>
            </a:r>
            <a:r>
              <a:rPr lang="ja-JP" altLang="en-US" sz="3600" dirty="0" smtClean="0"/>
              <a:t>　</a:t>
            </a:r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</a:rPr>
              <a:t>THING</a:t>
            </a:r>
            <a:r>
              <a:rPr lang="ja-JP" altLang="en-US" sz="3600" dirty="0" smtClean="0"/>
              <a:t>　を　</a:t>
            </a:r>
            <a:r>
              <a:rPr lang="en-US" altLang="ja-JP" sz="3600" dirty="0" smtClean="0">
                <a:solidFill>
                  <a:srgbClr val="00B050"/>
                </a:solidFill>
              </a:rPr>
              <a:t>VERB</a:t>
            </a:r>
            <a:r>
              <a:rPr lang="en-US" altLang="ja-JP" sz="3600" dirty="0" smtClean="0"/>
              <a:t>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66701" y="5943600"/>
            <a:ext cx="6172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057401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english.civillink.net/illust/img/pics3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80" y="2133601"/>
            <a:ext cx="4028485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よみ</a:t>
            </a:r>
            <a:r>
              <a:rPr lang="ja-JP" altLang="en-US" sz="6000" dirty="0" smtClean="0"/>
              <a:t>ます</a:t>
            </a:r>
            <a:endParaRPr lang="en-US" altLang="ja-JP" sz="2400" dirty="0" smtClean="0"/>
          </a:p>
          <a:p>
            <a:pPr algn="ctr"/>
            <a:r>
              <a:rPr lang="en-US" sz="2400" dirty="0" err="1" smtClean="0"/>
              <a:t>yomimasu</a:t>
            </a:r>
            <a:endParaRPr lang="en-US" sz="6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972346" cy="299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ききます</a:t>
            </a:r>
            <a:endParaRPr lang="en-US" altLang="ja-JP" sz="2400" dirty="0"/>
          </a:p>
          <a:p>
            <a:pPr algn="ctr"/>
            <a:r>
              <a:rPr lang="en-US" altLang="ja-JP" sz="2400" dirty="0" err="1" smtClean="0"/>
              <a:t>kikimasu</a:t>
            </a:r>
            <a:endParaRPr lang="en-US" altLang="ja-JP" sz="2400" dirty="0" smtClean="0"/>
          </a:p>
        </p:txBody>
      </p:sp>
      <p:pic>
        <p:nvPicPr>
          <p:cNvPr id="7170" name="Picture 2" descr="http://www.cafetronik.com/img/li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232248" cy="33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みます</a:t>
            </a:r>
            <a:endParaRPr lang="en-US" altLang="ja-JP" sz="2400" dirty="0" smtClean="0"/>
          </a:p>
          <a:p>
            <a:pPr algn="ctr"/>
            <a:r>
              <a:rPr lang="en-US" sz="2400" dirty="0" err="1" smtClean="0"/>
              <a:t>mimasu</a:t>
            </a:r>
            <a:endParaRPr lang="en-US" sz="2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65" y="2420888"/>
            <a:ext cx="3570510" cy="294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/>
              <a:t>べんきょうし</a:t>
            </a:r>
            <a:r>
              <a:rPr lang="ja-JP" altLang="en-US" sz="6000" dirty="0" smtClean="0"/>
              <a:t>ます</a:t>
            </a:r>
            <a:endParaRPr lang="en-US" altLang="ja-JP" sz="6000" dirty="0" smtClean="0"/>
          </a:p>
          <a:p>
            <a:pPr algn="ctr"/>
            <a:r>
              <a:rPr lang="en-US" sz="2400" dirty="0" err="1">
                <a:latin typeface="+mj-lt"/>
              </a:rPr>
              <a:t>b</a:t>
            </a:r>
            <a:r>
              <a:rPr lang="en-US" sz="2400" dirty="0" err="1" smtClean="0">
                <a:latin typeface="+mj-lt"/>
              </a:rPr>
              <a:t>enky</a:t>
            </a:r>
            <a:r>
              <a:rPr lang="en-US" sz="2400" dirty="0" err="1" smtClean="0">
                <a:latin typeface="+mj-lt"/>
                <a:ea typeface="Verdana"/>
                <a:cs typeface="Verdana"/>
              </a:rPr>
              <a:t>ō</a:t>
            </a:r>
            <a:r>
              <a:rPr lang="en-US" sz="2400" dirty="0" smtClean="0">
                <a:latin typeface="+mj-lt"/>
                <a:ea typeface="Verdana"/>
                <a:cs typeface="Verdana"/>
              </a:rPr>
              <a:t> </a:t>
            </a:r>
            <a:r>
              <a:rPr lang="en-US" sz="2400" dirty="0" err="1" smtClean="0">
                <a:latin typeface="+mj-lt"/>
                <a:ea typeface="Verdana"/>
                <a:cs typeface="Verdana"/>
              </a:rPr>
              <a:t>shimasu</a:t>
            </a:r>
            <a:endParaRPr lang="en-US" sz="2400" dirty="0">
              <a:latin typeface="+mj-lt"/>
            </a:endParaRPr>
          </a:p>
        </p:txBody>
      </p:sp>
      <p:pic>
        <p:nvPicPr>
          <p:cNvPr id="8194" name="Picture 2" descr="小学生（男の子）　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/>
              <a:t>かきます</a:t>
            </a:r>
            <a:r>
              <a:rPr lang="ja-JP" altLang="en-US" sz="5400" dirty="0" smtClean="0"/>
              <a:t>　</a:t>
            </a:r>
            <a:endParaRPr lang="en-US" altLang="ja-JP" sz="5400" dirty="0" smtClean="0"/>
          </a:p>
          <a:p>
            <a:pPr algn="ctr"/>
            <a:r>
              <a:rPr lang="en-US" sz="2400" dirty="0" err="1" smtClean="0"/>
              <a:t>kakimasu</a:t>
            </a:r>
            <a:endParaRPr lang="en-US" sz="2400" dirty="0"/>
          </a:p>
        </p:txBody>
      </p:sp>
      <p:pic>
        <p:nvPicPr>
          <p:cNvPr id="2050" name="Picture 2" descr="http://www.civillink.net/fsozai/sozai/sarari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79"/>
            <a:ext cx="3672408" cy="38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424</Words>
  <Application>Microsoft Office PowerPoint</Application>
  <PresentationFormat>On-screen Show (4:3)</PresentationFormat>
  <Paragraphs>162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Oriel</vt:lpstr>
      <vt:lpstr>どうし 動詞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or Future tense</vt:lpstr>
      <vt:lpstr>Movement verbs</vt:lpstr>
      <vt:lpstr>PowerPoint Presentation</vt:lpstr>
      <vt:lpstr>Negatives</vt:lpstr>
      <vt:lpstr>PowerPoint Presentation</vt:lpstr>
      <vt:lpstr>PowerPoint Presentation</vt:lpstr>
      <vt:lpstr>Past tense</vt:lpstr>
      <vt:lpstr>Past Tense Negative</vt:lpstr>
      <vt:lpstr>PowerPoint Presentation</vt:lpstr>
      <vt:lpstr>PowerPoint Presentation</vt:lpstr>
      <vt:lpstr>まいにち　します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だれ　に？</vt:lpstr>
      <vt:lpstr>ともだち　に　てがみ　を　かきます。 Tomodachi ni tegami o kakimasu.</vt:lpstr>
      <vt:lpstr>ししゃ　に　でんわ　を　します。 Shisha ni denwa o shimasu.</vt:lpstr>
      <vt:lpstr>ちち　に　メール　を　おくります。 Chichi ni mēru o okurimasu.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billinge</dc:creator>
  <cp:lastModifiedBy>Bill &amp; Inge</cp:lastModifiedBy>
  <cp:revision>28</cp:revision>
  <dcterms:created xsi:type="dcterms:W3CDTF">2010-10-13T07:48:30Z</dcterms:created>
  <dcterms:modified xsi:type="dcterms:W3CDTF">2012-12-12T03:32:04Z</dcterms:modified>
</cp:coreProperties>
</file>