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</p:sldMasterIdLst>
  <p:sldIdLst>
    <p:sldId id="257" r:id="rId3"/>
    <p:sldId id="330" r:id="rId4"/>
    <p:sldId id="329" r:id="rId5"/>
    <p:sldId id="331" r:id="rId6"/>
    <p:sldId id="261" r:id="rId7"/>
    <p:sldId id="263" r:id="rId8"/>
    <p:sldId id="265" r:id="rId9"/>
    <p:sldId id="267" r:id="rId10"/>
    <p:sldId id="269" r:id="rId11"/>
    <p:sldId id="273" r:id="rId12"/>
    <p:sldId id="303" r:id="rId13"/>
    <p:sldId id="275" r:id="rId14"/>
    <p:sldId id="277" r:id="rId15"/>
    <p:sldId id="279" r:id="rId16"/>
    <p:sldId id="281" r:id="rId17"/>
    <p:sldId id="283" r:id="rId18"/>
    <p:sldId id="287" r:id="rId19"/>
    <p:sldId id="290" r:id="rId20"/>
    <p:sldId id="293" r:id="rId21"/>
    <p:sldId id="288" r:id="rId22"/>
    <p:sldId id="286" r:id="rId23"/>
    <p:sldId id="305" r:id="rId24"/>
    <p:sldId id="308" r:id="rId25"/>
    <p:sldId id="324" r:id="rId26"/>
    <p:sldId id="309" r:id="rId27"/>
    <p:sldId id="313" r:id="rId28"/>
    <p:sldId id="314" r:id="rId29"/>
    <p:sldId id="307" r:id="rId30"/>
    <p:sldId id="316" r:id="rId31"/>
    <p:sldId id="317" r:id="rId32"/>
    <p:sldId id="318" r:id="rId33"/>
    <p:sldId id="322" r:id="rId34"/>
    <p:sldId id="319" r:id="rId35"/>
    <p:sldId id="320" r:id="rId36"/>
    <p:sldId id="321" r:id="rId37"/>
    <p:sldId id="325" r:id="rId38"/>
    <p:sldId id="326" r:id="rId39"/>
    <p:sldId id="327" r:id="rId40"/>
    <p:sldId id="328" r:id="rId41"/>
    <p:sldId id="310" r:id="rId42"/>
    <p:sldId id="311" r:id="rId43"/>
    <p:sldId id="323" r:id="rId44"/>
    <p:sldId id="312" r:id="rId45"/>
    <p:sldId id="306" r:id="rId46"/>
    <p:sldId id="285" r:id="rId47"/>
  </p:sldIdLst>
  <p:sldSz cx="9144000" cy="6858000" type="screen4x3"/>
  <p:notesSz cx="6797675" cy="99282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8" d="100"/>
          <a:sy n="78" d="100"/>
        </p:scale>
        <p:origin x="102" y="3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5800" y="1346947"/>
            <a:ext cx="7772400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685800" y="4282763"/>
            <a:ext cx="7772400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685800" y="1484779"/>
            <a:ext cx="7772400" cy="274320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7234780" y="4107023"/>
            <a:ext cx="914400" cy="914400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8670" y="1432223"/>
            <a:ext cx="759333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6400" b="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2386" y="4389120"/>
            <a:ext cx="5918454" cy="1069848"/>
          </a:xfrm>
        </p:spPr>
        <p:txBody>
          <a:bodyPr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12805" y="6272785"/>
            <a:ext cx="4745736" cy="365125"/>
          </a:xfrm>
        </p:spPr>
        <p:txBody>
          <a:bodyPr/>
          <a:lstStyle/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44280" y="4227195"/>
            <a:ext cx="895401" cy="640080"/>
          </a:xfrm>
        </p:spPr>
        <p:txBody>
          <a:bodyPr/>
          <a:lstStyle>
            <a:lvl1pPr>
              <a:defRPr sz="2800" b="1"/>
            </a:lvl1pPr>
          </a:lstStyle>
          <a:p>
            <a:fld id="{2A013F82-EE5E-44EE-A61D-E31C6657F26F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604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3751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533400"/>
            <a:ext cx="1914525" cy="5638800"/>
          </a:xfrm>
        </p:spPr>
        <p:txBody>
          <a:bodyPr vert="eaVert"/>
          <a:lstStyle>
            <a:lvl1pPr>
              <a:defRPr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0100" y="533400"/>
            <a:ext cx="5629275" cy="5638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0785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18884-F75D-4909-B524-8E48C2ED1752}" type="datetimeFigureOut">
              <a:rPr lang="en-US" smtClean="0"/>
              <a:pPr/>
              <a:t>3/23/2015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96DAA-6DEF-4D37-B6A2-B857EEFBD323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83117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18884-F75D-4909-B524-8E48C2ED1752}" type="datetimeFigureOut">
              <a:rPr lang="en-US" smtClean="0"/>
              <a:pPr/>
              <a:t>3/23/2015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96DAA-6DEF-4D37-B6A2-B857EEFBD3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4808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18884-F75D-4909-B524-8E48C2ED1752}" type="datetimeFigureOut">
              <a:rPr lang="en-US" smtClean="0"/>
              <a:pPr/>
              <a:t>3/23/2015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96DAA-6DEF-4D37-B6A2-B857EEFBD323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06326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18884-F75D-4909-B524-8E48C2ED1752}" type="datetimeFigureOut">
              <a:rPr lang="en-US" smtClean="0"/>
              <a:pPr/>
              <a:t>3/23/2015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96DAA-6DEF-4D37-B6A2-B857EEFBD3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8690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18884-F75D-4909-B524-8E48C2ED1752}" type="datetimeFigureOut">
              <a:rPr lang="en-US" smtClean="0"/>
              <a:pPr/>
              <a:t>3/23/2015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96DAA-6DEF-4D37-B6A2-B857EEFBD323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07490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18884-F75D-4909-B524-8E48C2ED1752}" type="datetimeFigureOut">
              <a:rPr lang="en-US" smtClean="0"/>
              <a:pPr/>
              <a:t>3/23/2015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96DAA-6DEF-4D37-B6A2-B857EEFBD3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9447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18884-F75D-4909-B524-8E48C2ED1752}" type="datetimeFigureOut">
              <a:rPr lang="en-US" smtClean="0"/>
              <a:pPr/>
              <a:t>3/23/2015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96DAA-6DEF-4D37-B6A2-B857EEFBD3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6968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18884-F75D-4909-B524-8E48C2ED1752}" type="datetimeFigureOut">
              <a:rPr lang="en-US" smtClean="0"/>
              <a:pPr/>
              <a:t>3/23/2015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96DAA-6DEF-4D37-B6A2-B857EEFBD323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09179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0896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18884-F75D-4909-B524-8E48C2ED1752}" type="datetimeFigureOut">
              <a:rPr lang="en-US" smtClean="0"/>
              <a:pPr/>
              <a:t>3/23/2015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96DAA-6DEF-4D37-B6A2-B857EEFBD3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6913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18884-F75D-4909-B524-8E48C2ED1752}" type="datetimeFigureOut">
              <a:rPr lang="en-US" smtClean="0"/>
              <a:pPr/>
              <a:t>3/23/2015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96DAA-6DEF-4D37-B6A2-B857EEFBD3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3030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18884-F75D-4909-B524-8E48C2ED1752}" type="datetimeFigureOut">
              <a:rPr lang="en-US" smtClean="0"/>
              <a:pPr/>
              <a:t>3/23/2015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96DAA-6DEF-4D37-B6A2-B857EEFBD3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9766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9144000" cy="194001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5346" y="1225296"/>
            <a:ext cx="696087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6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4330" y="5020056"/>
            <a:ext cx="6789420" cy="1066800"/>
          </a:xfrm>
        </p:spPr>
        <p:txBody>
          <a:bodyPr anchor="t">
            <a:normAutofit/>
          </a:bodyPr>
          <a:lstStyle>
            <a:lvl1pPr marL="0" indent="0">
              <a:buNone/>
              <a:defRPr sz="1800" b="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45251" y="6272785"/>
            <a:ext cx="1983232" cy="365125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36099" y="6272784"/>
            <a:ext cx="4745736" cy="365125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633862" y="2430623"/>
            <a:ext cx="914400" cy="914400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450" y="2508607"/>
            <a:ext cx="891224" cy="720332"/>
          </a:xfrm>
        </p:spPr>
        <p:txBody>
          <a:bodyPr/>
          <a:lstStyle>
            <a:lvl1pPr>
              <a:defRPr sz="2800"/>
            </a:lvl1pPr>
          </a:lstStyle>
          <a:p>
            <a:fld id="{2A013F82-EE5E-44EE-A61D-E31C6657F26F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1733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60"/>
            <a:ext cx="365760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92218" y="2194560"/>
            <a:ext cx="365760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6185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48256"/>
            <a:ext cx="365760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743200"/>
            <a:ext cx="365760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20793" y="2048256"/>
            <a:ext cx="365760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20793" y="2743200"/>
            <a:ext cx="365760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685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9077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0170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227806" y="1"/>
            <a:ext cx="2916194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685800"/>
            <a:ext cx="2400300" cy="1737360"/>
          </a:xfrm>
        </p:spPr>
        <p:txBody>
          <a:bodyPr anchor="b">
            <a:normAutofit/>
          </a:bodyPr>
          <a:lstStyle>
            <a:lvl1pPr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685800"/>
            <a:ext cx="5033772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2423160"/>
            <a:ext cx="24003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35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2887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6227806" y="1"/>
            <a:ext cx="2916194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685800"/>
            <a:ext cx="2400300" cy="1737360"/>
          </a:xfrm>
        </p:spPr>
        <p:txBody>
          <a:bodyPr anchor="b">
            <a:normAutofit/>
          </a:bodyPr>
          <a:lstStyle>
            <a:lvl1pPr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6227805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2423160"/>
            <a:ext cx="24003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35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1674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8" name="Oval 7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484632"/>
            <a:ext cx="7772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21408"/>
            <a:ext cx="7772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2368" y="6272785"/>
            <a:ext cx="24551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829681EE-2CC6-481A-A160-A462741CA6DA}" type="datetime1">
              <a:rPr lang="en-A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23/03/2015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272785"/>
            <a:ext cx="47457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83346" y="6272785"/>
            <a:ext cx="4800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 spc="-70" baseline="0">
                <a:solidFill>
                  <a:srgbClr val="FFFFFF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DF3912C-B242-4326-A7CE-DC8D4CC40C0A}" type="slidenum">
              <a:rPr lang="en-AU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AU" altLang="en-US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0065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b="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1C318884-F75D-4909-B524-8E48C2ED1752}" type="datetimeFigureOut">
              <a:rPr lang="en-US" smtClean="0"/>
              <a:pPr/>
              <a:t>3/23/2015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B9296DAA-6DEF-4D37-B6A2-B857EEFBD3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628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://japaneseverbconjugator.com/" TargetMode="Externa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w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1.png"/><Relationship Id="rId4" Type="http://schemas.openxmlformats.org/officeDocument/2006/relationships/image" Target="../media/image9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gif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4.png"/><Relationship Id="rId4" Type="http://schemas.openxmlformats.org/officeDocument/2006/relationships/image" Target="../media/image103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8.png"/><Relationship Id="rId4" Type="http://schemas.openxmlformats.org/officeDocument/2006/relationships/image" Target="../media/image10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0.png"/><Relationship Id="rId4" Type="http://schemas.openxmlformats.org/officeDocument/2006/relationships/image" Target="../media/image6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2.png"/><Relationship Id="rId4" Type="http://schemas.openxmlformats.org/officeDocument/2006/relationships/image" Target="../media/image11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5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g"/><Relationship Id="rId2" Type="http://schemas.openxmlformats.org/officeDocument/2006/relationships/image" Target="../media/image130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799" y="1981199"/>
            <a:ext cx="7166919" cy="2319867"/>
          </a:xfrm>
        </p:spPr>
        <p:txBody>
          <a:bodyPr>
            <a:normAutofit/>
          </a:bodyPr>
          <a:lstStyle/>
          <a:p>
            <a:r>
              <a:rPr lang="en-US" altLang="ja-JP" dirty="0" err="1" smtClean="0"/>
              <a:t>Te</a:t>
            </a:r>
            <a:r>
              <a:rPr lang="en-US" altLang="ja-JP" dirty="0" smtClean="0"/>
              <a:t> Form of Verbs</a:t>
            </a:r>
            <a:br>
              <a:rPr lang="en-US" altLang="ja-JP" dirty="0" smtClean="0"/>
            </a:br>
            <a:endParaRPr lang="en-AU" sz="6000" dirty="0"/>
          </a:p>
        </p:txBody>
      </p:sp>
      <p:sp>
        <p:nvSpPr>
          <p:cNvPr id="7" name="TextBox 6"/>
          <p:cNvSpPr txBox="1"/>
          <p:nvPr/>
        </p:nvSpPr>
        <p:spPr>
          <a:xfrm>
            <a:off x="6161903" y="309861"/>
            <a:ext cx="2767914" cy="369332"/>
          </a:xfrm>
          <a:prstGeom prst="rect">
            <a:avLst/>
          </a:prstGeom>
          <a:ln>
            <a:solidFill>
              <a:srgbClr val="00B0F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err="1">
                <a:solidFill>
                  <a:prstClr val="black"/>
                </a:solidFill>
              </a:rPr>
              <a:t>Genki</a:t>
            </a:r>
            <a:r>
              <a:rPr lang="en-US" dirty="0">
                <a:solidFill>
                  <a:prstClr val="black"/>
                </a:solidFill>
              </a:rPr>
              <a:t> Textbook </a:t>
            </a:r>
            <a:r>
              <a:rPr lang="en-US" dirty="0" err="1">
                <a:solidFill>
                  <a:prstClr val="black"/>
                </a:solidFill>
              </a:rPr>
              <a:t>pg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smtClean="0">
                <a:solidFill>
                  <a:prstClr val="black"/>
                </a:solidFill>
              </a:rPr>
              <a:t>150</a:t>
            </a:r>
            <a:endParaRPr lang="en-AU" dirty="0">
              <a:solidFill>
                <a:prstClr val="black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699214" y="6135816"/>
            <a:ext cx="397018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dirty="0" smtClean="0">
                <a:hlinkClick r:id="rId2"/>
              </a:rPr>
              <a:t>http://japaneseverbconjugator.com</a:t>
            </a:r>
            <a:endParaRPr lang="en-AU" dirty="0" smtClean="0"/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159714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00947" y="4889535"/>
            <a:ext cx="4108565" cy="864096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ja-JP" altLang="en-US" dirty="0" smtClean="0"/>
              <a:t>よみます</a:t>
            </a:r>
            <a:endParaRPr lang="en-AU" dirty="0"/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300947" y="3857032"/>
            <a:ext cx="4108565" cy="86409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4200" dirty="0" smtClean="0">
                <a:solidFill>
                  <a:prstClr val="black"/>
                </a:solidFill>
              </a:rPr>
              <a:t>よむ</a:t>
            </a:r>
            <a:endParaRPr lang="en-AU" sz="4200" dirty="0">
              <a:solidFill>
                <a:prstClr val="black"/>
              </a:solidFill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105" y="332437"/>
            <a:ext cx="2973388" cy="299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3"/>
          <p:cNvSpPr txBox="1">
            <a:spLocks/>
          </p:cNvSpPr>
          <p:nvPr/>
        </p:nvSpPr>
        <p:spPr>
          <a:xfrm>
            <a:off x="300947" y="5915274"/>
            <a:ext cx="4108565" cy="86409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dirty="0" smtClean="0"/>
              <a:t>よ</a:t>
            </a:r>
            <a:r>
              <a:rPr lang="ja-JP" altLang="en-US" dirty="0" smtClean="0">
                <a:solidFill>
                  <a:srgbClr val="FF0000"/>
                </a:solidFill>
              </a:rPr>
              <a:t>ん</a:t>
            </a:r>
            <a:r>
              <a:rPr lang="ja-JP" altLang="en-US" dirty="0">
                <a:solidFill>
                  <a:srgbClr val="FF0000"/>
                </a:solidFill>
              </a:rPr>
              <a:t>で</a:t>
            </a:r>
            <a:endParaRPr lang="en-AU" dirty="0">
              <a:solidFill>
                <a:srgbClr val="FF0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7916" y="3689252"/>
            <a:ext cx="1539207" cy="230881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381407" y="5927514"/>
            <a:ext cx="1176536" cy="50405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prstClr val="black"/>
                </a:solidFill>
              </a:rPr>
              <a:t>ほん</a:t>
            </a:r>
            <a:endParaRPr lang="en-AU" dirty="0">
              <a:solidFill>
                <a:prstClr val="black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4673" y="1368148"/>
            <a:ext cx="2566113" cy="196307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73283" y="3766299"/>
            <a:ext cx="1944461" cy="2041947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7465528" y="5733136"/>
            <a:ext cx="1290516" cy="50405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prstClr val="black"/>
                </a:solidFill>
              </a:rPr>
              <a:t>しんぶん</a:t>
            </a:r>
            <a:endParaRPr lang="en-AU" dirty="0">
              <a:solidFill>
                <a:prstClr val="black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182471" y="3079196"/>
            <a:ext cx="1290516" cy="50405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 smtClean="0">
                <a:solidFill>
                  <a:prstClr val="black"/>
                </a:solidFill>
              </a:rPr>
              <a:t>メ</a:t>
            </a:r>
            <a:r>
              <a:rPr lang="ja-JP" altLang="en-US" dirty="0">
                <a:solidFill>
                  <a:prstClr val="black"/>
                </a:solidFill>
              </a:rPr>
              <a:t>ール</a:t>
            </a:r>
            <a:endParaRPr lang="en-AU" dirty="0">
              <a:solidFill>
                <a:prstClr val="black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656267" y="536357"/>
            <a:ext cx="4263294" cy="446276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ja-JP" sz="2300" dirty="0" smtClean="0">
                <a:solidFill>
                  <a:schemeClr val="bg1"/>
                </a:solidFill>
                <a:latin typeface="HG明朝B"/>
                <a:ea typeface="+mj-ea"/>
              </a:rPr>
              <a:t>THING</a:t>
            </a:r>
            <a:r>
              <a:rPr lang="ja-JP" altLang="en-US" sz="2300" dirty="0" smtClean="0">
                <a:solidFill>
                  <a:schemeClr val="bg1"/>
                </a:solidFill>
                <a:latin typeface="HG明朝B"/>
                <a:ea typeface="+mj-ea"/>
              </a:rPr>
              <a:t>を　よんで　ください。</a:t>
            </a:r>
            <a:endParaRPr lang="en-AU" sz="2300" dirty="0">
              <a:solidFill>
                <a:schemeClr val="bg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316402" y="3165541"/>
            <a:ext cx="1099981" cy="58477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read</a:t>
            </a:r>
            <a:endParaRPr lang="en-US" sz="3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568079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5" grpId="0" animBg="1"/>
      <p:bldP spid="15" grpId="0" animBg="1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79512" y="4923145"/>
            <a:ext cx="4108565" cy="864096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ja-JP" altLang="en-US" dirty="0" smtClean="0"/>
              <a:t>はな</a:t>
            </a:r>
            <a:r>
              <a:rPr lang="ja-JP" altLang="en-US" dirty="0"/>
              <a:t>し</a:t>
            </a:r>
            <a:r>
              <a:rPr lang="ja-JP" altLang="en-US" dirty="0" smtClean="0"/>
              <a:t>ます</a:t>
            </a:r>
            <a:endParaRPr lang="en-AU" dirty="0"/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179512" y="3937174"/>
            <a:ext cx="4108565" cy="86409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4200" dirty="0" smtClean="0">
                <a:solidFill>
                  <a:prstClr val="black"/>
                </a:solidFill>
              </a:rPr>
              <a:t>はなす</a:t>
            </a:r>
            <a:endParaRPr lang="en-AU" sz="4200" dirty="0">
              <a:solidFill>
                <a:prstClr val="black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830" y="137608"/>
            <a:ext cx="2681490" cy="2971041"/>
          </a:xfrm>
          <a:prstGeom prst="rect">
            <a:avLst/>
          </a:prstGeom>
        </p:spPr>
      </p:pic>
      <p:sp>
        <p:nvSpPr>
          <p:cNvPr id="5" name="Title 3"/>
          <p:cNvSpPr txBox="1">
            <a:spLocks/>
          </p:cNvSpPr>
          <p:nvPr/>
        </p:nvSpPr>
        <p:spPr>
          <a:xfrm>
            <a:off x="193854" y="5904015"/>
            <a:ext cx="4108565" cy="86409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dirty="0" smtClean="0">
                <a:solidFill>
                  <a:prstClr val="black"/>
                </a:solidFill>
              </a:rPr>
              <a:t>はな</a:t>
            </a:r>
            <a:r>
              <a:rPr lang="ja-JP" altLang="en-US" dirty="0" smtClean="0">
                <a:solidFill>
                  <a:srgbClr val="FF0000"/>
                </a:solidFill>
              </a:rPr>
              <a:t>して</a:t>
            </a:r>
            <a:endParaRPr lang="en-AU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018220" y="6282077"/>
            <a:ext cx="1106760" cy="50405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prstClr val="black"/>
                </a:solidFill>
              </a:rPr>
              <a:t>にほんご</a:t>
            </a:r>
            <a:endParaRPr lang="en-AU" dirty="0">
              <a:solidFill>
                <a:prstClr val="black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3726" y="4171247"/>
            <a:ext cx="2063923" cy="211083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739732" y="3599279"/>
            <a:ext cx="1270667" cy="50405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prstClr val="black"/>
                </a:solidFill>
              </a:rPr>
              <a:t>え</a:t>
            </a:r>
            <a:r>
              <a:rPr lang="ja-JP" altLang="en-US" dirty="0" smtClean="0">
                <a:solidFill>
                  <a:prstClr val="black"/>
                </a:solidFill>
              </a:rPr>
              <a:t>いご</a:t>
            </a:r>
            <a:endParaRPr lang="en-AU" dirty="0">
              <a:solidFill>
                <a:prstClr val="black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2433" y="1865772"/>
            <a:ext cx="2705100" cy="169545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656267" y="536357"/>
            <a:ext cx="4263294" cy="446276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ja-JP" sz="2300" dirty="0" smtClean="0">
                <a:solidFill>
                  <a:schemeClr val="bg1"/>
                </a:solidFill>
                <a:latin typeface="HG明朝B"/>
                <a:ea typeface="+mj-ea"/>
              </a:rPr>
              <a:t>THING</a:t>
            </a:r>
            <a:r>
              <a:rPr lang="ja-JP" altLang="en-US" sz="2300" dirty="0" smtClean="0">
                <a:solidFill>
                  <a:schemeClr val="bg1"/>
                </a:solidFill>
                <a:latin typeface="HG明朝B"/>
                <a:ea typeface="+mj-ea"/>
              </a:rPr>
              <a:t>を はなし</a:t>
            </a:r>
            <a:r>
              <a:rPr lang="ja-JP" altLang="en-US" sz="2300" dirty="0">
                <a:solidFill>
                  <a:schemeClr val="bg1"/>
                </a:solidFill>
                <a:latin typeface="HG明朝B"/>
                <a:ea typeface="+mj-ea"/>
              </a:rPr>
              <a:t>て</a:t>
            </a:r>
            <a:r>
              <a:rPr lang="ja-JP" altLang="en-US" sz="2300" dirty="0" smtClean="0">
                <a:solidFill>
                  <a:schemeClr val="bg1"/>
                </a:solidFill>
                <a:latin typeface="HG明朝B"/>
                <a:ea typeface="+mj-ea"/>
              </a:rPr>
              <a:t>　ください。</a:t>
            </a:r>
            <a:endParaRPr lang="en-AU" sz="2300" dirty="0">
              <a:solidFill>
                <a:schemeClr val="bg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222238" y="3343998"/>
            <a:ext cx="1390125" cy="58477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speak</a:t>
            </a:r>
            <a:endParaRPr lang="en-US" sz="3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082630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5" grpId="0" animBg="1"/>
      <p:bldP spid="12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1520" y="4878025"/>
            <a:ext cx="4108565" cy="864096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ja-JP" altLang="en-US" dirty="0" smtClean="0"/>
              <a:t>い</a:t>
            </a:r>
            <a:r>
              <a:rPr lang="ja-JP" altLang="en-US" dirty="0"/>
              <a:t>き</a:t>
            </a:r>
            <a:r>
              <a:rPr lang="ja-JP" altLang="en-US" dirty="0" smtClean="0"/>
              <a:t>ます</a:t>
            </a:r>
            <a:endParaRPr lang="en-AU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24" y="115169"/>
            <a:ext cx="3820612" cy="27682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itle 3"/>
          <p:cNvSpPr txBox="1">
            <a:spLocks/>
          </p:cNvSpPr>
          <p:nvPr/>
        </p:nvSpPr>
        <p:spPr>
          <a:xfrm>
            <a:off x="251520" y="3862254"/>
            <a:ext cx="4108565" cy="86409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4200" dirty="0" smtClean="0">
                <a:solidFill>
                  <a:prstClr val="black"/>
                </a:solidFill>
              </a:rPr>
              <a:t>いく</a:t>
            </a:r>
            <a:endParaRPr lang="en-AU" sz="4200" dirty="0">
              <a:solidFill>
                <a:prstClr val="black"/>
              </a:solidFill>
            </a:endParaRPr>
          </a:p>
        </p:txBody>
      </p:sp>
      <p:sp>
        <p:nvSpPr>
          <p:cNvPr id="7" name="Title 3"/>
          <p:cNvSpPr txBox="1">
            <a:spLocks/>
          </p:cNvSpPr>
          <p:nvPr/>
        </p:nvSpPr>
        <p:spPr>
          <a:xfrm>
            <a:off x="251520" y="5854209"/>
            <a:ext cx="4108565" cy="86409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dirty="0" smtClean="0"/>
              <a:t>い</a:t>
            </a:r>
            <a:r>
              <a:rPr lang="ja-JP" altLang="en-US" dirty="0" smtClean="0">
                <a:solidFill>
                  <a:srgbClr val="FF0000"/>
                </a:solidFill>
              </a:rPr>
              <a:t>っ</a:t>
            </a:r>
            <a:r>
              <a:rPr lang="ja-JP" altLang="en-US" dirty="0">
                <a:solidFill>
                  <a:srgbClr val="FF0000"/>
                </a:solidFill>
              </a:rPr>
              <a:t>て</a:t>
            </a:r>
            <a:endParaRPr lang="en-AU" dirty="0">
              <a:solidFill>
                <a:srgbClr val="FF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7122" y="1338875"/>
            <a:ext cx="1627046" cy="162704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927122" y="2788841"/>
            <a:ext cx="1832636" cy="63718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prstClr val="black"/>
                </a:solidFill>
              </a:rPr>
              <a:t>ゆうびんきょく</a:t>
            </a:r>
            <a:endParaRPr lang="en-AU" dirty="0">
              <a:solidFill>
                <a:prstClr val="black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992394" y="5963484"/>
            <a:ext cx="1413651" cy="63718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prstClr val="black"/>
                </a:solidFill>
              </a:rPr>
              <a:t>ぎんこう</a:t>
            </a:r>
            <a:endParaRPr lang="en-AU" dirty="0">
              <a:solidFill>
                <a:prstClr val="black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2394" y="4450267"/>
            <a:ext cx="1502812" cy="139976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40645" y="4617174"/>
            <a:ext cx="2703750" cy="145429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7003501" y="5685252"/>
            <a:ext cx="1502309" cy="63254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prstClr val="black"/>
                </a:solidFill>
              </a:rPr>
              <a:t>としょかん</a:t>
            </a:r>
            <a:endParaRPr lang="en-AU" dirty="0">
              <a:solidFill>
                <a:prstClr val="black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656267" y="536357"/>
            <a:ext cx="4263294" cy="446276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ja-JP" sz="2300" dirty="0" smtClean="0">
                <a:solidFill>
                  <a:schemeClr val="bg1"/>
                </a:solidFill>
                <a:latin typeface="HG明朝B"/>
                <a:ea typeface="+mj-ea"/>
              </a:rPr>
              <a:t>THING</a:t>
            </a:r>
            <a:r>
              <a:rPr lang="ja-JP" altLang="en-US" sz="2300" dirty="0" smtClean="0">
                <a:solidFill>
                  <a:schemeClr val="bg1"/>
                </a:solidFill>
                <a:latin typeface="HG明朝B"/>
                <a:ea typeface="+mj-ea"/>
              </a:rPr>
              <a:t>に　いって　ください。</a:t>
            </a:r>
            <a:endParaRPr lang="en-AU" sz="2300" dirty="0">
              <a:solidFill>
                <a:schemeClr val="bg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583010" y="3201385"/>
            <a:ext cx="668581" cy="58477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go</a:t>
            </a:r>
            <a:endParaRPr lang="en-US" sz="3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191927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15" grpId="0" animBg="1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887" y="187845"/>
            <a:ext cx="4041998" cy="2737341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1520" y="4878025"/>
            <a:ext cx="4108565" cy="864096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ja-JP" altLang="en-US" dirty="0" smtClean="0"/>
              <a:t>きます</a:t>
            </a:r>
            <a:endParaRPr lang="en-AU" dirty="0"/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251519" y="3865510"/>
            <a:ext cx="4108565" cy="86409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4200" dirty="0" smtClean="0">
                <a:solidFill>
                  <a:prstClr val="black"/>
                </a:solidFill>
              </a:rPr>
              <a:t>くる</a:t>
            </a:r>
            <a:endParaRPr lang="en-AU" sz="4200" dirty="0">
              <a:solidFill>
                <a:prstClr val="black"/>
              </a:solidFill>
            </a:endParaRPr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251520" y="5854209"/>
            <a:ext cx="4108565" cy="86409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dirty="0" smtClean="0"/>
              <a:t>き</a:t>
            </a:r>
            <a:r>
              <a:rPr lang="ja-JP" altLang="en-US" dirty="0" smtClean="0">
                <a:solidFill>
                  <a:srgbClr val="FF0000"/>
                </a:solidFill>
              </a:rPr>
              <a:t>て</a:t>
            </a:r>
            <a:endParaRPr lang="en-AU" dirty="0">
              <a:solidFill>
                <a:srgbClr val="FF0000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7356" y="4325577"/>
            <a:ext cx="2087125" cy="1446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7213943" y="5833846"/>
            <a:ext cx="1145890" cy="63254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prstClr val="black"/>
                </a:solidFill>
              </a:rPr>
              <a:t>えいが</a:t>
            </a:r>
            <a:endParaRPr lang="en-AU" dirty="0">
              <a:solidFill>
                <a:prstClr val="black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9995" y="4231616"/>
            <a:ext cx="1622045" cy="154094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214069" y="5850029"/>
            <a:ext cx="1145890" cy="63254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prstClr val="black"/>
                </a:solidFill>
              </a:rPr>
              <a:t>がっこう</a:t>
            </a:r>
            <a:endParaRPr lang="en-AU" dirty="0">
              <a:solidFill>
                <a:prstClr val="black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71018" y="1245639"/>
            <a:ext cx="2352675" cy="19431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901983" y="3189528"/>
            <a:ext cx="1836233" cy="63254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 smtClean="0">
                <a:solidFill>
                  <a:prstClr val="black"/>
                </a:solidFill>
              </a:rPr>
              <a:t>パーティー</a:t>
            </a:r>
            <a:endParaRPr lang="en-AU" dirty="0">
              <a:solidFill>
                <a:prstClr val="black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656267" y="536357"/>
            <a:ext cx="4263294" cy="446276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ja-JP" sz="2300" dirty="0" smtClean="0">
                <a:solidFill>
                  <a:schemeClr val="bg1"/>
                </a:solidFill>
                <a:latin typeface="HG明朝B"/>
                <a:ea typeface="+mj-ea"/>
              </a:rPr>
              <a:t>THING</a:t>
            </a:r>
            <a:r>
              <a:rPr lang="ja-JP" altLang="en-US" sz="2300" dirty="0" smtClean="0">
                <a:solidFill>
                  <a:schemeClr val="bg1"/>
                </a:solidFill>
                <a:latin typeface="HG明朝B"/>
                <a:ea typeface="+mj-ea"/>
              </a:rPr>
              <a:t>に　きて　ください。</a:t>
            </a:r>
            <a:endParaRPr lang="en-AU" sz="2300" dirty="0">
              <a:solidFill>
                <a:schemeClr val="bg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182941" y="3168647"/>
            <a:ext cx="1293944" cy="58477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come</a:t>
            </a:r>
            <a:endParaRPr lang="en-US" sz="3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51552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5" grpId="0" animBg="1"/>
      <p:bldP spid="13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289" y="138336"/>
            <a:ext cx="2700762" cy="3426249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18569" y="4944305"/>
            <a:ext cx="4108565" cy="864096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ja-JP" altLang="en-US" dirty="0" smtClean="0"/>
              <a:t>かえ</a:t>
            </a:r>
            <a:r>
              <a:rPr lang="ja-JP" altLang="en-US" dirty="0"/>
              <a:t>り</a:t>
            </a:r>
            <a:r>
              <a:rPr lang="ja-JP" altLang="en-US" dirty="0" smtClean="0"/>
              <a:t>ます</a:t>
            </a:r>
            <a:endParaRPr lang="en-AU" dirty="0"/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218568" y="4024165"/>
            <a:ext cx="4108565" cy="86409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4200" dirty="0" smtClean="0">
                <a:solidFill>
                  <a:prstClr val="black"/>
                </a:solidFill>
              </a:rPr>
              <a:t>かえる</a:t>
            </a:r>
            <a:endParaRPr lang="en-AU" sz="4200" dirty="0">
              <a:solidFill>
                <a:prstClr val="black"/>
              </a:solidFill>
            </a:endParaRPr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218569" y="5920489"/>
            <a:ext cx="4108565" cy="86409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dirty="0" smtClean="0"/>
              <a:t>かえ</a:t>
            </a:r>
            <a:r>
              <a:rPr lang="ja-JP" altLang="en-US" dirty="0" smtClean="0">
                <a:solidFill>
                  <a:srgbClr val="FF0000"/>
                </a:solidFill>
              </a:rPr>
              <a:t>て</a:t>
            </a:r>
            <a:endParaRPr lang="en-AU" dirty="0">
              <a:solidFill>
                <a:srgbClr val="FF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4840" y="1656499"/>
            <a:ext cx="1840445" cy="184044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153862" y="3538268"/>
            <a:ext cx="1042399" cy="63254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prstClr val="black"/>
                </a:solidFill>
              </a:rPr>
              <a:t>うち　</a:t>
            </a:r>
            <a:endParaRPr lang="en-AU" dirty="0">
              <a:solidFill>
                <a:prstClr val="black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4840" y="4607045"/>
            <a:ext cx="1622045" cy="154094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102116" y="6152043"/>
            <a:ext cx="1145890" cy="63254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prstClr val="black"/>
                </a:solidFill>
              </a:rPr>
              <a:t>がっこう</a:t>
            </a:r>
            <a:endParaRPr lang="en-AU" dirty="0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656267" y="536357"/>
            <a:ext cx="4263294" cy="446276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ja-JP" sz="2300" dirty="0" smtClean="0">
                <a:solidFill>
                  <a:schemeClr val="bg1"/>
                </a:solidFill>
                <a:latin typeface="HG明朝B"/>
                <a:ea typeface="+mj-ea"/>
              </a:rPr>
              <a:t>THING</a:t>
            </a:r>
            <a:r>
              <a:rPr lang="ja-JP" altLang="en-US" sz="2300" dirty="0" smtClean="0">
                <a:solidFill>
                  <a:schemeClr val="bg1"/>
                </a:solidFill>
                <a:latin typeface="HG明朝B"/>
                <a:ea typeface="+mj-ea"/>
              </a:rPr>
              <a:t>に　かえて　ください。</a:t>
            </a:r>
            <a:endParaRPr lang="en-AU" sz="2300" dirty="0">
              <a:solidFill>
                <a:schemeClr val="bg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039495" y="3343998"/>
            <a:ext cx="1755610" cy="58477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go back</a:t>
            </a:r>
            <a:endParaRPr lang="en-US" sz="3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959347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5" grpId="0" animBg="1"/>
      <p:bldP spid="12" grpId="0" animBg="1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1520" y="4441797"/>
            <a:ext cx="4108565" cy="864096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ja-JP" altLang="en-US" dirty="0"/>
              <a:t>ね</a:t>
            </a:r>
            <a:r>
              <a:rPr lang="ja-JP" altLang="en-US" dirty="0" smtClean="0"/>
              <a:t>ます</a:t>
            </a:r>
            <a:endParaRPr lang="en-AU" dirty="0"/>
          </a:p>
        </p:txBody>
      </p:sp>
      <p:pic>
        <p:nvPicPr>
          <p:cNvPr id="8" name="Picture 7" descr="j028087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0"/>
            <a:ext cx="3964549" cy="2488021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6" name="Title 3"/>
          <p:cNvSpPr txBox="1">
            <a:spLocks/>
          </p:cNvSpPr>
          <p:nvPr/>
        </p:nvSpPr>
        <p:spPr>
          <a:xfrm>
            <a:off x="251519" y="3465613"/>
            <a:ext cx="4108565" cy="86409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4200" dirty="0" smtClean="0">
                <a:solidFill>
                  <a:prstClr val="black"/>
                </a:solidFill>
              </a:rPr>
              <a:t>ねる</a:t>
            </a:r>
            <a:endParaRPr lang="en-AU" sz="4200" dirty="0">
              <a:solidFill>
                <a:prstClr val="black"/>
              </a:solidFill>
            </a:endParaRPr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251520" y="5417981"/>
            <a:ext cx="4108565" cy="86409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dirty="0" smtClean="0"/>
              <a:t>ね</a:t>
            </a:r>
            <a:r>
              <a:rPr lang="ja-JP" altLang="en-US" dirty="0" smtClean="0">
                <a:solidFill>
                  <a:srgbClr val="FF0000"/>
                </a:solidFill>
              </a:rPr>
              <a:t>て</a:t>
            </a:r>
            <a:endParaRPr lang="en-AU" dirty="0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9550" y="1097142"/>
            <a:ext cx="2286198" cy="171312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618205" y="153684"/>
            <a:ext cx="3080952" cy="446276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ja-JP" altLang="en-US" sz="2300" dirty="0" smtClean="0">
                <a:solidFill>
                  <a:schemeClr val="bg1"/>
                </a:solidFill>
                <a:latin typeface="HG明朝B"/>
                <a:ea typeface="+mj-ea"/>
              </a:rPr>
              <a:t>　ねて　ください。</a:t>
            </a:r>
            <a:endParaRPr lang="en-AU" sz="2300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9550" y="4040407"/>
            <a:ext cx="2733675" cy="166687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323442" y="5707282"/>
            <a:ext cx="1145890" cy="63254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 smtClean="0">
                <a:solidFill>
                  <a:prstClr val="black"/>
                </a:solidFill>
              </a:rPr>
              <a:t>はやく</a:t>
            </a:r>
            <a:endParaRPr lang="en-AU" dirty="0">
              <a:solidFill>
                <a:prstClr val="black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483236" y="2834197"/>
            <a:ext cx="1145890" cy="63254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 smtClean="0">
                <a:solidFill>
                  <a:prstClr val="black"/>
                </a:solidFill>
              </a:rPr>
              <a:t>まえに</a:t>
            </a:r>
            <a:endParaRPr lang="en-AU" dirty="0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207884" y="2768750"/>
            <a:ext cx="1260090" cy="58477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sleep</a:t>
            </a:r>
            <a:endParaRPr lang="en-US" sz="3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772814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5" grpId="0" animBg="1"/>
      <p:bldP spid="9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545" y="137188"/>
            <a:ext cx="2997489" cy="2742384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08845" y="4911354"/>
            <a:ext cx="4108565" cy="864096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ja-JP" altLang="en-US" dirty="0" smtClean="0"/>
              <a:t>お</a:t>
            </a:r>
            <a:r>
              <a:rPr lang="ja-JP" altLang="en-US" dirty="0"/>
              <a:t>き</a:t>
            </a:r>
            <a:r>
              <a:rPr lang="ja-JP" altLang="en-US" dirty="0" smtClean="0"/>
              <a:t>ます</a:t>
            </a:r>
            <a:endParaRPr lang="en-AU" dirty="0"/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208845" y="3825494"/>
            <a:ext cx="4108565" cy="86409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4200" dirty="0" smtClean="0">
                <a:solidFill>
                  <a:prstClr val="black"/>
                </a:solidFill>
              </a:rPr>
              <a:t>おきる</a:t>
            </a:r>
            <a:endParaRPr lang="en-AU" sz="4200" dirty="0">
              <a:solidFill>
                <a:prstClr val="black"/>
              </a:solidFill>
            </a:endParaRPr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208845" y="5887538"/>
            <a:ext cx="4108565" cy="86409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dirty="0" smtClean="0"/>
              <a:t>おき</a:t>
            </a:r>
            <a:r>
              <a:rPr lang="ja-JP" altLang="en-US" dirty="0" smtClean="0">
                <a:solidFill>
                  <a:srgbClr val="FF0000"/>
                </a:solidFill>
              </a:rPr>
              <a:t>て</a:t>
            </a:r>
            <a:endParaRPr lang="en-AU" dirty="0">
              <a:solidFill>
                <a:srgbClr val="FF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1425" y="1240100"/>
            <a:ext cx="1830936" cy="183093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777946" y="153684"/>
            <a:ext cx="3921211" cy="446276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ja-JP" sz="2300" dirty="0" smtClean="0">
                <a:solidFill>
                  <a:schemeClr val="bg1"/>
                </a:solidFill>
                <a:latin typeface="HG明朝B"/>
                <a:ea typeface="+mj-ea"/>
              </a:rPr>
              <a:t>TIME</a:t>
            </a:r>
            <a:r>
              <a:rPr lang="ja-JP" altLang="en-US" sz="2300" dirty="0" smtClean="0">
                <a:solidFill>
                  <a:schemeClr val="bg1"/>
                </a:solidFill>
                <a:latin typeface="HG明朝B"/>
                <a:ea typeface="+mj-ea"/>
              </a:rPr>
              <a:t>に　お</a:t>
            </a:r>
            <a:r>
              <a:rPr lang="ja-JP" altLang="en-US" sz="2300" dirty="0">
                <a:solidFill>
                  <a:schemeClr val="bg1"/>
                </a:solidFill>
                <a:latin typeface="HG明朝B"/>
                <a:ea typeface="+mj-ea"/>
              </a:rPr>
              <a:t>き</a:t>
            </a:r>
            <a:r>
              <a:rPr lang="ja-JP" altLang="en-US" sz="2300" dirty="0" smtClean="0">
                <a:solidFill>
                  <a:schemeClr val="bg1"/>
                </a:solidFill>
                <a:latin typeface="HG明朝B"/>
                <a:ea typeface="+mj-ea"/>
              </a:rPr>
              <a:t>て　ください。</a:t>
            </a:r>
            <a:endParaRPr lang="en-AU" sz="2300" dirty="0">
              <a:solidFill>
                <a:schemeClr val="bg1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4542" y="3158917"/>
            <a:ext cx="1664701" cy="145661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75714" y="5159228"/>
            <a:ext cx="2286000" cy="85725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990221" y="3101336"/>
            <a:ext cx="1854162" cy="58477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wake up</a:t>
            </a:r>
            <a:endParaRPr lang="en-US" sz="3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652073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5" grpId="0" animBg="1"/>
      <p:bldP spid="9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1520" y="4903125"/>
            <a:ext cx="4108565" cy="864096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ja-JP" altLang="en-US" dirty="0" smtClean="0"/>
              <a:t>かきます</a:t>
            </a:r>
            <a:endParaRPr lang="en-AU" dirty="0"/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268131" y="3917976"/>
            <a:ext cx="4108565" cy="86409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4200" dirty="0" smtClean="0">
                <a:solidFill>
                  <a:prstClr val="black"/>
                </a:solidFill>
              </a:rPr>
              <a:t>かく</a:t>
            </a:r>
            <a:endParaRPr lang="en-AU" sz="4200" dirty="0">
              <a:solidFill>
                <a:prstClr val="black"/>
              </a:solidFill>
            </a:endParaRPr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251520" y="5879309"/>
            <a:ext cx="4108565" cy="86409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dirty="0" smtClean="0"/>
              <a:t>か</a:t>
            </a:r>
            <a:r>
              <a:rPr lang="ja-JP" altLang="en-US" dirty="0" smtClean="0">
                <a:solidFill>
                  <a:srgbClr val="FF0000"/>
                </a:solidFill>
              </a:rPr>
              <a:t>いて</a:t>
            </a:r>
            <a:endParaRPr lang="en-AU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314323"/>
            <a:ext cx="3603923" cy="303023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883152" y="6022872"/>
            <a:ext cx="1290516" cy="50405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 smtClean="0">
                <a:solidFill>
                  <a:prstClr val="black"/>
                </a:solidFill>
              </a:rPr>
              <a:t>メ</a:t>
            </a:r>
            <a:r>
              <a:rPr lang="ja-JP" altLang="en-US" dirty="0">
                <a:solidFill>
                  <a:prstClr val="black"/>
                </a:solidFill>
              </a:rPr>
              <a:t>ール</a:t>
            </a:r>
            <a:endParaRPr lang="en-AU" dirty="0">
              <a:solidFill>
                <a:prstClr val="black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9055" y="4320744"/>
            <a:ext cx="2115997" cy="161873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5665" y="3983600"/>
            <a:ext cx="2132730" cy="264458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880529" y="3229241"/>
            <a:ext cx="1176536" cy="50405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prstClr val="black"/>
                </a:solidFill>
              </a:rPr>
              <a:t>さくぶん</a:t>
            </a:r>
            <a:endParaRPr lang="en-AU" dirty="0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474830" y="6250259"/>
            <a:ext cx="914400" cy="50405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prstClr val="black"/>
                </a:solidFill>
              </a:rPr>
              <a:t>てがみ</a:t>
            </a:r>
            <a:endParaRPr lang="en-AU" dirty="0">
              <a:solidFill>
                <a:prstClr val="black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5248" y="1398925"/>
            <a:ext cx="3042363" cy="182541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758170" y="3123289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>
                <a:solidFill>
                  <a:srgbClr val="FF0000"/>
                </a:solidFill>
              </a:rPr>
              <a:t>＊</a:t>
            </a:r>
            <a:endParaRPr lang="en-AU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777946" y="153684"/>
            <a:ext cx="4220449" cy="446276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ja-JP" sz="2300" dirty="0" smtClean="0">
                <a:solidFill>
                  <a:schemeClr val="bg1"/>
                </a:solidFill>
                <a:latin typeface="HG明朝B"/>
                <a:ea typeface="+mj-ea"/>
              </a:rPr>
              <a:t>THING</a:t>
            </a:r>
            <a:r>
              <a:rPr lang="ja-JP" altLang="en-US" sz="2300" dirty="0" smtClean="0">
                <a:solidFill>
                  <a:schemeClr val="bg1"/>
                </a:solidFill>
                <a:latin typeface="HG明朝B"/>
                <a:ea typeface="+mj-ea"/>
              </a:rPr>
              <a:t>を　かいて　ください。</a:t>
            </a:r>
            <a:endParaRPr lang="en-AU" sz="2300" dirty="0">
              <a:solidFill>
                <a:schemeClr val="bg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299696" y="3302808"/>
            <a:ext cx="1235211" cy="58477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write</a:t>
            </a:r>
            <a:endParaRPr lang="en-US" sz="3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174918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5" grpId="0" animBg="1"/>
      <p:bldP spid="15" grpId="0" animBg="1"/>
      <p:bldP spid="1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1519" y="4979230"/>
            <a:ext cx="4108565" cy="864096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ja-JP" altLang="en-US" dirty="0"/>
              <a:t>と</a:t>
            </a:r>
            <a:r>
              <a:rPr lang="ja-JP" altLang="en-US" dirty="0" smtClean="0"/>
              <a:t>ります</a:t>
            </a:r>
            <a:endParaRPr lang="en-AU" dirty="0"/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251518" y="3995513"/>
            <a:ext cx="4108565" cy="86409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4200" dirty="0" smtClean="0">
                <a:solidFill>
                  <a:prstClr val="black"/>
                </a:solidFill>
              </a:rPr>
              <a:t>とる</a:t>
            </a:r>
            <a:endParaRPr lang="en-AU" sz="4200" dirty="0">
              <a:solidFill>
                <a:prstClr val="black"/>
              </a:solidFill>
            </a:endParaRPr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251519" y="5927604"/>
            <a:ext cx="4108565" cy="86409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dirty="0" smtClean="0"/>
              <a:t>と</a:t>
            </a:r>
            <a:r>
              <a:rPr lang="ja-JP" altLang="en-US" dirty="0" smtClean="0">
                <a:solidFill>
                  <a:srgbClr val="FF0000"/>
                </a:solidFill>
              </a:rPr>
              <a:t>って</a:t>
            </a:r>
            <a:endParaRPr lang="en-AU" dirty="0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427" y="135409"/>
            <a:ext cx="2216108" cy="374048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264296" y="6154515"/>
            <a:ext cx="1102410" cy="63718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prstClr val="black"/>
                </a:solidFill>
              </a:rPr>
              <a:t>ビデオ</a:t>
            </a:r>
            <a:endParaRPr lang="en-AU" dirty="0">
              <a:solidFill>
                <a:prstClr val="black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1787" y="1822842"/>
            <a:ext cx="1539078" cy="153907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448381" y="3559621"/>
            <a:ext cx="1145890" cy="63254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prstClr val="black"/>
                </a:solidFill>
              </a:rPr>
              <a:t>しゃしん</a:t>
            </a:r>
            <a:endParaRPr lang="en-AU" dirty="0">
              <a:solidFill>
                <a:prstClr val="black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4392" y="4710641"/>
            <a:ext cx="2529373" cy="14012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5216" y="1644385"/>
            <a:ext cx="2143125" cy="214312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153874" y="3468735"/>
            <a:ext cx="1145890" cy="63254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 smtClean="0">
                <a:solidFill>
                  <a:prstClr val="black"/>
                </a:solidFill>
              </a:rPr>
              <a:t>いちまい</a:t>
            </a:r>
            <a:endParaRPr lang="en-AU" dirty="0">
              <a:solidFill>
                <a:prstClr val="black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705276" y="670289"/>
            <a:ext cx="4220449" cy="446276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ja-JP" sz="2300" dirty="0" smtClean="0">
                <a:solidFill>
                  <a:schemeClr val="bg1"/>
                </a:solidFill>
                <a:latin typeface="HG明朝B"/>
                <a:ea typeface="+mj-ea"/>
              </a:rPr>
              <a:t>THING</a:t>
            </a:r>
            <a:r>
              <a:rPr lang="ja-JP" altLang="en-US" sz="2300" dirty="0" smtClean="0">
                <a:solidFill>
                  <a:schemeClr val="bg1"/>
                </a:solidFill>
                <a:latin typeface="HG明朝B"/>
                <a:ea typeface="+mj-ea"/>
              </a:rPr>
              <a:t>を　とって　ください。</a:t>
            </a:r>
            <a:endParaRPr lang="en-AU" sz="2300" dirty="0">
              <a:solidFill>
                <a:schemeClr val="bg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391066" y="3343998"/>
            <a:ext cx="1052469" cy="58477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take</a:t>
            </a:r>
            <a:endParaRPr lang="en-US" sz="3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653392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5" grpId="0" animBg="1"/>
      <p:bldP spid="13" grpId="0" animBg="1"/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1520" y="4886646"/>
            <a:ext cx="4108565" cy="864096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ja-JP" altLang="en-US" dirty="0" smtClean="0"/>
              <a:t>あいます</a:t>
            </a:r>
            <a:endParaRPr lang="en-AU" dirty="0"/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251520" y="3887351"/>
            <a:ext cx="4108565" cy="86409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4200" dirty="0" smtClean="0">
                <a:solidFill>
                  <a:prstClr val="black"/>
                </a:solidFill>
              </a:rPr>
              <a:t>あ</a:t>
            </a:r>
            <a:r>
              <a:rPr lang="ja-JP" altLang="en-US" sz="4200" dirty="0">
                <a:solidFill>
                  <a:prstClr val="black"/>
                </a:solidFill>
              </a:rPr>
              <a:t>う</a:t>
            </a:r>
            <a:endParaRPr lang="en-AU" sz="4200" dirty="0">
              <a:solidFill>
                <a:prstClr val="black"/>
              </a:solidFill>
            </a:endParaRPr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251520" y="5862830"/>
            <a:ext cx="4108565" cy="86409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dirty="0" smtClean="0"/>
              <a:t>あ</a:t>
            </a:r>
            <a:r>
              <a:rPr lang="ja-JP" altLang="en-US" dirty="0" smtClean="0">
                <a:solidFill>
                  <a:srgbClr val="FF0000"/>
                </a:solidFill>
              </a:rPr>
              <a:t>っ</a:t>
            </a:r>
            <a:r>
              <a:rPr lang="ja-JP" altLang="en-US" dirty="0">
                <a:solidFill>
                  <a:srgbClr val="FF0000"/>
                </a:solidFill>
              </a:rPr>
              <a:t>て</a:t>
            </a:r>
            <a:endParaRPr lang="en-AU" dirty="0">
              <a:solidFill>
                <a:srgbClr val="FF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586" y="195415"/>
            <a:ext cx="3862431" cy="29354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Rectangle 9"/>
          <p:cNvSpPr/>
          <p:nvPr/>
        </p:nvSpPr>
        <p:spPr>
          <a:xfrm>
            <a:off x="4898366" y="5883678"/>
            <a:ext cx="1532672" cy="50405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 smtClean="0">
                <a:solidFill>
                  <a:prstClr val="black"/>
                </a:solidFill>
              </a:rPr>
              <a:t>おねえさん</a:t>
            </a:r>
            <a:endParaRPr lang="en-AU" dirty="0">
              <a:solidFill>
                <a:prstClr val="black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7255" y="1550083"/>
            <a:ext cx="2206158" cy="209505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3776" y="4553311"/>
            <a:ext cx="1901853" cy="129671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69319" y="4203614"/>
            <a:ext cx="1764451" cy="168006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7127142" y="5836931"/>
            <a:ext cx="1448803" cy="50405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 smtClean="0">
                <a:solidFill>
                  <a:prstClr val="black"/>
                </a:solidFill>
              </a:rPr>
              <a:t>すずきさん</a:t>
            </a:r>
            <a:endParaRPr lang="en-AU" dirty="0">
              <a:solidFill>
                <a:prstClr val="black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705276" y="670289"/>
            <a:ext cx="4220449" cy="446276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ja-JP" sz="2300" dirty="0" smtClean="0">
                <a:solidFill>
                  <a:schemeClr val="bg1"/>
                </a:solidFill>
                <a:latin typeface="HG明朝B"/>
                <a:ea typeface="+mj-ea"/>
              </a:rPr>
              <a:t>THING</a:t>
            </a:r>
            <a:r>
              <a:rPr lang="ja-JP" altLang="en-US" sz="2300" dirty="0" smtClean="0">
                <a:solidFill>
                  <a:schemeClr val="bg1"/>
                </a:solidFill>
                <a:latin typeface="HG明朝B"/>
                <a:ea typeface="+mj-ea"/>
              </a:rPr>
              <a:t>に　あって　ください。</a:t>
            </a:r>
            <a:endParaRPr lang="en-AU" sz="2300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947099" y="3702517"/>
            <a:ext cx="1290516" cy="50405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 smtClean="0">
                <a:solidFill>
                  <a:prstClr val="black"/>
                </a:solidFill>
              </a:rPr>
              <a:t>かぞ</a:t>
            </a:r>
            <a:r>
              <a:rPr lang="ja-JP" altLang="en-US" dirty="0">
                <a:solidFill>
                  <a:prstClr val="black"/>
                </a:solidFill>
              </a:rPr>
              <a:t>く</a:t>
            </a:r>
            <a:endParaRPr lang="en-AU" dirty="0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315212" y="3236904"/>
            <a:ext cx="1204177" cy="58477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meet</a:t>
            </a:r>
            <a:endParaRPr lang="en-US" sz="3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121634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5" grpId="0" animBg="1"/>
      <p:bldP spid="15" grpId="0" animBg="1"/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the ‘TE’ form?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The ‘</a:t>
            </a:r>
            <a:r>
              <a:rPr lang="en-US" dirty="0" err="1" smtClean="0"/>
              <a:t>te</a:t>
            </a:r>
            <a:r>
              <a:rPr lang="en-US" dirty="0" smtClean="0"/>
              <a:t>’ form has a variety of meanings and uses in Japanese including:</a:t>
            </a:r>
          </a:p>
          <a:p>
            <a:endParaRPr lang="en-US" dirty="0"/>
          </a:p>
          <a:p>
            <a:r>
              <a:rPr lang="en-US" sz="2800" dirty="0" smtClean="0"/>
              <a:t>asking for things (please) ~</a:t>
            </a:r>
            <a:r>
              <a:rPr lang="ja-JP" altLang="en-US" sz="2800" dirty="0" smtClean="0"/>
              <a:t>てください</a:t>
            </a:r>
            <a:endParaRPr lang="en-US" altLang="ja-JP" sz="2800" dirty="0" smtClean="0"/>
          </a:p>
          <a:p>
            <a:r>
              <a:rPr lang="en-US" sz="2800" dirty="0" smtClean="0"/>
              <a:t>linking sentences (and)</a:t>
            </a:r>
            <a:r>
              <a:rPr lang="ja-JP" altLang="en-US" sz="2800" dirty="0" smtClean="0"/>
              <a:t>　</a:t>
            </a:r>
            <a:endParaRPr lang="en-US" sz="2800" dirty="0" smtClean="0"/>
          </a:p>
          <a:p>
            <a:r>
              <a:rPr lang="en-US" sz="2800" dirty="0" smtClean="0"/>
              <a:t>showing the order of things (first, and then)</a:t>
            </a:r>
          </a:p>
          <a:p>
            <a:r>
              <a:rPr lang="en-US" sz="2800" dirty="0" smtClean="0"/>
              <a:t>Asking for permission </a:t>
            </a:r>
            <a:r>
              <a:rPr lang="ja-JP" altLang="en-US" sz="2800" dirty="0" smtClean="0"/>
              <a:t>～てもいいですか</a:t>
            </a:r>
            <a:endParaRPr lang="en-US" altLang="ja-JP" sz="2800" dirty="0" smtClean="0"/>
          </a:p>
          <a:p>
            <a:r>
              <a:rPr lang="en-US" altLang="ja-JP" sz="2800" dirty="0" smtClean="0"/>
              <a:t>Stating</a:t>
            </a:r>
            <a:r>
              <a:rPr lang="ja-JP" altLang="en-US" sz="2800" dirty="0"/>
              <a:t> </a:t>
            </a:r>
            <a:r>
              <a:rPr lang="en-US" altLang="ja-JP" sz="2800" dirty="0" smtClean="0"/>
              <a:t>prohibition</a:t>
            </a:r>
            <a:r>
              <a:rPr lang="ja-JP" altLang="en-US" sz="2800" dirty="0" smtClean="0"/>
              <a:t>　～てはいけません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155740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1520" y="4944305"/>
            <a:ext cx="4108565" cy="864096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ja-JP" altLang="en-US" dirty="0" smtClean="0"/>
              <a:t>ま</a:t>
            </a:r>
            <a:r>
              <a:rPr lang="ja-JP" altLang="en-US" dirty="0"/>
              <a:t>ち</a:t>
            </a:r>
            <a:r>
              <a:rPr lang="ja-JP" altLang="en-US" dirty="0" smtClean="0"/>
              <a:t>ます</a:t>
            </a:r>
            <a:endParaRPr lang="en-AU" dirty="0"/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251519" y="3968121"/>
            <a:ext cx="4108565" cy="86409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4200" dirty="0" smtClean="0">
                <a:solidFill>
                  <a:prstClr val="black"/>
                </a:solidFill>
              </a:rPr>
              <a:t>まつ</a:t>
            </a:r>
            <a:endParaRPr lang="en-AU" sz="4200" dirty="0">
              <a:solidFill>
                <a:prstClr val="black"/>
              </a:solidFill>
            </a:endParaRPr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251520" y="5920489"/>
            <a:ext cx="4108565" cy="86409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dirty="0" smtClean="0"/>
              <a:t>ま</a:t>
            </a:r>
            <a:r>
              <a:rPr lang="ja-JP" altLang="en-US" dirty="0" smtClean="0">
                <a:solidFill>
                  <a:srgbClr val="FF0000"/>
                </a:solidFill>
              </a:rPr>
              <a:t>って</a:t>
            </a:r>
            <a:endParaRPr lang="en-AU" dirty="0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311" y="216757"/>
            <a:ext cx="3102575" cy="301132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360084" y="329163"/>
            <a:ext cx="4452579" cy="446276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ja-JP" sz="2300" dirty="0" smtClean="0">
                <a:solidFill>
                  <a:schemeClr val="bg1"/>
                </a:solidFill>
                <a:latin typeface="HG明朝B"/>
                <a:ea typeface="+mj-ea"/>
              </a:rPr>
              <a:t>PERSON</a:t>
            </a:r>
            <a:r>
              <a:rPr lang="ja-JP" altLang="en-US" sz="2300" dirty="0" smtClean="0">
                <a:solidFill>
                  <a:schemeClr val="bg1"/>
                </a:solidFill>
                <a:latin typeface="HG明朝B"/>
                <a:ea typeface="+mj-ea"/>
              </a:rPr>
              <a:t>を　まって　ください。</a:t>
            </a:r>
            <a:endParaRPr lang="en-AU" sz="2300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286212" y="6089857"/>
            <a:ext cx="1145890" cy="50405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 smtClean="0">
                <a:solidFill>
                  <a:prstClr val="black"/>
                </a:solidFill>
              </a:rPr>
              <a:t>ともだ</a:t>
            </a:r>
            <a:r>
              <a:rPr lang="ja-JP" altLang="en-US" dirty="0">
                <a:solidFill>
                  <a:prstClr val="black"/>
                </a:solidFill>
              </a:rPr>
              <a:t>ち</a:t>
            </a:r>
            <a:endParaRPr lang="en-AU" dirty="0">
              <a:solidFill>
                <a:prstClr val="black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029287" y="3331201"/>
            <a:ext cx="1430972" cy="50405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 smtClean="0">
                <a:solidFill>
                  <a:prstClr val="black"/>
                </a:solidFill>
              </a:rPr>
              <a:t>おかあさ</a:t>
            </a:r>
            <a:r>
              <a:rPr lang="ja-JP" altLang="en-US" dirty="0">
                <a:solidFill>
                  <a:prstClr val="black"/>
                </a:solidFill>
              </a:rPr>
              <a:t>ん</a:t>
            </a:r>
            <a:endParaRPr lang="en-AU" dirty="0">
              <a:solidFill>
                <a:prstClr val="black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6509" y="3932820"/>
            <a:ext cx="3333750" cy="19716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9287" y="1091258"/>
            <a:ext cx="1763445" cy="215435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006898" y="2651580"/>
            <a:ext cx="1430972" cy="50405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 smtClean="0">
                <a:solidFill>
                  <a:prstClr val="black"/>
                </a:solidFill>
              </a:rPr>
              <a:t>ちょっと</a:t>
            </a:r>
            <a:endParaRPr lang="en-AU" dirty="0">
              <a:solidFill>
                <a:prstClr val="black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66998" y="869200"/>
            <a:ext cx="2619375" cy="174307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398473" y="3343998"/>
            <a:ext cx="1037656" cy="58477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wait</a:t>
            </a:r>
            <a:endParaRPr lang="en-US" sz="3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168842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5" grpId="0" animBg="1"/>
      <p:bldP spid="8" grpId="0" animBg="1"/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1520" y="4960782"/>
            <a:ext cx="4108565" cy="864096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ja-JP" altLang="en-US" dirty="0" smtClean="0"/>
              <a:t>か</a:t>
            </a:r>
            <a:r>
              <a:rPr lang="ja-JP" altLang="en-US" dirty="0"/>
              <a:t>い</a:t>
            </a:r>
            <a:r>
              <a:rPr lang="ja-JP" altLang="en-US" dirty="0" smtClean="0"/>
              <a:t>ます</a:t>
            </a:r>
            <a:endParaRPr lang="en-AU" dirty="0"/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251520" y="3984598"/>
            <a:ext cx="4108565" cy="86409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4200" dirty="0" smtClean="0">
                <a:solidFill>
                  <a:prstClr val="black"/>
                </a:solidFill>
              </a:rPr>
              <a:t>かう</a:t>
            </a:r>
            <a:endParaRPr lang="en-AU" sz="4200" dirty="0">
              <a:solidFill>
                <a:prstClr val="black"/>
              </a:solidFill>
            </a:endParaRPr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251520" y="5936966"/>
            <a:ext cx="4108565" cy="86409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dirty="0" smtClean="0"/>
              <a:t>か</a:t>
            </a:r>
            <a:r>
              <a:rPr lang="ja-JP" altLang="en-US" dirty="0" smtClean="0">
                <a:solidFill>
                  <a:srgbClr val="FF0000"/>
                </a:solidFill>
              </a:rPr>
              <a:t>っ</a:t>
            </a:r>
            <a:r>
              <a:rPr lang="ja-JP" altLang="en-US" dirty="0">
                <a:solidFill>
                  <a:srgbClr val="FF0000"/>
                </a:solidFill>
              </a:rPr>
              <a:t>て</a:t>
            </a:r>
            <a:endParaRPr lang="en-AU" dirty="0">
              <a:solidFill>
                <a:srgbClr val="FF0000"/>
              </a:solidFill>
            </a:endParaRPr>
          </a:p>
        </p:txBody>
      </p:sp>
      <p:pic>
        <p:nvPicPr>
          <p:cNvPr id="9" name="Picture 4" descr="http://pds.exblog.jp/pds/1/200602/05/60/f0060760_2026407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655" y="135619"/>
            <a:ext cx="3890293" cy="2649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2439" y="1194731"/>
            <a:ext cx="1717474" cy="242736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028231" y="3718771"/>
            <a:ext cx="1145890" cy="50405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prstClr val="black"/>
                </a:solidFill>
              </a:rPr>
              <a:t>ざっし</a:t>
            </a:r>
            <a:endParaRPr lang="en-AU" dirty="0">
              <a:solidFill>
                <a:prstClr val="black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1404" y="1314690"/>
            <a:ext cx="1516056" cy="230740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7056168" y="3718771"/>
            <a:ext cx="1411292" cy="50405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 smtClean="0">
                <a:solidFill>
                  <a:prstClr val="black"/>
                </a:solidFill>
              </a:rPr>
              <a:t>おみや</a:t>
            </a:r>
            <a:r>
              <a:rPr lang="ja-JP" altLang="en-US" dirty="0">
                <a:solidFill>
                  <a:prstClr val="black"/>
                </a:solidFill>
              </a:rPr>
              <a:t>げ</a:t>
            </a:r>
            <a:endParaRPr lang="en-AU" dirty="0">
              <a:solidFill>
                <a:prstClr val="black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82367" y="4366376"/>
            <a:ext cx="1428292" cy="16686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37384" y="4366376"/>
            <a:ext cx="1094589" cy="1615259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028231" y="6175161"/>
            <a:ext cx="1145890" cy="50405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 smtClean="0">
                <a:solidFill>
                  <a:prstClr val="black"/>
                </a:solidFill>
              </a:rPr>
              <a:t>きって</a:t>
            </a:r>
            <a:endParaRPr lang="en-AU" dirty="0">
              <a:solidFill>
                <a:prstClr val="black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057725" y="6139138"/>
            <a:ext cx="1145890" cy="50405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 smtClean="0">
                <a:solidFill>
                  <a:prstClr val="black"/>
                </a:solidFill>
              </a:rPr>
              <a:t>はが</a:t>
            </a:r>
            <a:r>
              <a:rPr lang="ja-JP" altLang="en-US" dirty="0">
                <a:solidFill>
                  <a:prstClr val="black"/>
                </a:solidFill>
              </a:rPr>
              <a:t>き</a:t>
            </a:r>
            <a:endParaRPr lang="en-AU" dirty="0">
              <a:solidFill>
                <a:prstClr val="black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360084" y="329163"/>
            <a:ext cx="4452579" cy="446276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ja-JP" sz="2300" dirty="0" smtClean="0">
                <a:solidFill>
                  <a:schemeClr val="bg1"/>
                </a:solidFill>
                <a:latin typeface="HG明朝B"/>
                <a:ea typeface="+mj-ea"/>
              </a:rPr>
              <a:t>THING</a:t>
            </a:r>
            <a:r>
              <a:rPr lang="ja-JP" altLang="en-US" sz="2300" dirty="0" smtClean="0">
                <a:solidFill>
                  <a:schemeClr val="bg1"/>
                </a:solidFill>
                <a:latin typeface="HG明朝B"/>
                <a:ea typeface="+mj-ea"/>
              </a:rPr>
              <a:t>を　かって　ください。</a:t>
            </a:r>
            <a:endParaRPr lang="en-AU" sz="2300" dirty="0">
              <a:solidFill>
                <a:schemeClr val="bg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446659" y="3343998"/>
            <a:ext cx="941283" cy="58477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buy</a:t>
            </a:r>
            <a:endParaRPr lang="en-US" sz="3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189326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5" grpId="0" animBg="1"/>
      <p:bldP spid="15" grpId="0" animBg="1"/>
      <p:bldP spid="1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9758" y="4870168"/>
            <a:ext cx="4108565" cy="864096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ja-JP" altLang="en-US" dirty="0" smtClean="0"/>
              <a:t>あそびます</a:t>
            </a:r>
            <a:endParaRPr lang="en-AU" dirty="0"/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259758" y="3893984"/>
            <a:ext cx="4108565" cy="86409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4200" dirty="0" smtClean="0">
                <a:solidFill>
                  <a:prstClr val="black"/>
                </a:solidFill>
              </a:rPr>
              <a:t>あそぶ</a:t>
            </a:r>
            <a:endParaRPr lang="en-AU" sz="4200" dirty="0">
              <a:solidFill>
                <a:prstClr val="black"/>
              </a:solidFill>
            </a:endParaRPr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259758" y="5846352"/>
            <a:ext cx="4108565" cy="86409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dirty="0" smtClean="0"/>
              <a:t>あそ</a:t>
            </a:r>
            <a:r>
              <a:rPr lang="ja-JP" altLang="en-US" dirty="0" smtClean="0">
                <a:solidFill>
                  <a:srgbClr val="FF0000"/>
                </a:solidFill>
              </a:rPr>
              <a:t>ん</a:t>
            </a:r>
            <a:r>
              <a:rPr lang="ja-JP" altLang="en-US" dirty="0">
                <a:solidFill>
                  <a:srgbClr val="FF0000"/>
                </a:solidFill>
              </a:rPr>
              <a:t>で</a:t>
            </a:r>
            <a:endParaRPr lang="en-AU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013427" y="3155712"/>
            <a:ext cx="1145890" cy="50405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 smtClean="0">
                <a:solidFill>
                  <a:prstClr val="black"/>
                </a:solidFill>
              </a:rPr>
              <a:t>こども</a:t>
            </a:r>
            <a:endParaRPr lang="en-AU" dirty="0">
              <a:solidFill>
                <a:prstClr val="black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360084" y="329163"/>
            <a:ext cx="4452579" cy="446276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ja-JP" sz="2300" dirty="0" smtClean="0">
                <a:solidFill>
                  <a:schemeClr val="bg1"/>
                </a:solidFill>
                <a:latin typeface="HG明朝B"/>
                <a:ea typeface="+mj-ea"/>
              </a:rPr>
              <a:t>THING</a:t>
            </a:r>
            <a:r>
              <a:rPr lang="ja-JP" altLang="en-US" sz="2300" dirty="0">
                <a:solidFill>
                  <a:schemeClr val="bg1"/>
                </a:solidFill>
                <a:latin typeface="HG明朝B"/>
                <a:ea typeface="+mj-ea"/>
              </a:rPr>
              <a:t>と</a:t>
            </a:r>
            <a:r>
              <a:rPr lang="ja-JP" altLang="en-US" sz="2300" dirty="0" smtClean="0">
                <a:solidFill>
                  <a:schemeClr val="bg1"/>
                </a:solidFill>
                <a:latin typeface="HG明朝B"/>
                <a:ea typeface="+mj-ea"/>
              </a:rPr>
              <a:t>　あそんで　ください。</a:t>
            </a:r>
            <a:endParaRPr lang="en-AU" sz="2300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258" y="238545"/>
            <a:ext cx="3749802" cy="296427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9921" y="1118060"/>
            <a:ext cx="2752903" cy="1978649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6286212" y="6089857"/>
            <a:ext cx="1145890" cy="50405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 smtClean="0">
                <a:solidFill>
                  <a:prstClr val="black"/>
                </a:solidFill>
              </a:rPr>
              <a:t>ともだ</a:t>
            </a:r>
            <a:r>
              <a:rPr lang="ja-JP" altLang="en-US" dirty="0">
                <a:solidFill>
                  <a:prstClr val="black"/>
                </a:solidFill>
              </a:rPr>
              <a:t>ち</a:t>
            </a:r>
            <a:endParaRPr lang="en-AU" dirty="0">
              <a:solidFill>
                <a:prstClr val="black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8271" y="4048150"/>
            <a:ext cx="3333750" cy="1971675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3448410" y="3253165"/>
            <a:ext cx="1053110" cy="58477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play</a:t>
            </a:r>
            <a:endParaRPr lang="en-US" sz="3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950911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5" grpId="0" animBg="1"/>
      <p:bldP spid="15" grpId="0" animBg="1"/>
      <p:bldP spid="1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1520" y="4911362"/>
            <a:ext cx="4108565" cy="864096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ja-JP" altLang="en-US" dirty="0" smtClean="0"/>
              <a:t>かえします</a:t>
            </a:r>
            <a:endParaRPr lang="en-AU" dirty="0"/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251520" y="3935178"/>
            <a:ext cx="4108565" cy="86409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4200" dirty="0" smtClean="0">
                <a:solidFill>
                  <a:prstClr val="black"/>
                </a:solidFill>
              </a:rPr>
              <a:t>かえ</a:t>
            </a:r>
            <a:r>
              <a:rPr lang="ja-JP" altLang="en-US" sz="4200" dirty="0">
                <a:solidFill>
                  <a:prstClr val="black"/>
                </a:solidFill>
              </a:rPr>
              <a:t>す</a:t>
            </a:r>
            <a:endParaRPr lang="en-AU" sz="4200" dirty="0">
              <a:solidFill>
                <a:prstClr val="black"/>
              </a:solidFill>
            </a:endParaRPr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251520" y="5887546"/>
            <a:ext cx="4108565" cy="86409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dirty="0" smtClean="0"/>
              <a:t>かえし</a:t>
            </a:r>
            <a:r>
              <a:rPr lang="ja-JP" altLang="en-US" dirty="0">
                <a:solidFill>
                  <a:srgbClr val="FF0000"/>
                </a:solidFill>
              </a:rPr>
              <a:t>て</a:t>
            </a:r>
            <a:endParaRPr lang="en-AU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073320" y="3389795"/>
            <a:ext cx="1145890" cy="50405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 smtClean="0">
                <a:solidFill>
                  <a:prstClr val="black"/>
                </a:solidFill>
              </a:rPr>
              <a:t>ほん</a:t>
            </a:r>
            <a:endParaRPr lang="en-AU" dirty="0">
              <a:solidFill>
                <a:prstClr val="black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360084" y="329163"/>
            <a:ext cx="4452579" cy="800219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ja-JP" sz="2300" dirty="0" smtClean="0">
                <a:solidFill>
                  <a:schemeClr val="bg1"/>
                </a:solidFill>
                <a:latin typeface="HG明朝B"/>
                <a:ea typeface="+mj-ea"/>
              </a:rPr>
              <a:t>PERSON</a:t>
            </a:r>
            <a:r>
              <a:rPr lang="ja-JP" altLang="en-US" sz="2300" dirty="0" smtClean="0">
                <a:solidFill>
                  <a:schemeClr val="bg1"/>
                </a:solidFill>
                <a:latin typeface="HG明朝B"/>
                <a:ea typeface="+mj-ea"/>
              </a:rPr>
              <a:t>に　</a:t>
            </a:r>
            <a:r>
              <a:rPr lang="en-US" altLang="ja-JP" sz="2300" dirty="0" smtClean="0">
                <a:solidFill>
                  <a:schemeClr val="bg1"/>
                </a:solidFill>
                <a:latin typeface="HG明朝B"/>
                <a:ea typeface="+mj-ea"/>
              </a:rPr>
              <a:t>THING</a:t>
            </a:r>
            <a:r>
              <a:rPr lang="ja-JP" altLang="en-US" sz="2300" dirty="0" smtClean="0">
                <a:solidFill>
                  <a:schemeClr val="bg1"/>
                </a:solidFill>
                <a:latin typeface="HG明朝B"/>
                <a:ea typeface="+mj-ea"/>
              </a:rPr>
              <a:t>を　かえして　ください。</a:t>
            </a:r>
            <a:endParaRPr lang="en-AU" sz="2300" dirty="0">
              <a:solidFill>
                <a:schemeClr val="bg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073320" y="6106333"/>
            <a:ext cx="1428873" cy="50405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 smtClean="0">
                <a:solidFill>
                  <a:prstClr val="black"/>
                </a:solidFill>
              </a:rPr>
              <a:t>しゅくだい</a:t>
            </a:r>
            <a:endParaRPr lang="en-AU" dirty="0">
              <a:solidFill>
                <a:prstClr val="black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026" y="62297"/>
            <a:ext cx="3291228" cy="329122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9006" y="1222838"/>
            <a:ext cx="1914518" cy="21493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7660" y="4029076"/>
            <a:ext cx="2257425" cy="20193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243227" y="3335545"/>
            <a:ext cx="1463478" cy="58477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return</a:t>
            </a:r>
            <a:endParaRPr lang="en-US" sz="3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35604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5" grpId="0" animBg="1"/>
      <p:bldP spid="15" grpId="0" animBg="1"/>
      <p:bldP spid="1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1520" y="4969020"/>
            <a:ext cx="4108565" cy="864096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ja-JP" altLang="en-US" dirty="0" smtClean="0"/>
              <a:t>つ</a:t>
            </a:r>
            <a:r>
              <a:rPr lang="ja-JP" altLang="en-US" dirty="0"/>
              <a:t>け</a:t>
            </a:r>
            <a:r>
              <a:rPr lang="ja-JP" altLang="en-US" dirty="0" smtClean="0"/>
              <a:t>ます</a:t>
            </a:r>
            <a:endParaRPr lang="en-AU" dirty="0"/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251520" y="3992836"/>
            <a:ext cx="4108565" cy="86409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4200" dirty="0" smtClean="0">
                <a:solidFill>
                  <a:prstClr val="black"/>
                </a:solidFill>
              </a:rPr>
              <a:t>つけ</a:t>
            </a:r>
            <a:r>
              <a:rPr lang="ja-JP" altLang="en-US" sz="4200" dirty="0">
                <a:solidFill>
                  <a:prstClr val="black"/>
                </a:solidFill>
              </a:rPr>
              <a:t>る</a:t>
            </a:r>
            <a:endParaRPr lang="en-AU" sz="4200" dirty="0">
              <a:solidFill>
                <a:prstClr val="black"/>
              </a:solidFill>
            </a:endParaRPr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251520" y="5945204"/>
            <a:ext cx="4108565" cy="86409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dirty="0" smtClean="0"/>
              <a:t>つ</a:t>
            </a:r>
            <a:r>
              <a:rPr lang="ja-JP" altLang="en-US" dirty="0"/>
              <a:t>け</a:t>
            </a:r>
            <a:r>
              <a:rPr lang="ja-JP" altLang="en-US" dirty="0" smtClean="0">
                <a:solidFill>
                  <a:srgbClr val="FF0000"/>
                </a:solidFill>
              </a:rPr>
              <a:t>て</a:t>
            </a:r>
            <a:endParaRPr lang="en-AU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360084" y="329163"/>
            <a:ext cx="4452579" cy="446276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ja-JP" sz="2300" dirty="0" smtClean="0">
                <a:solidFill>
                  <a:schemeClr val="bg1"/>
                </a:solidFill>
                <a:latin typeface="HG明朝B"/>
                <a:ea typeface="+mj-ea"/>
              </a:rPr>
              <a:t>THING</a:t>
            </a:r>
            <a:r>
              <a:rPr lang="ja-JP" altLang="en-US" sz="2300" dirty="0" smtClean="0">
                <a:solidFill>
                  <a:schemeClr val="bg1"/>
                </a:solidFill>
                <a:latin typeface="HG明朝B"/>
                <a:ea typeface="+mj-ea"/>
              </a:rPr>
              <a:t>を　つけて　ください。</a:t>
            </a:r>
            <a:endParaRPr lang="en-AU" sz="2300" dirty="0">
              <a:solidFill>
                <a:schemeClr val="bg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027977" y="6182422"/>
            <a:ext cx="1428873" cy="50405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 smtClean="0">
                <a:solidFill>
                  <a:prstClr val="black"/>
                </a:solidFill>
              </a:rPr>
              <a:t>エアコン</a:t>
            </a:r>
            <a:endParaRPr lang="en-AU" dirty="0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994383" y="3188696"/>
            <a:ext cx="1145890" cy="50405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 smtClean="0">
                <a:solidFill>
                  <a:prstClr val="black"/>
                </a:solidFill>
              </a:rPr>
              <a:t>テレビ</a:t>
            </a:r>
            <a:endParaRPr lang="en-AU" dirty="0">
              <a:solidFill>
                <a:prstClr val="black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8573" y="4504257"/>
            <a:ext cx="2004090" cy="160327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654" y="257556"/>
            <a:ext cx="2840713" cy="28407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1149" y="1015608"/>
            <a:ext cx="2180856" cy="217116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7103" y="3791608"/>
            <a:ext cx="1800225" cy="254317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978204" y="6202941"/>
            <a:ext cx="1145890" cy="50405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 smtClean="0">
                <a:solidFill>
                  <a:prstClr val="black"/>
                </a:solidFill>
              </a:rPr>
              <a:t>でんき</a:t>
            </a:r>
            <a:endParaRPr lang="en-AU" dirty="0">
              <a:solidFill>
                <a:prstClr val="black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155864" y="3253165"/>
            <a:ext cx="1638205" cy="58477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turn on</a:t>
            </a:r>
            <a:endParaRPr lang="en-US" sz="3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789310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5" grpId="0" animBg="1"/>
      <p:bldP spid="15" grpId="0" animBg="1"/>
      <p:bldP spid="1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1520" y="4919593"/>
            <a:ext cx="4108565" cy="864096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ja-JP" altLang="en-US" dirty="0"/>
              <a:t>け</a:t>
            </a:r>
            <a:r>
              <a:rPr lang="ja-JP" altLang="en-US" dirty="0" smtClean="0"/>
              <a:t>します</a:t>
            </a:r>
            <a:endParaRPr lang="en-AU" dirty="0"/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251520" y="3943409"/>
            <a:ext cx="4108565" cy="86409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4200" dirty="0">
                <a:solidFill>
                  <a:prstClr val="black"/>
                </a:solidFill>
              </a:rPr>
              <a:t>け</a:t>
            </a:r>
            <a:r>
              <a:rPr lang="ja-JP" altLang="en-US" sz="4200" dirty="0" smtClean="0">
                <a:solidFill>
                  <a:prstClr val="black"/>
                </a:solidFill>
              </a:rPr>
              <a:t>す</a:t>
            </a:r>
            <a:endParaRPr lang="en-AU" sz="4200" dirty="0">
              <a:solidFill>
                <a:prstClr val="black"/>
              </a:solidFill>
            </a:endParaRPr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251520" y="5895777"/>
            <a:ext cx="4108565" cy="86409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dirty="0"/>
              <a:t>け</a:t>
            </a:r>
            <a:r>
              <a:rPr lang="ja-JP" altLang="en-US" dirty="0" smtClean="0"/>
              <a:t>し</a:t>
            </a:r>
            <a:r>
              <a:rPr lang="ja-JP" altLang="en-US" dirty="0">
                <a:solidFill>
                  <a:srgbClr val="FF0000"/>
                </a:solidFill>
              </a:rPr>
              <a:t>て</a:t>
            </a:r>
            <a:endParaRPr lang="en-AU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978204" y="6202941"/>
            <a:ext cx="1145890" cy="50405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 smtClean="0">
                <a:solidFill>
                  <a:prstClr val="black"/>
                </a:solidFill>
              </a:rPr>
              <a:t>でんき</a:t>
            </a:r>
            <a:endParaRPr lang="en-AU" dirty="0">
              <a:solidFill>
                <a:prstClr val="black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360084" y="329163"/>
            <a:ext cx="4452579" cy="446276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ja-JP" sz="2300" dirty="0" smtClean="0">
                <a:solidFill>
                  <a:schemeClr val="bg1"/>
                </a:solidFill>
                <a:latin typeface="HG明朝B"/>
                <a:ea typeface="+mj-ea"/>
              </a:rPr>
              <a:t>THING</a:t>
            </a:r>
            <a:r>
              <a:rPr lang="ja-JP" altLang="en-US" sz="2300" dirty="0" smtClean="0">
                <a:solidFill>
                  <a:schemeClr val="bg1"/>
                </a:solidFill>
                <a:latin typeface="HG明朝B"/>
                <a:ea typeface="+mj-ea"/>
              </a:rPr>
              <a:t>を　けして　ください。</a:t>
            </a:r>
            <a:endParaRPr lang="en-AU" sz="2300" dirty="0">
              <a:solidFill>
                <a:schemeClr val="bg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027977" y="6182422"/>
            <a:ext cx="1428873" cy="50405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 smtClean="0">
                <a:solidFill>
                  <a:prstClr val="black"/>
                </a:solidFill>
              </a:rPr>
              <a:t>エアコン</a:t>
            </a:r>
            <a:endParaRPr lang="en-AU" dirty="0">
              <a:solidFill>
                <a:prstClr val="black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8827" y="4204769"/>
            <a:ext cx="1441621" cy="18500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349" y="353014"/>
            <a:ext cx="2862153" cy="286215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9190" y="4329709"/>
            <a:ext cx="2133600" cy="16002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8616" y="1106113"/>
            <a:ext cx="2257425" cy="2028825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5994383" y="3287552"/>
            <a:ext cx="1145890" cy="50405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 smtClean="0">
                <a:solidFill>
                  <a:prstClr val="black"/>
                </a:solidFill>
              </a:rPr>
              <a:t>こくばん</a:t>
            </a:r>
            <a:endParaRPr lang="en-AU" dirty="0">
              <a:solidFill>
                <a:prstClr val="black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138231" y="3253165"/>
            <a:ext cx="1673471" cy="58477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turn off</a:t>
            </a:r>
            <a:endParaRPr lang="en-US" sz="3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690339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5" grpId="0" animBg="1"/>
      <p:bldP spid="15" grpId="0" animBg="1"/>
      <p:bldP spid="1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5043" y="4878403"/>
            <a:ext cx="4108565" cy="864096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ja-JP" altLang="en-US" dirty="0" smtClean="0"/>
              <a:t>つか</a:t>
            </a:r>
            <a:r>
              <a:rPr lang="ja-JP" altLang="en-US" dirty="0"/>
              <a:t>い</a:t>
            </a:r>
            <a:r>
              <a:rPr lang="ja-JP" altLang="en-US" dirty="0" smtClean="0"/>
              <a:t>ます</a:t>
            </a:r>
            <a:endParaRPr lang="en-AU" dirty="0"/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225043" y="3902219"/>
            <a:ext cx="4108565" cy="86409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4200" dirty="0" smtClean="0">
                <a:solidFill>
                  <a:prstClr val="black"/>
                </a:solidFill>
              </a:rPr>
              <a:t>つか</a:t>
            </a:r>
            <a:r>
              <a:rPr lang="ja-JP" altLang="en-US" sz="4200" dirty="0">
                <a:solidFill>
                  <a:prstClr val="black"/>
                </a:solidFill>
              </a:rPr>
              <a:t>う</a:t>
            </a:r>
            <a:endParaRPr lang="en-AU" sz="4200" dirty="0">
              <a:solidFill>
                <a:prstClr val="black"/>
              </a:solidFill>
            </a:endParaRPr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225043" y="5854587"/>
            <a:ext cx="4108565" cy="86409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dirty="0" smtClean="0"/>
              <a:t>つか</a:t>
            </a:r>
            <a:r>
              <a:rPr lang="ja-JP" altLang="en-US" dirty="0" smtClean="0">
                <a:solidFill>
                  <a:srgbClr val="FF0000"/>
                </a:solidFill>
              </a:rPr>
              <a:t>って</a:t>
            </a:r>
            <a:endParaRPr lang="en-AU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360084" y="329163"/>
            <a:ext cx="4452579" cy="446276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ja-JP" sz="2300" dirty="0" smtClean="0">
                <a:solidFill>
                  <a:schemeClr val="bg1"/>
                </a:solidFill>
                <a:latin typeface="HG明朝B"/>
                <a:ea typeface="+mj-ea"/>
              </a:rPr>
              <a:t>THING</a:t>
            </a:r>
            <a:r>
              <a:rPr lang="ja-JP" altLang="en-US" sz="2300" dirty="0" smtClean="0">
                <a:solidFill>
                  <a:schemeClr val="bg1"/>
                </a:solidFill>
                <a:latin typeface="HG明朝B"/>
                <a:ea typeface="+mj-ea"/>
              </a:rPr>
              <a:t>を　つかって　ください。</a:t>
            </a:r>
            <a:endParaRPr lang="en-AU" sz="2300" dirty="0">
              <a:solidFill>
                <a:schemeClr val="bg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848190" y="6030049"/>
            <a:ext cx="1664043" cy="50405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 smtClean="0">
                <a:solidFill>
                  <a:prstClr val="black"/>
                </a:solidFill>
              </a:rPr>
              <a:t>きょうかしょ</a:t>
            </a:r>
            <a:endParaRPr lang="en-AU" dirty="0">
              <a:solidFill>
                <a:prstClr val="black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3723" y="116102"/>
            <a:ext cx="2397026" cy="31714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0664" y="4143959"/>
            <a:ext cx="1811999" cy="181199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333718" y="6023820"/>
            <a:ext cx="1145890" cy="50405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 smtClean="0">
                <a:solidFill>
                  <a:prstClr val="black"/>
                </a:solidFill>
              </a:rPr>
              <a:t>パソコン</a:t>
            </a:r>
            <a:endParaRPr lang="en-AU" dirty="0">
              <a:solidFill>
                <a:prstClr val="black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4351" y="4039298"/>
            <a:ext cx="1916660" cy="191666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2545" y="1201086"/>
            <a:ext cx="2977628" cy="1981476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6088066" y="3159204"/>
            <a:ext cx="1145890" cy="50405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 smtClean="0">
                <a:solidFill>
                  <a:prstClr val="black"/>
                </a:solidFill>
              </a:rPr>
              <a:t>じしょ</a:t>
            </a:r>
            <a:endParaRPr lang="en-AU" dirty="0">
              <a:solidFill>
                <a:prstClr val="black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531575" y="3253165"/>
            <a:ext cx="886781" cy="58477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use</a:t>
            </a:r>
            <a:endParaRPr lang="en-US" sz="3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177441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5" grpId="0" animBg="1"/>
      <p:bldP spid="15" grpId="0" animBg="1"/>
      <p:bldP spid="1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67996" y="4944305"/>
            <a:ext cx="4108565" cy="864096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ja-JP" altLang="en-US" dirty="0" smtClean="0"/>
              <a:t>てつだいます</a:t>
            </a:r>
            <a:endParaRPr lang="en-AU" dirty="0"/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267996" y="3968121"/>
            <a:ext cx="4108565" cy="86409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4200" dirty="0" smtClean="0">
                <a:solidFill>
                  <a:prstClr val="black"/>
                </a:solidFill>
              </a:rPr>
              <a:t>てつだ</a:t>
            </a:r>
            <a:r>
              <a:rPr lang="ja-JP" altLang="en-US" sz="4200" dirty="0">
                <a:solidFill>
                  <a:prstClr val="black"/>
                </a:solidFill>
              </a:rPr>
              <a:t>う</a:t>
            </a:r>
            <a:endParaRPr lang="en-AU" sz="4200" dirty="0">
              <a:solidFill>
                <a:prstClr val="black"/>
              </a:solidFill>
            </a:endParaRPr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267996" y="5920489"/>
            <a:ext cx="4108565" cy="86409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dirty="0" smtClean="0"/>
              <a:t>てつ</a:t>
            </a:r>
            <a:r>
              <a:rPr lang="ja-JP" altLang="en-US" dirty="0"/>
              <a:t>だ</a:t>
            </a:r>
            <a:r>
              <a:rPr lang="ja-JP" altLang="en-US" dirty="0" smtClean="0">
                <a:solidFill>
                  <a:srgbClr val="FF0000"/>
                </a:solidFill>
              </a:rPr>
              <a:t>って</a:t>
            </a:r>
            <a:endParaRPr lang="en-AU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019268" y="326442"/>
            <a:ext cx="5092084" cy="446276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ja-JP" sz="2300" dirty="0" smtClean="0">
                <a:solidFill>
                  <a:schemeClr val="bg1"/>
                </a:solidFill>
                <a:latin typeface="HG明朝B"/>
                <a:ea typeface="+mj-ea"/>
              </a:rPr>
              <a:t>PERSON</a:t>
            </a:r>
            <a:r>
              <a:rPr lang="ja-JP" altLang="en-US" sz="2300" dirty="0" smtClean="0">
                <a:solidFill>
                  <a:schemeClr val="bg1"/>
                </a:solidFill>
                <a:latin typeface="HG明朝B"/>
                <a:ea typeface="+mj-ea"/>
              </a:rPr>
              <a:t>を　てつだって　ください。</a:t>
            </a:r>
            <a:endParaRPr lang="en-AU" sz="2300" dirty="0">
              <a:solidFill>
                <a:schemeClr val="bg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930" y="199768"/>
            <a:ext cx="2907956" cy="29079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9733" y="989313"/>
            <a:ext cx="2963435" cy="2219716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6115044" y="3209029"/>
            <a:ext cx="1477672" cy="50405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 smtClean="0">
                <a:solidFill>
                  <a:prstClr val="black"/>
                </a:solidFill>
              </a:rPr>
              <a:t>おかあさん</a:t>
            </a:r>
            <a:endParaRPr lang="en-AU" dirty="0">
              <a:solidFill>
                <a:prstClr val="black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8074" y="4062583"/>
            <a:ext cx="3311611" cy="2185663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6132614" y="6093688"/>
            <a:ext cx="1477672" cy="50405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 smtClean="0">
                <a:solidFill>
                  <a:prstClr val="black"/>
                </a:solidFill>
              </a:rPr>
              <a:t>おばあさん</a:t>
            </a:r>
            <a:endParaRPr lang="en-AU" dirty="0">
              <a:solidFill>
                <a:prstClr val="black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435394" y="3253165"/>
            <a:ext cx="1079143" cy="58477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help</a:t>
            </a:r>
            <a:endParaRPr lang="en-US" sz="3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557260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5" grpId="0" animBg="1"/>
      <p:bldP spid="15" grpId="0" animBg="1"/>
      <p:bldP spid="2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89471" y="4993745"/>
            <a:ext cx="3822358" cy="864096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ja-JP" altLang="en-US" sz="3600" dirty="0" smtClean="0"/>
              <a:t>はいります</a:t>
            </a:r>
            <a:endParaRPr lang="en-AU" sz="3600" dirty="0"/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189471" y="4017561"/>
            <a:ext cx="3822358" cy="86409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3900" dirty="0" smtClean="0">
                <a:solidFill>
                  <a:prstClr val="black"/>
                </a:solidFill>
              </a:rPr>
              <a:t>はい</a:t>
            </a:r>
            <a:r>
              <a:rPr lang="ja-JP" altLang="en-US" sz="3900" dirty="0">
                <a:solidFill>
                  <a:prstClr val="black"/>
                </a:solidFill>
              </a:rPr>
              <a:t>る</a:t>
            </a:r>
            <a:endParaRPr lang="en-AU" sz="3900" dirty="0">
              <a:solidFill>
                <a:prstClr val="black"/>
              </a:solidFill>
            </a:endParaRPr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189471" y="5969929"/>
            <a:ext cx="3822357" cy="86409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dirty="0" smtClean="0"/>
              <a:t>はい</a:t>
            </a:r>
            <a:r>
              <a:rPr lang="ja-JP" altLang="en-US" dirty="0">
                <a:solidFill>
                  <a:srgbClr val="FF0000"/>
                </a:solidFill>
              </a:rPr>
              <a:t>っ</a:t>
            </a:r>
            <a:r>
              <a:rPr lang="ja-JP" altLang="en-US" dirty="0" smtClean="0">
                <a:solidFill>
                  <a:srgbClr val="FF0000"/>
                </a:solidFill>
              </a:rPr>
              <a:t>て</a:t>
            </a:r>
            <a:endParaRPr lang="en-AU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516603" y="143910"/>
            <a:ext cx="4452579" cy="446276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ja-JP" sz="2300" dirty="0" smtClean="0">
                <a:solidFill>
                  <a:schemeClr val="bg1"/>
                </a:solidFill>
                <a:latin typeface="HG明朝B"/>
                <a:ea typeface="+mj-ea"/>
              </a:rPr>
              <a:t>PLACE</a:t>
            </a:r>
            <a:r>
              <a:rPr lang="ja-JP" altLang="en-US" sz="2300" dirty="0" smtClean="0">
                <a:solidFill>
                  <a:schemeClr val="bg1"/>
                </a:solidFill>
                <a:latin typeface="HG明朝B"/>
                <a:ea typeface="+mj-ea"/>
              </a:rPr>
              <a:t>に　はいって　ください。</a:t>
            </a:r>
            <a:endParaRPr lang="en-AU" sz="2300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6626" y="982157"/>
            <a:ext cx="2444351" cy="220613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676190" y="3188286"/>
            <a:ext cx="1477672" cy="50405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 smtClean="0">
                <a:solidFill>
                  <a:prstClr val="black"/>
                </a:solidFill>
              </a:rPr>
              <a:t>おふろ</a:t>
            </a:r>
            <a:endParaRPr lang="en-AU" dirty="0">
              <a:solidFill>
                <a:prstClr val="black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777" y="89769"/>
            <a:ext cx="2854025" cy="305130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1118" y="4017561"/>
            <a:ext cx="3683547" cy="1918761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5950288" y="5993351"/>
            <a:ext cx="1477672" cy="50405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 smtClean="0">
                <a:solidFill>
                  <a:prstClr val="black"/>
                </a:solidFill>
              </a:rPr>
              <a:t>おんせん</a:t>
            </a:r>
            <a:endParaRPr lang="en-AU" dirty="0">
              <a:solidFill>
                <a:prstClr val="black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28737" y="1290813"/>
            <a:ext cx="1840445" cy="1840445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7616801" y="3188286"/>
            <a:ext cx="1042399" cy="49166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prstClr val="black"/>
                </a:solidFill>
              </a:rPr>
              <a:t>うち　</a:t>
            </a:r>
            <a:endParaRPr lang="en-AU" dirty="0">
              <a:solidFill>
                <a:prstClr val="black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927678" y="3286931"/>
            <a:ext cx="1237839" cy="58477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enter</a:t>
            </a:r>
            <a:endParaRPr lang="en-US" sz="3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635240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5" grpId="0" animBg="1"/>
      <p:bldP spid="15" grpId="0" animBg="1"/>
      <p:bldP spid="2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14184" y="4967451"/>
            <a:ext cx="3822358" cy="864096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ja-JP" altLang="en-US" sz="3600" dirty="0" smtClean="0"/>
              <a:t>もちます</a:t>
            </a:r>
            <a:endParaRPr lang="en-AU" sz="3600" dirty="0"/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214184" y="3991267"/>
            <a:ext cx="3822358" cy="86409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3900" dirty="0" smtClean="0">
                <a:solidFill>
                  <a:prstClr val="black"/>
                </a:solidFill>
              </a:rPr>
              <a:t>もつ</a:t>
            </a:r>
            <a:endParaRPr lang="en-AU" sz="3900" dirty="0">
              <a:solidFill>
                <a:prstClr val="black"/>
              </a:solidFill>
            </a:endParaRPr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214184" y="5943635"/>
            <a:ext cx="3822357" cy="86409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dirty="0"/>
              <a:t>も</a:t>
            </a:r>
            <a:r>
              <a:rPr lang="ja-JP" altLang="en-US" dirty="0" smtClean="0">
                <a:solidFill>
                  <a:srgbClr val="FF0000"/>
                </a:solidFill>
              </a:rPr>
              <a:t>って</a:t>
            </a:r>
            <a:endParaRPr lang="en-AU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516603" y="143910"/>
            <a:ext cx="4452579" cy="446276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ja-JP" sz="2300" dirty="0" smtClean="0">
                <a:solidFill>
                  <a:schemeClr val="bg1"/>
                </a:solidFill>
                <a:latin typeface="HG明朝B"/>
                <a:ea typeface="+mj-ea"/>
              </a:rPr>
              <a:t>THING</a:t>
            </a:r>
            <a:r>
              <a:rPr lang="ja-JP" altLang="en-US" sz="2300" dirty="0" smtClean="0">
                <a:solidFill>
                  <a:schemeClr val="bg1"/>
                </a:solidFill>
                <a:latin typeface="HG明朝B"/>
                <a:ea typeface="+mj-ea"/>
              </a:rPr>
              <a:t>を　もって　ください。</a:t>
            </a:r>
            <a:endParaRPr lang="en-AU" sz="2300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676190" y="3056478"/>
            <a:ext cx="1477672" cy="50405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 smtClean="0">
                <a:solidFill>
                  <a:prstClr val="black"/>
                </a:solidFill>
              </a:rPr>
              <a:t>にもつ</a:t>
            </a:r>
            <a:endParaRPr lang="en-AU" dirty="0">
              <a:solidFill>
                <a:prstClr val="black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995564" y="6303675"/>
            <a:ext cx="1477672" cy="50405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 smtClean="0">
                <a:solidFill>
                  <a:prstClr val="black"/>
                </a:solidFill>
              </a:rPr>
              <a:t>かばん</a:t>
            </a:r>
            <a:endParaRPr lang="en-AU" dirty="0">
              <a:solidFill>
                <a:prstClr val="black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616801" y="3097668"/>
            <a:ext cx="1042399" cy="49166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 smtClean="0">
                <a:solidFill>
                  <a:prstClr val="black"/>
                </a:solidFill>
              </a:rPr>
              <a:t>かさ</a:t>
            </a:r>
            <a:r>
              <a:rPr lang="ja-JP" altLang="en-US" dirty="0">
                <a:solidFill>
                  <a:prstClr val="black"/>
                </a:solidFill>
              </a:rPr>
              <a:t>　</a:t>
            </a:r>
            <a:endParaRPr lang="en-AU" dirty="0">
              <a:solidFill>
                <a:prstClr val="black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407" y="225896"/>
            <a:ext cx="2221257" cy="327785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2104" y="865084"/>
            <a:ext cx="2971184" cy="221111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8833" y="998775"/>
            <a:ext cx="2078014" cy="207801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4423" y="3692342"/>
            <a:ext cx="1296938" cy="2561453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3074904" y="3308506"/>
            <a:ext cx="1303563" cy="58477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carry</a:t>
            </a:r>
            <a:endParaRPr lang="en-US" sz="3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783075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5" grpId="0" animBg="1"/>
      <p:bldP spid="15" grpId="0" animBg="1"/>
      <p:bldP spid="1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/>
          <a:lstStyle/>
          <a:p>
            <a:r>
              <a:rPr lang="en-US" dirty="0" err="1" smtClean="0"/>
              <a:t>Te</a:t>
            </a:r>
            <a:r>
              <a:rPr lang="en-US" dirty="0" smtClean="0"/>
              <a:t> form rule summary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809714" y="1135451"/>
            <a:ext cx="7429500" cy="9144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black"/>
                </a:solidFill>
              </a:rPr>
              <a:t>‘e’ sound before the </a:t>
            </a:r>
            <a:r>
              <a:rPr lang="ja-JP" altLang="en-US" dirty="0">
                <a:solidFill>
                  <a:prstClr val="black"/>
                </a:solidFill>
              </a:rPr>
              <a:t>ま</a:t>
            </a:r>
            <a:r>
              <a:rPr lang="ja-JP" altLang="en-US" dirty="0" smtClean="0">
                <a:solidFill>
                  <a:prstClr val="black"/>
                </a:solidFill>
              </a:rPr>
              <a:t>す </a:t>
            </a:r>
            <a:r>
              <a:rPr lang="en-US" altLang="ja-JP" dirty="0" smtClean="0">
                <a:solidFill>
                  <a:srgbClr val="0070C0"/>
                </a:solidFill>
              </a:rPr>
              <a:t>or</a:t>
            </a:r>
            <a:r>
              <a:rPr lang="en-US" altLang="ja-JP" dirty="0" smtClean="0">
                <a:solidFill>
                  <a:prstClr val="black"/>
                </a:solidFill>
              </a:rPr>
              <a:t> ‘one hiragana’ before the </a:t>
            </a:r>
            <a:r>
              <a:rPr lang="ja-JP" altLang="en-US" dirty="0">
                <a:solidFill>
                  <a:prstClr val="black"/>
                </a:solidFill>
              </a:rPr>
              <a:t>ま</a:t>
            </a:r>
            <a:r>
              <a:rPr lang="ja-JP" altLang="en-US" dirty="0" smtClean="0">
                <a:solidFill>
                  <a:prstClr val="black"/>
                </a:solidFill>
              </a:rPr>
              <a:t>す　</a:t>
            </a:r>
            <a:endParaRPr lang="en-US" altLang="ja-JP" dirty="0" smtClean="0">
              <a:solidFill>
                <a:prstClr val="black"/>
              </a:solidFill>
            </a:endParaRPr>
          </a:p>
          <a:p>
            <a:pPr algn="ctr"/>
            <a:endParaRPr lang="en-US" dirty="0" smtClean="0">
              <a:solidFill>
                <a:prstClr val="black"/>
              </a:solidFill>
            </a:endParaRPr>
          </a:p>
          <a:p>
            <a:pPr algn="ctr"/>
            <a:r>
              <a:rPr lang="en-US" dirty="0" smtClean="0">
                <a:solidFill>
                  <a:prstClr val="black"/>
                </a:solidFill>
              </a:rPr>
              <a:t>drop the </a:t>
            </a:r>
            <a:r>
              <a:rPr lang="ja-JP" altLang="en-US" dirty="0">
                <a:solidFill>
                  <a:prstClr val="black"/>
                </a:solidFill>
              </a:rPr>
              <a:t>ま</a:t>
            </a:r>
            <a:r>
              <a:rPr lang="ja-JP" altLang="en-US" dirty="0" smtClean="0">
                <a:solidFill>
                  <a:prstClr val="black"/>
                </a:solidFill>
              </a:rPr>
              <a:t>す　</a:t>
            </a:r>
            <a:r>
              <a:rPr lang="en-US" altLang="ja-JP" dirty="0" smtClean="0">
                <a:solidFill>
                  <a:prstClr val="black"/>
                </a:solidFill>
              </a:rPr>
              <a:t>and </a:t>
            </a:r>
            <a:r>
              <a:rPr lang="en-US" dirty="0" smtClean="0">
                <a:solidFill>
                  <a:srgbClr val="FF0000"/>
                </a:solidFill>
              </a:rPr>
              <a:t>add </a:t>
            </a:r>
            <a:r>
              <a:rPr lang="ja-JP" altLang="en-US" dirty="0" smtClean="0">
                <a:solidFill>
                  <a:srgbClr val="FF0000"/>
                </a:solidFill>
              </a:rPr>
              <a:t>て</a:t>
            </a:r>
            <a:r>
              <a:rPr lang="en-US" altLang="ja-JP" dirty="0" smtClean="0">
                <a:solidFill>
                  <a:prstClr val="black"/>
                </a:solidFill>
              </a:rPr>
              <a:t>.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7673" y="766119"/>
            <a:ext cx="2249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70C0"/>
                </a:solidFill>
              </a:rPr>
              <a:t>Ichidan</a:t>
            </a:r>
            <a:r>
              <a:rPr lang="en-US" dirty="0" smtClean="0">
                <a:solidFill>
                  <a:srgbClr val="0070C0"/>
                </a:solidFill>
              </a:rPr>
              <a:t> or Ru verbs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75530" y="2486453"/>
            <a:ext cx="7530270" cy="1143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black"/>
                </a:solidFill>
              </a:rPr>
              <a:t>‘</a:t>
            </a:r>
            <a:r>
              <a:rPr lang="en-US" dirty="0" err="1" smtClean="0">
                <a:solidFill>
                  <a:prstClr val="black"/>
                </a:solidFill>
              </a:rPr>
              <a:t>i</a:t>
            </a:r>
            <a:r>
              <a:rPr lang="en-US" dirty="0" smtClean="0">
                <a:solidFill>
                  <a:prstClr val="black"/>
                </a:solidFill>
              </a:rPr>
              <a:t>’ sound before the </a:t>
            </a:r>
            <a:r>
              <a:rPr lang="ja-JP" altLang="en-US" dirty="0">
                <a:solidFill>
                  <a:prstClr val="black"/>
                </a:solidFill>
              </a:rPr>
              <a:t>ま</a:t>
            </a:r>
            <a:r>
              <a:rPr lang="ja-JP" altLang="en-US" dirty="0" smtClean="0">
                <a:solidFill>
                  <a:prstClr val="black"/>
                </a:solidFill>
              </a:rPr>
              <a:t>す </a:t>
            </a:r>
            <a:endParaRPr lang="en-US" altLang="ja-JP" dirty="0" smtClean="0">
              <a:solidFill>
                <a:prstClr val="black"/>
              </a:solidFill>
            </a:endParaRPr>
          </a:p>
          <a:p>
            <a:pPr algn="ctr"/>
            <a:endParaRPr lang="en-US" altLang="ja-JP" dirty="0" smtClean="0">
              <a:solidFill>
                <a:prstClr val="black"/>
              </a:solidFill>
            </a:endParaRPr>
          </a:p>
          <a:p>
            <a:pPr algn="ctr"/>
            <a:r>
              <a:rPr lang="en-US" altLang="ja-JP" dirty="0" smtClean="0">
                <a:solidFill>
                  <a:prstClr val="black"/>
                </a:solidFill>
              </a:rPr>
              <a:t>drop </a:t>
            </a:r>
            <a:r>
              <a:rPr lang="en-US" dirty="0" smtClean="0">
                <a:solidFill>
                  <a:prstClr val="black"/>
                </a:solidFill>
              </a:rPr>
              <a:t>the ‘</a:t>
            </a:r>
            <a:r>
              <a:rPr lang="en-US" dirty="0" err="1" smtClean="0">
                <a:solidFill>
                  <a:prstClr val="black"/>
                </a:solidFill>
              </a:rPr>
              <a:t>i</a:t>
            </a:r>
            <a:r>
              <a:rPr lang="en-US" dirty="0" smtClean="0">
                <a:solidFill>
                  <a:prstClr val="black"/>
                </a:solidFill>
              </a:rPr>
              <a:t>’ sound</a:t>
            </a:r>
            <a:r>
              <a:rPr lang="ja-JP" altLang="en-US" dirty="0">
                <a:solidFill>
                  <a:prstClr val="black"/>
                </a:solidFill>
              </a:rPr>
              <a:t> </a:t>
            </a:r>
            <a:r>
              <a:rPr lang="en-US" altLang="ja-JP" dirty="0" smtClean="0">
                <a:solidFill>
                  <a:prstClr val="black"/>
                </a:solidFill>
              </a:rPr>
              <a:t>and the</a:t>
            </a:r>
            <a:r>
              <a:rPr lang="ja-JP" altLang="en-US" dirty="0" smtClean="0">
                <a:solidFill>
                  <a:prstClr val="black"/>
                </a:solidFill>
              </a:rPr>
              <a:t>　ます　</a:t>
            </a:r>
            <a:endParaRPr lang="en-US" altLang="ja-JP" dirty="0" smtClean="0">
              <a:solidFill>
                <a:prstClr val="black"/>
              </a:solidFill>
            </a:endParaRP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add the correct </a:t>
            </a:r>
            <a:r>
              <a:rPr lang="ja-JP" altLang="en-US" dirty="0" smtClean="0">
                <a:solidFill>
                  <a:srgbClr val="FF0000"/>
                </a:solidFill>
              </a:rPr>
              <a:t>て </a:t>
            </a:r>
            <a:r>
              <a:rPr lang="en-US" altLang="ja-JP" dirty="0">
                <a:solidFill>
                  <a:srgbClr val="FF0000"/>
                </a:solidFill>
              </a:rPr>
              <a:t>f</a:t>
            </a:r>
            <a:r>
              <a:rPr lang="en-US" altLang="ja-JP" dirty="0" smtClean="0">
                <a:solidFill>
                  <a:srgbClr val="FF0000"/>
                </a:solidFill>
              </a:rPr>
              <a:t>orm ending according to the rules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37673" y="2117121"/>
            <a:ext cx="2634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70C0"/>
                </a:solidFill>
              </a:rPr>
              <a:t>Godan</a:t>
            </a:r>
            <a:r>
              <a:rPr lang="en-US" dirty="0" smtClean="0">
                <a:solidFill>
                  <a:srgbClr val="0070C0"/>
                </a:solidFill>
              </a:rPr>
              <a:t> verbs or U verbs</a:t>
            </a:r>
            <a:endParaRPr lang="en-US" dirty="0">
              <a:solidFill>
                <a:srgbClr val="0070C0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7124666"/>
              </p:ext>
            </p:extLst>
          </p:nvPr>
        </p:nvGraphicFramePr>
        <p:xfrm>
          <a:off x="2275535" y="3807046"/>
          <a:ext cx="1578375" cy="294132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453080"/>
                <a:gridCol w="1125295"/>
              </a:tblGrid>
              <a:tr h="680308">
                <a:tc>
                  <a:txBody>
                    <a:bodyPr/>
                    <a:lstStyle/>
                    <a:p>
                      <a:r>
                        <a:rPr lang="ja-JP" altLang="en-US" b="0" i="0" dirty="0" smtClean="0">
                          <a:solidFill>
                            <a:srgbClr val="00B0F0"/>
                          </a:solidFill>
                        </a:rPr>
                        <a:t>い</a:t>
                      </a:r>
                      <a:endParaRPr lang="en-US" altLang="ja-JP" b="0" i="0" dirty="0" smtClean="0">
                        <a:solidFill>
                          <a:srgbClr val="00B0F0"/>
                        </a:solidFill>
                      </a:endParaRPr>
                    </a:p>
                    <a:p>
                      <a:r>
                        <a:rPr lang="ja-JP" altLang="en-US" b="0" i="0" dirty="0" smtClean="0">
                          <a:solidFill>
                            <a:srgbClr val="00B0F0"/>
                          </a:solidFill>
                        </a:rPr>
                        <a:t>ち</a:t>
                      </a:r>
                      <a:r>
                        <a:rPr lang="ja-JP" altLang="en-US" b="0" i="0" dirty="0" smtClean="0"/>
                        <a:t>　　</a:t>
                      </a:r>
                      <a:r>
                        <a:rPr lang="ja-JP" altLang="en-US" b="0" i="0" smtClean="0"/>
                        <a:t>　</a:t>
                      </a:r>
                      <a:endParaRPr lang="en-US" altLang="ja-JP" b="0" i="0" dirty="0" smtClean="0"/>
                    </a:p>
                    <a:p>
                      <a:r>
                        <a:rPr lang="ja-JP" altLang="en-US" b="0" i="0" dirty="0" smtClean="0">
                          <a:solidFill>
                            <a:srgbClr val="00B0F0"/>
                          </a:solidFill>
                        </a:rPr>
                        <a:t>り</a:t>
                      </a:r>
                      <a:endParaRPr lang="en-AU" b="0" i="0" dirty="0">
                        <a:solidFill>
                          <a:srgbClr val="00B0F0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i="0" dirty="0" smtClean="0"/>
                    </a:p>
                    <a:p>
                      <a:r>
                        <a:rPr lang="en-US" b="0" i="0" baseline="0" dirty="0" smtClean="0">
                          <a:solidFill>
                            <a:srgbClr val="FF0000"/>
                          </a:solidFill>
                        </a:rPr>
                        <a:t>add </a:t>
                      </a:r>
                      <a:r>
                        <a:rPr lang="ja-JP" altLang="en-US" b="0" i="0" baseline="0" dirty="0" smtClean="0">
                          <a:solidFill>
                            <a:srgbClr val="FF0000"/>
                          </a:solidFill>
                        </a:rPr>
                        <a:t>って</a:t>
                      </a:r>
                      <a:endParaRPr lang="en-AU" b="0" i="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ja-JP" altLang="en-US" b="0" i="0" dirty="0" smtClean="0">
                          <a:solidFill>
                            <a:srgbClr val="00B0F0"/>
                          </a:solidFill>
                        </a:rPr>
                        <a:t>び</a:t>
                      </a:r>
                      <a:endParaRPr lang="en-US" altLang="ja-JP" b="0" i="0" dirty="0" smtClean="0">
                        <a:solidFill>
                          <a:srgbClr val="00B0F0"/>
                        </a:solidFill>
                      </a:endParaRPr>
                    </a:p>
                    <a:p>
                      <a:r>
                        <a:rPr lang="ja-JP" altLang="en-US" b="0" i="0" dirty="0" smtClean="0">
                          <a:solidFill>
                            <a:srgbClr val="00B0F0"/>
                          </a:solidFill>
                        </a:rPr>
                        <a:t>み</a:t>
                      </a:r>
                      <a:r>
                        <a:rPr lang="ja-JP" altLang="en-US" b="0" i="0" dirty="0" smtClean="0"/>
                        <a:t>　　　</a:t>
                      </a:r>
                      <a:endParaRPr lang="en-US" altLang="ja-JP" b="0" i="0" dirty="0" smtClean="0"/>
                    </a:p>
                    <a:p>
                      <a:r>
                        <a:rPr lang="ja-JP" altLang="en-US" b="0" i="0" dirty="0" smtClean="0">
                          <a:solidFill>
                            <a:srgbClr val="00B0F0"/>
                          </a:solidFill>
                        </a:rPr>
                        <a:t>に</a:t>
                      </a:r>
                      <a:endParaRPr lang="en-AU" b="0" i="0" dirty="0">
                        <a:solidFill>
                          <a:srgbClr val="00B0F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0" i="0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i="0" baseline="0" dirty="0" smtClean="0">
                          <a:solidFill>
                            <a:srgbClr val="FF0000"/>
                          </a:solidFill>
                        </a:rPr>
                        <a:t>add </a:t>
                      </a:r>
                      <a:r>
                        <a:rPr lang="ja-JP" altLang="en-US" b="0" i="0" baseline="0" dirty="0" smtClean="0">
                          <a:solidFill>
                            <a:srgbClr val="FF0000"/>
                          </a:solidFill>
                        </a:rPr>
                        <a:t>んで</a:t>
                      </a:r>
                      <a:endParaRPr lang="en-AU" b="0" i="0" dirty="0" smtClean="0">
                        <a:solidFill>
                          <a:srgbClr val="FF0000"/>
                        </a:solidFill>
                      </a:endParaRPr>
                    </a:p>
                    <a:p>
                      <a:endParaRPr lang="en-AU" b="0" i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b="0" i="0" dirty="0" smtClean="0">
                          <a:solidFill>
                            <a:srgbClr val="00B0F0"/>
                          </a:solidFill>
                        </a:rPr>
                        <a:t>き　</a:t>
                      </a:r>
                      <a:r>
                        <a:rPr lang="ja-JP" altLang="en-US" b="0" i="0" dirty="0" smtClean="0"/>
                        <a:t>　　</a:t>
                      </a:r>
                      <a:endParaRPr lang="en-US" altLang="ja-JP" b="0" i="0" dirty="0" smtClean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i="0" baseline="0" smtClean="0">
                          <a:solidFill>
                            <a:srgbClr val="FF0000"/>
                          </a:solidFill>
                        </a:rPr>
                        <a:t>add </a:t>
                      </a:r>
                      <a:r>
                        <a:rPr lang="ja-JP" altLang="en-US" b="0" i="0" baseline="0" smtClean="0">
                          <a:solidFill>
                            <a:srgbClr val="FF0000"/>
                          </a:solidFill>
                        </a:rPr>
                        <a:t>いて</a:t>
                      </a:r>
                      <a:endParaRPr lang="en-US" altLang="ja-JP" b="0" i="0" baseline="0" smtClean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ja-JP" altLang="en-US" b="0" i="0" dirty="0" smtClean="0">
                          <a:solidFill>
                            <a:srgbClr val="00B0F0"/>
                          </a:solidFill>
                        </a:rPr>
                        <a:t>ぎ</a:t>
                      </a:r>
                      <a:r>
                        <a:rPr lang="ja-JP" altLang="en-US" b="0" i="0" dirty="0" smtClean="0"/>
                        <a:t>　　　</a:t>
                      </a:r>
                      <a:endParaRPr lang="en-AU" b="0" i="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i="0" baseline="0" dirty="0" smtClean="0">
                          <a:solidFill>
                            <a:srgbClr val="FF0000"/>
                          </a:solidFill>
                        </a:rPr>
                        <a:t>add </a:t>
                      </a:r>
                      <a:r>
                        <a:rPr lang="ja-JP" altLang="en-US" b="0" i="0" baseline="0" dirty="0" smtClean="0">
                          <a:solidFill>
                            <a:srgbClr val="FF0000"/>
                          </a:solidFill>
                        </a:rPr>
                        <a:t>いで</a:t>
                      </a:r>
                      <a:endParaRPr lang="en-US" altLang="ja-JP" b="0" i="0" baseline="0" dirty="0" smtClean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b="0" i="0" dirty="0" smtClean="0">
                          <a:solidFill>
                            <a:srgbClr val="00B0F0"/>
                          </a:solidFill>
                        </a:rPr>
                        <a:t>し</a:t>
                      </a:r>
                      <a:r>
                        <a:rPr lang="ja-JP" altLang="en-US" b="0" i="0" dirty="0" smtClean="0"/>
                        <a:t>　　　</a:t>
                      </a:r>
                      <a:endParaRPr lang="en-AU" b="0" i="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i="0" baseline="0" dirty="0" smtClean="0">
                          <a:solidFill>
                            <a:srgbClr val="FF0000"/>
                          </a:solidFill>
                        </a:rPr>
                        <a:t>add </a:t>
                      </a:r>
                      <a:r>
                        <a:rPr lang="ja-JP" altLang="en-US" b="0" i="0" baseline="0" dirty="0" smtClean="0">
                          <a:solidFill>
                            <a:srgbClr val="FF0000"/>
                          </a:solidFill>
                        </a:rPr>
                        <a:t>して</a:t>
                      </a:r>
                      <a:endParaRPr lang="en-AU" b="0" i="0" dirty="0" smtClean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Right Arrow 4"/>
          <p:cNvSpPr/>
          <p:nvPr/>
        </p:nvSpPr>
        <p:spPr>
          <a:xfrm>
            <a:off x="1245805" y="4926014"/>
            <a:ext cx="963827" cy="510746"/>
          </a:xfrm>
          <a:prstGeom prst="rightArrow">
            <a:avLst/>
          </a:prstGeom>
          <a:solidFill>
            <a:srgbClr val="0070C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TextBox 5"/>
          <p:cNvSpPr txBox="1"/>
          <p:nvPr/>
        </p:nvSpPr>
        <p:spPr>
          <a:xfrm>
            <a:off x="203718" y="4824066"/>
            <a:ext cx="903756" cy="923330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 smtClean="0"/>
              <a:t>Sound</a:t>
            </a:r>
            <a:r>
              <a:rPr lang="ja-JP" altLang="en-US" dirty="0" smtClean="0"/>
              <a:t> </a:t>
            </a:r>
            <a:r>
              <a:rPr lang="en-US" altLang="ja-JP" dirty="0" smtClean="0"/>
              <a:t>before</a:t>
            </a:r>
            <a:r>
              <a:rPr lang="ja-JP" altLang="en-US" dirty="0" smtClean="0"/>
              <a:t> ます</a:t>
            </a:r>
            <a:endParaRPr lang="en-AU" dirty="0"/>
          </a:p>
        </p:txBody>
      </p:sp>
      <p:sp>
        <p:nvSpPr>
          <p:cNvPr id="17" name="TextBox 16"/>
          <p:cNvSpPr txBox="1"/>
          <p:nvPr/>
        </p:nvSpPr>
        <p:spPr>
          <a:xfrm>
            <a:off x="5154981" y="4370170"/>
            <a:ext cx="1672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rgbClr val="0070C0"/>
                </a:solidFill>
              </a:rPr>
              <a:t>Irregular</a:t>
            </a:r>
            <a:r>
              <a:rPr lang="ja-JP" altLang="en-US" dirty="0">
                <a:solidFill>
                  <a:srgbClr val="0070C0"/>
                </a:solidFill>
              </a:rPr>
              <a:t> </a:t>
            </a:r>
            <a:r>
              <a:rPr lang="en-US" altLang="ja-JP" dirty="0" smtClean="0">
                <a:solidFill>
                  <a:srgbClr val="0070C0"/>
                </a:solidFill>
              </a:rPr>
              <a:t>verb</a:t>
            </a:r>
            <a:r>
              <a:rPr lang="en-US" altLang="ja-JP" dirty="0">
                <a:solidFill>
                  <a:srgbClr val="0070C0"/>
                </a:solidFill>
              </a:rPr>
              <a:t>s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80454" y="4739502"/>
            <a:ext cx="2678938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/>
              <a:t>します　　　　</a:t>
            </a:r>
            <a:r>
              <a:rPr lang="en-US" altLang="ja-JP" dirty="0" smtClean="0"/>
              <a:t>	</a:t>
            </a:r>
            <a:r>
              <a:rPr lang="ja-JP" altLang="en-US" dirty="0" smtClean="0"/>
              <a:t>して</a:t>
            </a:r>
            <a:endParaRPr lang="en-US" altLang="ja-JP" dirty="0" smtClean="0"/>
          </a:p>
          <a:p>
            <a:r>
              <a:rPr lang="ja-JP" altLang="en-US" dirty="0" smtClean="0"/>
              <a:t>おきます　　</a:t>
            </a:r>
            <a:r>
              <a:rPr lang="en-US" altLang="ja-JP" dirty="0" smtClean="0"/>
              <a:t>	</a:t>
            </a:r>
            <a:r>
              <a:rPr lang="ja-JP" altLang="en-US" dirty="0" smtClean="0"/>
              <a:t>おきて</a:t>
            </a:r>
            <a:endParaRPr lang="en-US" altLang="ja-JP" dirty="0" smtClean="0"/>
          </a:p>
          <a:p>
            <a:r>
              <a:rPr lang="ja-JP" altLang="en-US" dirty="0" smtClean="0"/>
              <a:t>きます　　　　　　　　きて</a:t>
            </a:r>
            <a:endParaRPr lang="en-US" altLang="ja-JP" dirty="0" smtClean="0"/>
          </a:p>
          <a:p>
            <a:r>
              <a:rPr lang="ja-JP" altLang="en-US" dirty="0" smtClean="0"/>
              <a:t>いきます</a:t>
            </a:r>
            <a:r>
              <a:rPr lang="en-US" altLang="ja-JP" dirty="0" smtClean="0"/>
              <a:t>		</a:t>
            </a:r>
            <a:r>
              <a:rPr lang="ja-JP" altLang="en-US" dirty="0" smtClean="0"/>
              <a:t>いって</a:t>
            </a:r>
            <a:endParaRPr lang="en-US" altLang="ja-JP" dirty="0" smtClean="0"/>
          </a:p>
          <a:p>
            <a:r>
              <a:rPr lang="ja-JP" altLang="en-US" dirty="0" smtClean="0"/>
              <a:t>あびます</a:t>
            </a:r>
            <a:r>
              <a:rPr lang="en-US" altLang="ja-JP" dirty="0"/>
              <a:t>	</a:t>
            </a:r>
            <a:r>
              <a:rPr lang="en-US" altLang="ja-JP" dirty="0" smtClean="0"/>
              <a:t>	</a:t>
            </a:r>
            <a:r>
              <a:rPr lang="ja-JP" altLang="en-US" dirty="0" smtClean="0"/>
              <a:t>あびて</a:t>
            </a:r>
            <a:endParaRPr lang="en-US" altLang="ja-JP" dirty="0" smtClean="0"/>
          </a:p>
          <a:p>
            <a:r>
              <a:rPr lang="ja-JP" altLang="en-US" dirty="0" smtClean="0"/>
              <a:t>おります　　　　　</a:t>
            </a:r>
            <a:r>
              <a:rPr lang="en-US" altLang="ja-JP" dirty="0" smtClean="0"/>
              <a:t>	</a:t>
            </a:r>
            <a:r>
              <a:rPr lang="ja-JP" altLang="en-US" dirty="0" smtClean="0"/>
              <a:t>おりて</a:t>
            </a:r>
            <a:endParaRPr lang="en-US" altLang="ja-JP" dirty="0" smtClean="0"/>
          </a:p>
          <a:p>
            <a:r>
              <a:rPr lang="ja-JP" altLang="en-US" dirty="0" smtClean="0"/>
              <a:t>かります</a:t>
            </a:r>
            <a:r>
              <a:rPr lang="en-US" altLang="ja-JP" dirty="0" smtClean="0"/>
              <a:t>		</a:t>
            </a:r>
            <a:r>
              <a:rPr lang="ja-JP" altLang="en-US" dirty="0" smtClean="0"/>
              <a:t>かりて</a:t>
            </a:r>
            <a:endParaRPr lang="en-AU" dirty="0"/>
          </a:p>
        </p:txBody>
      </p:sp>
      <p:sp>
        <p:nvSpPr>
          <p:cNvPr id="11" name="Right Arrow 10"/>
          <p:cNvSpPr/>
          <p:nvPr/>
        </p:nvSpPr>
        <p:spPr>
          <a:xfrm>
            <a:off x="6400799" y="5555527"/>
            <a:ext cx="650789" cy="20032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8" name="Right Arrow 17"/>
          <p:cNvSpPr/>
          <p:nvPr/>
        </p:nvSpPr>
        <p:spPr>
          <a:xfrm rot="5400000">
            <a:off x="4285187" y="2843665"/>
            <a:ext cx="310633" cy="20032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9" name="Right Arrow 18"/>
          <p:cNvSpPr/>
          <p:nvPr/>
        </p:nvSpPr>
        <p:spPr>
          <a:xfrm rot="5400000">
            <a:off x="4185025" y="1490258"/>
            <a:ext cx="310633" cy="20032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58481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9285" y="4925464"/>
            <a:ext cx="3822358" cy="864096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ja-JP" altLang="en-US" sz="3600" dirty="0" smtClean="0"/>
              <a:t>やす</a:t>
            </a:r>
            <a:r>
              <a:rPr lang="ja-JP" altLang="en-US" sz="3600" dirty="0"/>
              <a:t>み</a:t>
            </a:r>
            <a:r>
              <a:rPr lang="ja-JP" altLang="en-US" sz="3600" dirty="0" smtClean="0"/>
              <a:t>ます</a:t>
            </a:r>
            <a:endParaRPr lang="en-AU" sz="3600" dirty="0"/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159285" y="3949280"/>
            <a:ext cx="3822358" cy="86409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3900" dirty="0" smtClean="0">
                <a:solidFill>
                  <a:prstClr val="black"/>
                </a:solidFill>
              </a:rPr>
              <a:t>やす</a:t>
            </a:r>
            <a:r>
              <a:rPr lang="ja-JP" altLang="en-US" sz="3900" dirty="0">
                <a:solidFill>
                  <a:prstClr val="black"/>
                </a:solidFill>
              </a:rPr>
              <a:t>む</a:t>
            </a:r>
            <a:endParaRPr lang="en-AU" sz="3900" dirty="0">
              <a:solidFill>
                <a:prstClr val="black"/>
              </a:solidFill>
            </a:endParaRPr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159285" y="5901648"/>
            <a:ext cx="3822357" cy="86409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dirty="0" smtClean="0"/>
              <a:t>やす</a:t>
            </a:r>
            <a:r>
              <a:rPr lang="ja-JP" altLang="en-US" dirty="0" smtClean="0">
                <a:solidFill>
                  <a:srgbClr val="FF0000"/>
                </a:solidFill>
              </a:rPr>
              <a:t>ん</a:t>
            </a:r>
            <a:r>
              <a:rPr lang="ja-JP" altLang="en-US" dirty="0">
                <a:solidFill>
                  <a:srgbClr val="FF0000"/>
                </a:solidFill>
              </a:rPr>
              <a:t>で</a:t>
            </a:r>
            <a:endParaRPr lang="en-AU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516603" y="143910"/>
            <a:ext cx="4452579" cy="446276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ja-JP" sz="2300" dirty="0" smtClean="0">
                <a:solidFill>
                  <a:schemeClr val="bg1"/>
                </a:solidFill>
                <a:latin typeface="HG明朝B"/>
                <a:ea typeface="+mj-ea"/>
              </a:rPr>
              <a:t>THING</a:t>
            </a:r>
            <a:r>
              <a:rPr lang="ja-JP" altLang="en-US" sz="2300" dirty="0" smtClean="0">
                <a:solidFill>
                  <a:schemeClr val="bg1"/>
                </a:solidFill>
                <a:latin typeface="HG明朝B"/>
                <a:ea typeface="+mj-ea"/>
              </a:rPr>
              <a:t>を　やすんで　ください。</a:t>
            </a:r>
            <a:endParaRPr lang="en-AU" sz="2300" dirty="0">
              <a:solidFill>
                <a:schemeClr val="bg1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7014" y="3872274"/>
            <a:ext cx="1981267" cy="1882204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6219085" y="5810393"/>
            <a:ext cx="1145890" cy="63254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prstClr val="black"/>
                </a:solidFill>
              </a:rPr>
              <a:t>がっこう</a:t>
            </a:r>
            <a:endParaRPr lang="en-AU" dirty="0">
              <a:solidFill>
                <a:prstClr val="black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6554" y="1077098"/>
            <a:ext cx="2352675" cy="194310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5824774" y="3097668"/>
            <a:ext cx="1836233" cy="63254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 smtClean="0">
                <a:solidFill>
                  <a:prstClr val="black"/>
                </a:solidFill>
              </a:rPr>
              <a:t>パーティー</a:t>
            </a:r>
            <a:endParaRPr lang="en-AU" dirty="0">
              <a:solidFill>
                <a:prstClr val="black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5264" y="222936"/>
            <a:ext cx="2070401" cy="3321999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3183544" y="3145435"/>
            <a:ext cx="2117887" cy="58477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be absent</a:t>
            </a:r>
            <a:endParaRPr lang="en-US" sz="3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902678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5" grpId="0" animBg="1"/>
      <p:bldP spid="15" grpId="0" animBg="1"/>
      <p:bldP spid="2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7708" y="4936067"/>
            <a:ext cx="3822358" cy="864096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ja-JP" altLang="en-US" sz="3600" dirty="0" smtClean="0"/>
              <a:t>あけます</a:t>
            </a:r>
            <a:endParaRPr lang="en-AU" sz="3600" dirty="0"/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197708" y="3959883"/>
            <a:ext cx="3822358" cy="86409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3900" dirty="0" smtClean="0">
                <a:solidFill>
                  <a:prstClr val="black"/>
                </a:solidFill>
              </a:rPr>
              <a:t>あける</a:t>
            </a:r>
            <a:endParaRPr lang="en-AU" sz="3900" dirty="0">
              <a:solidFill>
                <a:prstClr val="black"/>
              </a:solidFill>
            </a:endParaRPr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197708" y="5912251"/>
            <a:ext cx="3822357" cy="86409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dirty="0" smtClean="0"/>
              <a:t>あ</a:t>
            </a:r>
            <a:r>
              <a:rPr lang="ja-JP" altLang="en-US" dirty="0"/>
              <a:t>け</a:t>
            </a:r>
            <a:r>
              <a:rPr lang="ja-JP" altLang="en-US" dirty="0" smtClean="0">
                <a:solidFill>
                  <a:srgbClr val="FF0000"/>
                </a:solidFill>
              </a:rPr>
              <a:t>て</a:t>
            </a:r>
            <a:endParaRPr lang="en-AU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516603" y="143910"/>
            <a:ext cx="4452579" cy="446276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ja-JP" sz="2300" dirty="0" smtClean="0">
                <a:solidFill>
                  <a:schemeClr val="bg1"/>
                </a:solidFill>
                <a:latin typeface="HG明朝B"/>
                <a:ea typeface="+mj-ea"/>
              </a:rPr>
              <a:t>THING</a:t>
            </a:r>
            <a:r>
              <a:rPr lang="ja-JP" altLang="en-US" sz="2300" dirty="0" smtClean="0">
                <a:solidFill>
                  <a:schemeClr val="bg1"/>
                </a:solidFill>
                <a:latin typeface="HG明朝B"/>
                <a:ea typeface="+mj-ea"/>
              </a:rPr>
              <a:t>を　あけて　ください。</a:t>
            </a:r>
            <a:endParaRPr lang="en-AU" sz="2300" dirty="0">
              <a:solidFill>
                <a:schemeClr val="bg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909752" y="6097548"/>
            <a:ext cx="997126" cy="34538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 smtClean="0">
                <a:solidFill>
                  <a:prstClr val="black"/>
                </a:solidFill>
              </a:rPr>
              <a:t>まど</a:t>
            </a:r>
            <a:endParaRPr lang="en-AU" dirty="0">
              <a:solidFill>
                <a:prstClr val="black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824151" y="3015048"/>
            <a:ext cx="1540824" cy="37741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 smtClean="0">
                <a:solidFill>
                  <a:prstClr val="black"/>
                </a:solidFill>
              </a:rPr>
              <a:t>カーテン</a:t>
            </a:r>
            <a:endParaRPr lang="en-AU" dirty="0">
              <a:solidFill>
                <a:prstClr val="black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201" y="143910"/>
            <a:ext cx="3196925" cy="31969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5360" y="3778650"/>
            <a:ext cx="2156344" cy="21563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8640" y="4042895"/>
            <a:ext cx="2419350" cy="18859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7863" y="976378"/>
            <a:ext cx="3805364" cy="1951158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7364975" y="6065525"/>
            <a:ext cx="1095450" cy="37741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 smtClean="0">
                <a:solidFill>
                  <a:prstClr val="black"/>
                </a:solidFill>
              </a:rPr>
              <a:t>ドア</a:t>
            </a:r>
            <a:endParaRPr lang="en-AU" dirty="0">
              <a:solidFill>
                <a:prstClr val="black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435609" y="3319064"/>
            <a:ext cx="1168911" cy="58477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open</a:t>
            </a:r>
            <a:endParaRPr lang="en-US" sz="3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891284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5" grpId="0" animBg="1"/>
      <p:bldP spid="15" grpId="0" animBg="1"/>
      <p:bldP spid="2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64757" y="4754834"/>
            <a:ext cx="3822358" cy="864096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ja-JP" altLang="en-US" sz="3600" dirty="0" smtClean="0"/>
              <a:t>し</a:t>
            </a:r>
            <a:r>
              <a:rPr lang="ja-JP" altLang="en-US" sz="3600" dirty="0"/>
              <a:t>め</a:t>
            </a:r>
            <a:r>
              <a:rPr lang="ja-JP" altLang="en-US" sz="3600" dirty="0" smtClean="0"/>
              <a:t>ます</a:t>
            </a:r>
            <a:endParaRPr lang="en-AU" sz="3600" dirty="0"/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164757" y="3778650"/>
            <a:ext cx="3822358" cy="86409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3900" dirty="0" smtClean="0">
                <a:solidFill>
                  <a:prstClr val="black"/>
                </a:solidFill>
              </a:rPr>
              <a:t>し</a:t>
            </a:r>
            <a:r>
              <a:rPr lang="ja-JP" altLang="en-US" sz="3900" dirty="0">
                <a:solidFill>
                  <a:prstClr val="black"/>
                </a:solidFill>
              </a:rPr>
              <a:t>め</a:t>
            </a:r>
            <a:r>
              <a:rPr lang="ja-JP" altLang="en-US" sz="3900" dirty="0" smtClean="0">
                <a:solidFill>
                  <a:prstClr val="black"/>
                </a:solidFill>
              </a:rPr>
              <a:t>る</a:t>
            </a:r>
            <a:endParaRPr lang="en-AU" sz="3900" dirty="0">
              <a:solidFill>
                <a:prstClr val="black"/>
              </a:solidFill>
            </a:endParaRPr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164757" y="5731018"/>
            <a:ext cx="3822357" cy="86409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dirty="0" smtClean="0"/>
              <a:t>し</a:t>
            </a:r>
            <a:r>
              <a:rPr lang="ja-JP" altLang="en-US" dirty="0"/>
              <a:t>め</a:t>
            </a:r>
            <a:r>
              <a:rPr lang="ja-JP" altLang="en-US" dirty="0" smtClean="0">
                <a:solidFill>
                  <a:srgbClr val="FF0000"/>
                </a:solidFill>
              </a:rPr>
              <a:t>て</a:t>
            </a:r>
            <a:endParaRPr lang="en-AU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516603" y="143910"/>
            <a:ext cx="4452579" cy="446276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ja-JP" sz="2300" dirty="0" smtClean="0">
                <a:solidFill>
                  <a:schemeClr val="bg1"/>
                </a:solidFill>
                <a:latin typeface="HG明朝B"/>
                <a:ea typeface="+mj-ea"/>
              </a:rPr>
              <a:t>THING</a:t>
            </a:r>
            <a:r>
              <a:rPr lang="ja-JP" altLang="en-US" sz="2300" dirty="0" smtClean="0">
                <a:solidFill>
                  <a:schemeClr val="bg1"/>
                </a:solidFill>
                <a:latin typeface="HG明朝B"/>
                <a:ea typeface="+mj-ea"/>
              </a:rPr>
              <a:t>を　しめて　ください。</a:t>
            </a:r>
            <a:endParaRPr lang="en-AU" sz="2300" dirty="0">
              <a:solidFill>
                <a:schemeClr val="bg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161903" y="4415168"/>
            <a:ext cx="997126" cy="34538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 smtClean="0">
                <a:solidFill>
                  <a:prstClr val="black"/>
                </a:solidFill>
              </a:rPr>
              <a:t>まど</a:t>
            </a:r>
            <a:endParaRPr lang="en-AU" dirty="0">
              <a:solidFill>
                <a:prstClr val="black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972480" y="2449058"/>
            <a:ext cx="1540824" cy="37741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 smtClean="0">
                <a:solidFill>
                  <a:prstClr val="black"/>
                </a:solidFill>
              </a:rPr>
              <a:t>ドア</a:t>
            </a:r>
            <a:endParaRPr lang="en-AU" dirty="0">
              <a:solidFill>
                <a:prstClr val="black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178609" y="6367887"/>
            <a:ext cx="1334695" cy="37741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prstClr val="black"/>
                </a:solidFill>
              </a:rPr>
              <a:t>カーテン</a:t>
            </a:r>
            <a:endParaRPr lang="en-AU" dirty="0">
              <a:solidFill>
                <a:prstClr val="black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972" y="316141"/>
            <a:ext cx="2437499" cy="316751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7548" y="2960366"/>
            <a:ext cx="2395148" cy="139594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0370" y="777689"/>
            <a:ext cx="2800350" cy="162877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4227" y="4849846"/>
            <a:ext cx="1905000" cy="142875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3368546" y="3137831"/>
            <a:ext cx="1236429" cy="58477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close</a:t>
            </a:r>
            <a:endParaRPr lang="en-US" sz="3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72281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5" grpId="0" animBg="1"/>
      <p:bldP spid="15" grpId="0" animBg="1"/>
      <p:bldP spid="2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64757" y="4754834"/>
            <a:ext cx="3822358" cy="864096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ja-JP" altLang="en-US" sz="3600" dirty="0" smtClean="0"/>
              <a:t>おし</a:t>
            </a:r>
            <a:r>
              <a:rPr lang="ja-JP" altLang="en-US" sz="3600" dirty="0"/>
              <a:t>え</a:t>
            </a:r>
            <a:r>
              <a:rPr lang="ja-JP" altLang="en-US" sz="3600" dirty="0" smtClean="0"/>
              <a:t>ます</a:t>
            </a:r>
            <a:endParaRPr lang="en-AU" sz="3600" dirty="0"/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164757" y="3778650"/>
            <a:ext cx="3822358" cy="86409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3900" dirty="0" smtClean="0">
                <a:solidFill>
                  <a:prstClr val="black"/>
                </a:solidFill>
              </a:rPr>
              <a:t>おし</a:t>
            </a:r>
            <a:r>
              <a:rPr lang="ja-JP" altLang="en-US" sz="3900" dirty="0">
                <a:solidFill>
                  <a:prstClr val="black"/>
                </a:solidFill>
              </a:rPr>
              <a:t>え</a:t>
            </a:r>
            <a:r>
              <a:rPr lang="ja-JP" altLang="en-US" sz="3900" dirty="0" smtClean="0">
                <a:solidFill>
                  <a:prstClr val="black"/>
                </a:solidFill>
              </a:rPr>
              <a:t>る</a:t>
            </a:r>
            <a:endParaRPr lang="en-AU" sz="3900" dirty="0">
              <a:solidFill>
                <a:prstClr val="black"/>
              </a:solidFill>
            </a:endParaRPr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164757" y="5731018"/>
            <a:ext cx="3822357" cy="86409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dirty="0" smtClean="0"/>
              <a:t>おし</a:t>
            </a:r>
            <a:r>
              <a:rPr lang="ja-JP" altLang="en-US" dirty="0"/>
              <a:t>え</a:t>
            </a:r>
            <a:r>
              <a:rPr lang="ja-JP" altLang="en-US" dirty="0" smtClean="0">
                <a:solidFill>
                  <a:srgbClr val="FF0000"/>
                </a:solidFill>
              </a:rPr>
              <a:t>て</a:t>
            </a:r>
            <a:endParaRPr lang="en-AU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283677" y="143910"/>
            <a:ext cx="4685506" cy="800219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ja-JP" sz="2300" dirty="0" smtClean="0">
                <a:solidFill>
                  <a:schemeClr val="bg1"/>
                </a:solidFill>
                <a:latin typeface="HG明朝B"/>
                <a:ea typeface="+mj-ea"/>
              </a:rPr>
              <a:t>PERSON</a:t>
            </a:r>
            <a:r>
              <a:rPr lang="ja-JP" altLang="en-US" sz="2300" dirty="0" smtClean="0">
                <a:solidFill>
                  <a:schemeClr val="bg1"/>
                </a:solidFill>
                <a:latin typeface="HG明朝B"/>
                <a:ea typeface="+mj-ea"/>
              </a:rPr>
              <a:t>に　</a:t>
            </a:r>
            <a:r>
              <a:rPr lang="en-US" altLang="ja-JP" sz="2300" dirty="0" smtClean="0">
                <a:solidFill>
                  <a:schemeClr val="bg1"/>
                </a:solidFill>
                <a:latin typeface="HG明朝B"/>
                <a:ea typeface="+mj-ea"/>
              </a:rPr>
              <a:t>THING</a:t>
            </a:r>
            <a:r>
              <a:rPr lang="ja-JP" altLang="en-US" sz="2300" dirty="0" smtClean="0">
                <a:solidFill>
                  <a:schemeClr val="bg1"/>
                </a:solidFill>
                <a:latin typeface="HG明朝B"/>
                <a:ea typeface="+mj-ea"/>
              </a:rPr>
              <a:t>を　おしえて　ください。</a:t>
            </a:r>
            <a:endParaRPr lang="en-AU" sz="2300" dirty="0">
              <a:solidFill>
                <a:schemeClr val="bg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024892" y="5990372"/>
            <a:ext cx="1203073" cy="34538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 smtClean="0">
                <a:solidFill>
                  <a:prstClr val="black"/>
                </a:solidFill>
              </a:rPr>
              <a:t>にほんご</a:t>
            </a:r>
            <a:endParaRPr lang="en-AU" dirty="0">
              <a:solidFill>
                <a:prstClr val="black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847578" y="2958879"/>
            <a:ext cx="1540824" cy="37741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 smtClean="0">
                <a:solidFill>
                  <a:prstClr val="black"/>
                </a:solidFill>
              </a:rPr>
              <a:t>かんじ</a:t>
            </a:r>
            <a:endParaRPr lang="en-AU" dirty="0">
              <a:solidFill>
                <a:prstClr val="black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852" y="448576"/>
            <a:ext cx="2670407" cy="294388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2115" y="1122278"/>
            <a:ext cx="2571750" cy="177165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7717" y="3847230"/>
            <a:ext cx="2257425" cy="2028825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3537145" y="3137831"/>
            <a:ext cx="1287533" cy="58477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teach</a:t>
            </a:r>
            <a:endParaRPr lang="en-US" sz="3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729897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5" grpId="0" animBg="1"/>
      <p:bldP spid="15" grpId="0" animBg="1"/>
      <p:bldP spid="2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64757" y="4754834"/>
            <a:ext cx="3822358" cy="864096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ja-JP" altLang="en-US" sz="3600" dirty="0" smtClean="0"/>
              <a:t>おります</a:t>
            </a:r>
            <a:endParaRPr lang="en-AU" sz="3600" dirty="0"/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164757" y="3778650"/>
            <a:ext cx="3822358" cy="86409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3900" dirty="0" smtClean="0">
                <a:solidFill>
                  <a:prstClr val="black"/>
                </a:solidFill>
              </a:rPr>
              <a:t>おりる</a:t>
            </a:r>
            <a:endParaRPr lang="en-AU" sz="3900" dirty="0">
              <a:solidFill>
                <a:prstClr val="black"/>
              </a:solidFill>
            </a:endParaRPr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164757" y="5731018"/>
            <a:ext cx="3822357" cy="86409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dirty="0" smtClean="0"/>
              <a:t>おり</a:t>
            </a:r>
            <a:r>
              <a:rPr lang="ja-JP" altLang="en-US" dirty="0" smtClean="0">
                <a:solidFill>
                  <a:srgbClr val="FF0000"/>
                </a:solidFill>
              </a:rPr>
              <a:t>て</a:t>
            </a:r>
            <a:endParaRPr lang="en-AU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283677" y="143910"/>
            <a:ext cx="4685506" cy="446276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ja-JP" sz="2300" dirty="0" smtClean="0">
                <a:solidFill>
                  <a:schemeClr val="bg1"/>
                </a:solidFill>
                <a:latin typeface="HG明朝B"/>
                <a:ea typeface="+mj-ea"/>
              </a:rPr>
              <a:t>THING</a:t>
            </a:r>
            <a:r>
              <a:rPr lang="ja-JP" altLang="en-US" sz="2300" dirty="0" smtClean="0">
                <a:solidFill>
                  <a:schemeClr val="bg1"/>
                </a:solidFill>
                <a:latin typeface="HG明朝B"/>
                <a:ea typeface="+mj-ea"/>
              </a:rPr>
              <a:t>を　おりて　ください。</a:t>
            </a:r>
            <a:endParaRPr lang="en-AU" sz="2300" dirty="0">
              <a:solidFill>
                <a:schemeClr val="bg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024892" y="5990372"/>
            <a:ext cx="1203073" cy="34538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 smtClean="0">
                <a:solidFill>
                  <a:prstClr val="black"/>
                </a:solidFill>
              </a:rPr>
              <a:t>バス</a:t>
            </a:r>
            <a:endParaRPr lang="en-AU" dirty="0">
              <a:solidFill>
                <a:prstClr val="black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519994" y="3142480"/>
            <a:ext cx="2016689" cy="37741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 smtClean="0">
                <a:solidFill>
                  <a:prstClr val="black"/>
                </a:solidFill>
              </a:rPr>
              <a:t>しんかんせん</a:t>
            </a:r>
            <a:endParaRPr lang="en-AU" dirty="0">
              <a:solidFill>
                <a:prstClr val="black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610" y="908017"/>
            <a:ext cx="3655504" cy="20147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9994" y="908017"/>
            <a:ext cx="2124075" cy="21526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1125" y="4434407"/>
            <a:ext cx="3028950" cy="150495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267301" y="3058321"/>
            <a:ext cx="1439625" cy="58477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get off</a:t>
            </a:r>
            <a:endParaRPr lang="en-US" sz="3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488930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5" grpId="0" animBg="1"/>
      <p:bldP spid="15" grpId="0" animBg="1"/>
      <p:bldP spid="1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64757" y="4754834"/>
            <a:ext cx="3822358" cy="864096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ja-JP" altLang="en-US" sz="3600" dirty="0" smtClean="0"/>
              <a:t>か</a:t>
            </a:r>
            <a:r>
              <a:rPr lang="ja-JP" altLang="en-US" sz="3600" dirty="0"/>
              <a:t>り</a:t>
            </a:r>
            <a:r>
              <a:rPr lang="ja-JP" altLang="en-US" sz="3600" dirty="0" smtClean="0"/>
              <a:t>ます</a:t>
            </a:r>
            <a:endParaRPr lang="en-AU" sz="3600" dirty="0"/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164757" y="3778650"/>
            <a:ext cx="3822358" cy="86409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3900" dirty="0" smtClean="0">
                <a:solidFill>
                  <a:prstClr val="black"/>
                </a:solidFill>
              </a:rPr>
              <a:t>か</a:t>
            </a:r>
            <a:r>
              <a:rPr lang="ja-JP" altLang="en-US" sz="3900" dirty="0">
                <a:solidFill>
                  <a:prstClr val="black"/>
                </a:solidFill>
              </a:rPr>
              <a:t>り</a:t>
            </a:r>
            <a:r>
              <a:rPr lang="ja-JP" altLang="en-US" sz="3900" dirty="0" smtClean="0">
                <a:solidFill>
                  <a:prstClr val="black"/>
                </a:solidFill>
              </a:rPr>
              <a:t>る</a:t>
            </a:r>
            <a:endParaRPr lang="en-AU" sz="3900" dirty="0">
              <a:solidFill>
                <a:prstClr val="black"/>
              </a:solidFill>
            </a:endParaRPr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181234" y="5731017"/>
            <a:ext cx="3822357" cy="86409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dirty="0"/>
              <a:t>か</a:t>
            </a:r>
            <a:r>
              <a:rPr lang="ja-JP" altLang="en-US" dirty="0" smtClean="0"/>
              <a:t>り</a:t>
            </a:r>
            <a:r>
              <a:rPr lang="ja-JP" altLang="en-US" dirty="0" smtClean="0">
                <a:solidFill>
                  <a:srgbClr val="FF0000"/>
                </a:solidFill>
              </a:rPr>
              <a:t>て</a:t>
            </a:r>
            <a:endParaRPr lang="en-AU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283677" y="143910"/>
            <a:ext cx="4685506" cy="446276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ja-JP" sz="2300" dirty="0" smtClean="0">
                <a:solidFill>
                  <a:schemeClr val="bg1"/>
                </a:solidFill>
                <a:latin typeface="HG明朝B"/>
                <a:ea typeface="+mj-ea"/>
              </a:rPr>
              <a:t>THING</a:t>
            </a:r>
            <a:r>
              <a:rPr lang="ja-JP" altLang="en-US" sz="2300" dirty="0" smtClean="0">
                <a:solidFill>
                  <a:schemeClr val="bg1"/>
                </a:solidFill>
                <a:latin typeface="HG明朝B"/>
                <a:ea typeface="+mj-ea"/>
              </a:rPr>
              <a:t>を　かりて　ください。</a:t>
            </a:r>
            <a:endParaRPr lang="en-AU" sz="2300" dirty="0">
              <a:solidFill>
                <a:schemeClr val="bg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735401" y="5990372"/>
            <a:ext cx="1203073" cy="34538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 smtClean="0">
                <a:solidFill>
                  <a:prstClr val="black"/>
                </a:solidFill>
              </a:rPr>
              <a:t>じしょ</a:t>
            </a:r>
            <a:endParaRPr lang="en-AU" dirty="0">
              <a:solidFill>
                <a:prstClr val="black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951743" y="3055727"/>
            <a:ext cx="1276222" cy="37741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 smtClean="0">
                <a:solidFill>
                  <a:prstClr val="black"/>
                </a:solidFill>
              </a:rPr>
              <a:t>えんぴつ</a:t>
            </a:r>
            <a:endParaRPr lang="en-AU" dirty="0">
              <a:solidFill>
                <a:prstClr val="black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757" y="263425"/>
            <a:ext cx="3721216" cy="272699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0482" y="1312915"/>
            <a:ext cx="2809875" cy="16287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9706" y="3616596"/>
            <a:ext cx="2009775" cy="22764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15707" y="3778650"/>
            <a:ext cx="1540072" cy="2037634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7227965" y="5990372"/>
            <a:ext cx="1203073" cy="34538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prstClr val="black"/>
                </a:solidFill>
              </a:rPr>
              <a:t>ノー</a:t>
            </a:r>
            <a:r>
              <a:rPr lang="ja-JP" altLang="en-US" dirty="0" smtClean="0">
                <a:solidFill>
                  <a:prstClr val="black"/>
                </a:solidFill>
              </a:rPr>
              <a:t>ト</a:t>
            </a:r>
            <a:endParaRPr lang="en-AU" dirty="0">
              <a:solidFill>
                <a:prstClr val="black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663104" y="3102511"/>
            <a:ext cx="1620573" cy="58477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borrow</a:t>
            </a:r>
            <a:endParaRPr lang="en-US" sz="3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026339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5" grpId="0" animBg="1"/>
      <p:bldP spid="15" grpId="0" animBg="1"/>
      <p:bldP spid="19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70763" y="4806557"/>
            <a:ext cx="4108565" cy="864096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ja-JP" altLang="en-US" dirty="0" smtClean="0"/>
              <a:t>か</a:t>
            </a:r>
            <a:r>
              <a:rPr lang="ja-JP" altLang="en-US" dirty="0"/>
              <a:t>け</a:t>
            </a:r>
            <a:r>
              <a:rPr lang="ja-JP" altLang="en-US" dirty="0" smtClean="0"/>
              <a:t>ます</a:t>
            </a:r>
            <a:endParaRPr lang="en-AU" dirty="0"/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170763" y="3777710"/>
            <a:ext cx="4108565" cy="86409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4200" dirty="0" smtClean="0">
                <a:solidFill>
                  <a:prstClr val="black"/>
                </a:solidFill>
              </a:rPr>
              <a:t>かける</a:t>
            </a:r>
            <a:endParaRPr lang="en-AU" sz="4200" dirty="0">
              <a:solidFill>
                <a:prstClr val="black"/>
              </a:solidFill>
            </a:endParaRPr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170763" y="5801636"/>
            <a:ext cx="4108565" cy="86409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dirty="0" smtClean="0"/>
              <a:t>か</a:t>
            </a:r>
            <a:r>
              <a:rPr lang="ja-JP" altLang="en-US" dirty="0"/>
              <a:t>け</a:t>
            </a:r>
            <a:r>
              <a:rPr lang="ja-JP" altLang="en-US" dirty="0" smtClean="0">
                <a:solidFill>
                  <a:srgbClr val="FF0000"/>
                </a:solidFill>
              </a:rPr>
              <a:t>て</a:t>
            </a:r>
            <a:endParaRPr lang="en-AU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279328" y="200913"/>
            <a:ext cx="4522574" cy="800219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ja-JP" sz="2300" dirty="0" smtClean="0">
                <a:solidFill>
                  <a:schemeClr val="bg1"/>
                </a:solidFill>
                <a:latin typeface="HG明朝B"/>
                <a:ea typeface="+mj-ea"/>
              </a:rPr>
              <a:t>PERSON</a:t>
            </a:r>
            <a:r>
              <a:rPr lang="ja-JP" altLang="en-US" sz="2300" dirty="0" smtClean="0">
                <a:solidFill>
                  <a:schemeClr val="bg1"/>
                </a:solidFill>
                <a:latin typeface="HG明朝B"/>
                <a:ea typeface="+mj-ea"/>
              </a:rPr>
              <a:t>に　でんわを　かけて　ください。</a:t>
            </a:r>
            <a:endParaRPr lang="en-AU" sz="2300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0208" y="81348"/>
            <a:ext cx="1996646" cy="30615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3781" y="1790526"/>
            <a:ext cx="2264538" cy="164346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009990" y="3433988"/>
            <a:ext cx="1514378" cy="37741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 smtClean="0">
                <a:solidFill>
                  <a:prstClr val="black"/>
                </a:solidFill>
              </a:rPr>
              <a:t>びょういん</a:t>
            </a:r>
            <a:endParaRPr lang="en-AU" dirty="0">
              <a:solidFill>
                <a:prstClr val="black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286212" y="6089857"/>
            <a:ext cx="1145890" cy="50405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 smtClean="0">
                <a:solidFill>
                  <a:prstClr val="black"/>
                </a:solidFill>
              </a:rPr>
              <a:t>ともだ</a:t>
            </a:r>
            <a:r>
              <a:rPr lang="ja-JP" altLang="en-US" dirty="0">
                <a:solidFill>
                  <a:prstClr val="black"/>
                </a:solidFill>
              </a:rPr>
              <a:t>ち</a:t>
            </a:r>
            <a:endParaRPr lang="en-AU" dirty="0">
              <a:solidFill>
                <a:prstClr val="black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204693" y="3433988"/>
            <a:ext cx="1430972" cy="40126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 smtClean="0">
                <a:solidFill>
                  <a:prstClr val="black"/>
                </a:solidFill>
              </a:rPr>
              <a:t>おかあさ</a:t>
            </a:r>
            <a:r>
              <a:rPr lang="ja-JP" altLang="en-US" dirty="0">
                <a:solidFill>
                  <a:prstClr val="black"/>
                </a:solidFill>
              </a:rPr>
              <a:t>ん</a:t>
            </a:r>
            <a:endParaRPr lang="en-AU" dirty="0">
              <a:solidFill>
                <a:prstClr val="black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8115" y="4118182"/>
            <a:ext cx="3333750" cy="197167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38457" y="1263156"/>
            <a:ext cx="1763445" cy="215435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146998" y="3170884"/>
            <a:ext cx="946093" cy="58477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call</a:t>
            </a:r>
            <a:endParaRPr lang="en-US" sz="3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827384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5" grpId="0" animBg="1"/>
      <p:bldP spid="15" grpId="0" animBg="1"/>
      <p:bldP spid="1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8831" y="4932873"/>
            <a:ext cx="4108565" cy="864096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ja-JP" altLang="en-US" dirty="0" smtClean="0"/>
              <a:t>わす</a:t>
            </a:r>
            <a:r>
              <a:rPr lang="ja-JP" altLang="en-US" dirty="0"/>
              <a:t>れ</a:t>
            </a:r>
            <a:r>
              <a:rPr lang="ja-JP" altLang="en-US" dirty="0" smtClean="0"/>
              <a:t>ます</a:t>
            </a:r>
            <a:endParaRPr lang="en-AU" dirty="0"/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48831" y="3956689"/>
            <a:ext cx="4108565" cy="86409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4200" dirty="0" smtClean="0">
                <a:solidFill>
                  <a:prstClr val="black"/>
                </a:solidFill>
              </a:rPr>
              <a:t>わすれる</a:t>
            </a:r>
            <a:endParaRPr lang="en-AU" sz="4200" dirty="0">
              <a:solidFill>
                <a:prstClr val="black"/>
              </a:solidFill>
            </a:endParaRPr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48831" y="5909057"/>
            <a:ext cx="4108565" cy="86409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dirty="0" smtClean="0"/>
              <a:t>わすれ</a:t>
            </a:r>
            <a:r>
              <a:rPr lang="ja-JP" altLang="en-US" dirty="0">
                <a:solidFill>
                  <a:srgbClr val="FF0000"/>
                </a:solidFill>
              </a:rPr>
              <a:t>て</a:t>
            </a:r>
            <a:endParaRPr lang="en-AU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666858" y="239418"/>
            <a:ext cx="4197056" cy="446276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ja-JP" sz="2300" dirty="0" smtClean="0">
                <a:solidFill>
                  <a:schemeClr val="bg1"/>
                </a:solidFill>
                <a:latin typeface="HG明朝B"/>
                <a:ea typeface="+mj-ea"/>
              </a:rPr>
              <a:t>THING</a:t>
            </a:r>
            <a:r>
              <a:rPr lang="ja-JP" altLang="en-US" sz="2300" dirty="0" smtClean="0">
                <a:solidFill>
                  <a:schemeClr val="bg1"/>
                </a:solidFill>
                <a:latin typeface="HG明朝B"/>
                <a:ea typeface="+mj-ea"/>
              </a:rPr>
              <a:t>を　わすれました。</a:t>
            </a:r>
            <a:endParaRPr lang="en-AU" sz="2300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5944" y="239418"/>
            <a:ext cx="2239147" cy="299008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735401" y="5990372"/>
            <a:ext cx="1203073" cy="34538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 smtClean="0">
                <a:solidFill>
                  <a:prstClr val="black"/>
                </a:solidFill>
              </a:rPr>
              <a:t>じしょ</a:t>
            </a:r>
            <a:endParaRPr lang="en-AU" dirty="0">
              <a:solidFill>
                <a:prstClr val="black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9706" y="3616596"/>
            <a:ext cx="2009775" cy="227647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847578" y="2958879"/>
            <a:ext cx="1540824" cy="37741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 smtClean="0">
                <a:solidFill>
                  <a:prstClr val="black"/>
                </a:solidFill>
              </a:rPr>
              <a:t>かんじ</a:t>
            </a:r>
            <a:endParaRPr lang="en-AU" dirty="0">
              <a:solidFill>
                <a:prstClr val="black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2115" y="1122278"/>
            <a:ext cx="2571750" cy="17716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6115" y="3616596"/>
            <a:ext cx="2095500" cy="2181225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7227347" y="5990371"/>
            <a:ext cx="1203073" cy="34538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 smtClean="0">
                <a:solidFill>
                  <a:prstClr val="black"/>
                </a:solidFill>
              </a:rPr>
              <a:t>かばん</a:t>
            </a:r>
            <a:endParaRPr lang="en-AU" dirty="0">
              <a:solidFill>
                <a:prstClr val="black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781890" y="3300706"/>
            <a:ext cx="1375506" cy="58477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forget</a:t>
            </a:r>
            <a:endParaRPr lang="en-US" sz="3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889061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5" grpId="0" animBg="1"/>
      <p:bldP spid="15" grpId="0" animBg="1"/>
      <p:bldP spid="1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00947" y="4763073"/>
            <a:ext cx="4108565" cy="864096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ja-JP" altLang="en-US" dirty="0" smtClean="0"/>
              <a:t>つれて</a:t>
            </a:r>
            <a:r>
              <a:rPr lang="ja-JP" altLang="en-US" dirty="0"/>
              <a:t>き</a:t>
            </a:r>
            <a:r>
              <a:rPr lang="ja-JP" altLang="en-US" dirty="0" smtClean="0"/>
              <a:t>ます</a:t>
            </a:r>
            <a:endParaRPr lang="en-AU" dirty="0"/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300947" y="3786889"/>
            <a:ext cx="4108565" cy="86409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4200" dirty="0" smtClean="0">
                <a:solidFill>
                  <a:prstClr val="black"/>
                </a:solidFill>
              </a:rPr>
              <a:t>つれてくる</a:t>
            </a:r>
            <a:endParaRPr lang="en-AU" sz="4200" dirty="0">
              <a:solidFill>
                <a:prstClr val="black"/>
              </a:solidFill>
            </a:endParaRPr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300947" y="5739257"/>
            <a:ext cx="4108565" cy="86409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dirty="0" smtClean="0"/>
              <a:t>つれてき</a:t>
            </a:r>
            <a:r>
              <a:rPr lang="ja-JP" altLang="en-US" dirty="0">
                <a:solidFill>
                  <a:srgbClr val="FF0000"/>
                </a:solidFill>
              </a:rPr>
              <a:t>て</a:t>
            </a:r>
            <a:endParaRPr lang="en-AU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296930" y="248738"/>
            <a:ext cx="3644671" cy="800219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ja-JP" sz="2300" dirty="0" smtClean="0">
                <a:solidFill>
                  <a:schemeClr val="bg1"/>
                </a:solidFill>
                <a:latin typeface="HG明朝B"/>
                <a:ea typeface="+mj-ea"/>
              </a:rPr>
              <a:t>PERSON</a:t>
            </a:r>
            <a:r>
              <a:rPr lang="ja-JP" altLang="en-US" sz="2300" dirty="0" smtClean="0">
                <a:solidFill>
                  <a:schemeClr val="bg1"/>
                </a:solidFill>
                <a:latin typeface="HG明朝B"/>
                <a:ea typeface="+mj-ea"/>
              </a:rPr>
              <a:t>を　つれてきて　ください。</a:t>
            </a:r>
            <a:endParaRPr lang="en-AU" sz="2300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947" y="128546"/>
            <a:ext cx="3815253" cy="285775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286212" y="6089857"/>
            <a:ext cx="1145890" cy="50405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 smtClean="0">
                <a:solidFill>
                  <a:prstClr val="black"/>
                </a:solidFill>
              </a:rPr>
              <a:t>ともだ</a:t>
            </a:r>
            <a:r>
              <a:rPr lang="ja-JP" altLang="en-US" dirty="0">
                <a:solidFill>
                  <a:prstClr val="black"/>
                </a:solidFill>
              </a:rPr>
              <a:t>ち</a:t>
            </a:r>
            <a:endParaRPr lang="en-AU" dirty="0">
              <a:solidFill>
                <a:prstClr val="black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204693" y="3433988"/>
            <a:ext cx="1430972" cy="40126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 smtClean="0">
                <a:solidFill>
                  <a:prstClr val="black"/>
                </a:solidFill>
              </a:rPr>
              <a:t>おかあさ</a:t>
            </a:r>
            <a:r>
              <a:rPr lang="ja-JP" altLang="en-US" dirty="0">
                <a:solidFill>
                  <a:prstClr val="black"/>
                </a:solidFill>
              </a:rPr>
              <a:t>ん</a:t>
            </a:r>
            <a:endParaRPr lang="en-AU" dirty="0">
              <a:solidFill>
                <a:prstClr val="black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7492" y="4101706"/>
            <a:ext cx="3333750" cy="19716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8457" y="1263156"/>
            <a:ext cx="1763445" cy="21543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3682" y="1323973"/>
            <a:ext cx="2247900" cy="2028825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903078" y="3384702"/>
            <a:ext cx="1430972" cy="40126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 smtClean="0">
                <a:solidFill>
                  <a:prstClr val="black"/>
                </a:solidFill>
              </a:rPr>
              <a:t>いぬ</a:t>
            </a:r>
            <a:endParaRPr lang="en-AU" dirty="0">
              <a:solidFill>
                <a:prstClr val="black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196195" y="3094208"/>
            <a:ext cx="3213317" cy="58477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b</a:t>
            </a:r>
            <a:r>
              <a:rPr lang="en-US" sz="32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ring someone</a:t>
            </a:r>
            <a:endParaRPr lang="en-US" sz="2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732067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5" grpId="0" animBg="1"/>
      <p:bldP spid="15" grpId="0" animBg="1"/>
      <p:bldP spid="1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00947" y="4763073"/>
            <a:ext cx="4108565" cy="864096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ja-JP" altLang="en-US" dirty="0" smtClean="0"/>
              <a:t>も</a:t>
            </a:r>
            <a:r>
              <a:rPr lang="ja-JP" altLang="en-US" dirty="0"/>
              <a:t>って</a:t>
            </a:r>
            <a:r>
              <a:rPr lang="ja-JP" altLang="en-US" dirty="0" smtClean="0"/>
              <a:t>きます</a:t>
            </a:r>
            <a:endParaRPr lang="en-AU" dirty="0"/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300947" y="3786889"/>
            <a:ext cx="4108565" cy="86409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4200" dirty="0" smtClean="0">
                <a:solidFill>
                  <a:prstClr val="black"/>
                </a:solidFill>
              </a:rPr>
              <a:t>もってくる</a:t>
            </a:r>
            <a:endParaRPr lang="en-AU" sz="4200" dirty="0">
              <a:solidFill>
                <a:prstClr val="black"/>
              </a:solidFill>
            </a:endParaRPr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300947" y="5739257"/>
            <a:ext cx="4108565" cy="86409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dirty="0" smtClean="0"/>
              <a:t>も</a:t>
            </a:r>
            <a:r>
              <a:rPr lang="ja-JP" altLang="en-US" dirty="0"/>
              <a:t>って</a:t>
            </a:r>
            <a:r>
              <a:rPr lang="ja-JP" altLang="en-US" dirty="0" smtClean="0"/>
              <a:t>き</a:t>
            </a:r>
            <a:r>
              <a:rPr lang="ja-JP" altLang="en-US" dirty="0">
                <a:solidFill>
                  <a:srgbClr val="FF0000"/>
                </a:solidFill>
              </a:rPr>
              <a:t>て</a:t>
            </a:r>
            <a:endParaRPr lang="en-AU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296930" y="248738"/>
            <a:ext cx="3644671" cy="800219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ja-JP" sz="2300" dirty="0" smtClean="0">
                <a:solidFill>
                  <a:schemeClr val="bg1"/>
                </a:solidFill>
                <a:latin typeface="HG明朝B"/>
                <a:ea typeface="+mj-ea"/>
              </a:rPr>
              <a:t>THING</a:t>
            </a:r>
            <a:r>
              <a:rPr lang="ja-JP" altLang="en-US" sz="2300" dirty="0" smtClean="0">
                <a:solidFill>
                  <a:schemeClr val="bg1"/>
                </a:solidFill>
                <a:latin typeface="HG明朝B"/>
                <a:ea typeface="+mj-ea"/>
              </a:rPr>
              <a:t>を　もってきて　ください。</a:t>
            </a:r>
            <a:endParaRPr lang="en-AU" sz="2300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204693" y="3433988"/>
            <a:ext cx="1430972" cy="40126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 smtClean="0">
                <a:solidFill>
                  <a:prstClr val="black"/>
                </a:solidFill>
              </a:rPr>
              <a:t>えんぴつ</a:t>
            </a:r>
            <a:endParaRPr lang="en-AU" dirty="0">
              <a:solidFill>
                <a:prstClr val="black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903078" y="3384702"/>
            <a:ext cx="1430972" cy="40126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 smtClean="0">
                <a:solidFill>
                  <a:prstClr val="black"/>
                </a:solidFill>
              </a:rPr>
              <a:t>ケーキ</a:t>
            </a:r>
            <a:endParaRPr lang="en-AU" dirty="0">
              <a:solidFill>
                <a:prstClr val="black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758" y="50724"/>
            <a:ext cx="3090353" cy="309035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7424" y="1322357"/>
            <a:ext cx="2314575" cy="198120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5938125" y="6317589"/>
            <a:ext cx="1203073" cy="34538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 smtClean="0">
                <a:solidFill>
                  <a:prstClr val="black"/>
                </a:solidFill>
              </a:rPr>
              <a:t>じしょ</a:t>
            </a:r>
            <a:endParaRPr lang="en-AU" dirty="0">
              <a:solidFill>
                <a:prstClr val="black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2430" y="3943813"/>
            <a:ext cx="2009775" cy="227647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39732" y="2130037"/>
            <a:ext cx="2062232" cy="1195395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867580" y="3175520"/>
            <a:ext cx="3541932" cy="58477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bring something</a:t>
            </a:r>
            <a:endParaRPr lang="en-US" sz="3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07200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5" grpId="0" animBg="1"/>
      <p:bldP spid="15" grpId="0" animBg="1"/>
      <p:bldP spid="1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Please</a:t>
            </a:r>
            <a:r>
              <a:rPr lang="ja-JP" altLang="en-US" dirty="0" smtClean="0"/>
              <a:t>　～てください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57881" y="4306265"/>
            <a:ext cx="449353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altLang="ja-JP" sz="2400" i="1" dirty="0"/>
          </a:p>
          <a:p>
            <a:r>
              <a:rPr lang="ja-JP" altLang="en-US" sz="2400" dirty="0" smtClean="0">
                <a:solidFill>
                  <a:srgbClr val="00B050"/>
                </a:solidFill>
              </a:rPr>
              <a:t>うどん</a:t>
            </a:r>
            <a:r>
              <a:rPr lang="ja-JP" altLang="en-US" sz="2400" dirty="0" smtClean="0"/>
              <a:t>を　</a:t>
            </a:r>
            <a:r>
              <a:rPr lang="ja-JP" altLang="en-US" sz="2400" dirty="0" smtClean="0">
                <a:solidFill>
                  <a:srgbClr val="00B0F0"/>
                </a:solidFill>
              </a:rPr>
              <a:t>たべて</a:t>
            </a:r>
            <a:r>
              <a:rPr lang="ja-JP" altLang="en-US" sz="2400" dirty="0" smtClean="0"/>
              <a:t>　ください。</a:t>
            </a:r>
            <a:endParaRPr lang="en-US" altLang="ja-JP" sz="2400" dirty="0" smtClean="0"/>
          </a:p>
          <a:p>
            <a:r>
              <a:rPr lang="en-US" sz="2400" dirty="0" smtClean="0"/>
              <a:t>Please eat</a:t>
            </a:r>
            <a:r>
              <a:rPr lang="ja-JP" altLang="en-US" sz="2400" dirty="0"/>
              <a:t> </a:t>
            </a:r>
            <a:r>
              <a:rPr lang="en-US" altLang="ja-JP" sz="2400" dirty="0" smtClean="0"/>
              <a:t>the </a:t>
            </a:r>
            <a:r>
              <a:rPr lang="en-US" altLang="ja-JP" sz="2400" dirty="0" err="1" smtClean="0"/>
              <a:t>Udon</a:t>
            </a:r>
            <a:r>
              <a:rPr lang="en-US" altLang="ja-JP" sz="2400" dirty="0" smtClean="0"/>
              <a:t>.</a:t>
            </a:r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4022" y="3664086"/>
            <a:ext cx="3317187" cy="248468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57881" y="2527643"/>
            <a:ext cx="5572488" cy="523220"/>
          </a:xfrm>
          <a:prstGeom prst="rect">
            <a:avLst/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altLang="ja-JP" sz="2800" dirty="0">
                <a:solidFill>
                  <a:srgbClr val="00B050"/>
                </a:solidFill>
              </a:rPr>
              <a:t>THING</a:t>
            </a:r>
            <a:r>
              <a:rPr lang="ja-JP" altLang="en-US" sz="2800" dirty="0"/>
              <a:t>を</a:t>
            </a:r>
            <a:r>
              <a:rPr lang="ja-JP" altLang="en-US" sz="2800" dirty="0">
                <a:solidFill>
                  <a:srgbClr val="00B0F0"/>
                </a:solidFill>
              </a:rPr>
              <a:t>　</a:t>
            </a:r>
            <a:r>
              <a:rPr lang="en-US" altLang="ja-JP" sz="2800" dirty="0">
                <a:solidFill>
                  <a:srgbClr val="00B0F0"/>
                </a:solidFill>
              </a:rPr>
              <a:t>TE</a:t>
            </a:r>
            <a:r>
              <a:rPr lang="ja-JP" altLang="en-US" sz="2800" dirty="0">
                <a:solidFill>
                  <a:srgbClr val="00B0F0"/>
                </a:solidFill>
              </a:rPr>
              <a:t> </a:t>
            </a:r>
            <a:r>
              <a:rPr lang="en-US" altLang="ja-JP" sz="2800" dirty="0">
                <a:solidFill>
                  <a:srgbClr val="00B0F0"/>
                </a:solidFill>
              </a:rPr>
              <a:t>VERB</a:t>
            </a:r>
            <a:r>
              <a:rPr lang="ja-JP" altLang="en-US" sz="2800" dirty="0"/>
              <a:t>　ください。</a:t>
            </a:r>
            <a:endParaRPr lang="en-US" altLang="ja-JP" sz="2800" dirty="0"/>
          </a:p>
        </p:txBody>
      </p:sp>
    </p:spTree>
    <p:extLst>
      <p:ext uri="{BB962C8B-B14F-4D97-AF65-F5344CB8AC3E}">
        <p14:creationId xmlns:p14="http://schemas.microsoft.com/office/powerpoint/2010/main" val="4085168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0343" y="4886640"/>
            <a:ext cx="4108565" cy="864096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ja-JP" altLang="en-US" dirty="0" smtClean="0"/>
              <a:t>すわ</a:t>
            </a:r>
            <a:r>
              <a:rPr lang="ja-JP" altLang="en-US" dirty="0"/>
              <a:t>り</a:t>
            </a:r>
            <a:r>
              <a:rPr lang="ja-JP" altLang="en-US" dirty="0" smtClean="0"/>
              <a:t>ます</a:t>
            </a:r>
            <a:endParaRPr lang="en-AU" dirty="0"/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250343" y="3910456"/>
            <a:ext cx="4108565" cy="86409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4200" dirty="0" smtClean="0">
                <a:solidFill>
                  <a:prstClr val="black"/>
                </a:solidFill>
              </a:rPr>
              <a:t>すわる</a:t>
            </a:r>
            <a:endParaRPr lang="en-AU" sz="4200" dirty="0">
              <a:solidFill>
                <a:prstClr val="black"/>
              </a:solidFill>
            </a:endParaRPr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250343" y="5862824"/>
            <a:ext cx="4108565" cy="86409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dirty="0" smtClean="0"/>
              <a:t>すわ</a:t>
            </a:r>
            <a:r>
              <a:rPr lang="ja-JP" altLang="en-US" dirty="0" smtClean="0">
                <a:solidFill>
                  <a:srgbClr val="FF0000"/>
                </a:solidFill>
              </a:rPr>
              <a:t>って</a:t>
            </a:r>
            <a:endParaRPr lang="en-AU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494638" y="6120562"/>
            <a:ext cx="1501034" cy="50405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prstClr val="black"/>
                </a:solidFill>
              </a:rPr>
              <a:t>ソファ</a:t>
            </a:r>
            <a:r>
              <a:rPr lang="ja-JP" altLang="en-US" dirty="0" smtClean="0">
                <a:solidFill>
                  <a:prstClr val="black"/>
                </a:solidFill>
              </a:rPr>
              <a:t>ー</a:t>
            </a:r>
            <a:endParaRPr lang="en-AU" dirty="0">
              <a:solidFill>
                <a:prstClr val="black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360084" y="329163"/>
            <a:ext cx="4452579" cy="446276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ja-JP" sz="2300" dirty="0" smtClean="0">
                <a:solidFill>
                  <a:schemeClr val="bg1"/>
                </a:solidFill>
                <a:latin typeface="HG明朝B"/>
                <a:ea typeface="+mj-ea"/>
              </a:rPr>
              <a:t>PLACE</a:t>
            </a:r>
            <a:r>
              <a:rPr lang="ja-JP" altLang="en-US" sz="2300" dirty="0" smtClean="0">
                <a:solidFill>
                  <a:schemeClr val="bg1"/>
                </a:solidFill>
                <a:latin typeface="HG明朝B"/>
                <a:ea typeface="+mj-ea"/>
              </a:rPr>
              <a:t>に　すわって　ください。</a:t>
            </a:r>
            <a:endParaRPr lang="en-AU" sz="2300" dirty="0">
              <a:solidFill>
                <a:schemeClr val="bg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849783" y="3190842"/>
            <a:ext cx="1145890" cy="50405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 smtClean="0">
                <a:solidFill>
                  <a:prstClr val="black"/>
                </a:solidFill>
              </a:rPr>
              <a:t>いす</a:t>
            </a:r>
            <a:endParaRPr lang="en-AU" dirty="0">
              <a:solidFill>
                <a:prstClr val="black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8763" y="1313540"/>
            <a:ext cx="2533650" cy="18097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6400" y="3999834"/>
            <a:ext cx="2238375" cy="203835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565" y="475639"/>
            <a:ext cx="2802670" cy="280267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3634167" y="3253165"/>
            <a:ext cx="681597" cy="58477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sit</a:t>
            </a:r>
            <a:endParaRPr lang="en-US" sz="3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938024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5" grpId="0" animBg="1"/>
      <p:bldP spid="15" grpId="0" animBg="1"/>
      <p:bldP spid="18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014417" y="4441797"/>
            <a:ext cx="4108565" cy="864096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ja-JP" altLang="en-US" dirty="0" smtClean="0"/>
              <a:t>たちます</a:t>
            </a:r>
            <a:endParaRPr lang="en-AU" dirty="0"/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2014417" y="3465613"/>
            <a:ext cx="4108565" cy="86409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4200" dirty="0" smtClean="0">
                <a:solidFill>
                  <a:prstClr val="black"/>
                </a:solidFill>
              </a:rPr>
              <a:t>たつ</a:t>
            </a:r>
            <a:endParaRPr lang="en-AU" sz="4200" dirty="0">
              <a:solidFill>
                <a:prstClr val="black"/>
              </a:solidFill>
            </a:endParaRPr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2014417" y="5417981"/>
            <a:ext cx="4108565" cy="86409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dirty="0" smtClean="0"/>
              <a:t>た</a:t>
            </a:r>
            <a:r>
              <a:rPr lang="ja-JP" altLang="en-US" dirty="0" smtClean="0">
                <a:solidFill>
                  <a:srgbClr val="FF0000"/>
                </a:solidFill>
              </a:rPr>
              <a:t>って</a:t>
            </a:r>
            <a:endParaRPr lang="en-AU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607220" y="6369451"/>
            <a:ext cx="2872738" cy="446276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ja-JP" altLang="en-US" sz="2300" dirty="0" smtClean="0">
                <a:solidFill>
                  <a:schemeClr val="bg1"/>
                </a:solidFill>
                <a:latin typeface="HG明朝B"/>
                <a:ea typeface="+mj-ea"/>
              </a:rPr>
              <a:t>たって　ください。</a:t>
            </a:r>
            <a:endParaRPr lang="en-AU" sz="2300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2555" y="194882"/>
            <a:ext cx="2928408" cy="292840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860215" y="2768750"/>
            <a:ext cx="1287533" cy="58477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stand</a:t>
            </a:r>
            <a:endParaRPr lang="en-US" sz="3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672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5" grpId="0" animBg="1"/>
      <p:bldP spid="15" grpId="0" animBg="1"/>
      <p:bldP spid="12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014417" y="4441797"/>
            <a:ext cx="4108565" cy="864096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ja-JP" altLang="en-US" dirty="0" smtClean="0"/>
              <a:t>あ</a:t>
            </a:r>
            <a:r>
              <a:rPr lang="ja-JP" altLang="en-US" dirty="0"/>
              <a:t>び</a:t>
            </a:r>
            <a:r>
              <a:rPr lang="ja-JP" altLang="en-US" dirty="0" smtClean="0"/>
              <a:t>ます</a:t>
            </a:r>
            <a:endParaRPr lang="en-AU" dirty="0"/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2014417" y="3465613"/>
            <a:ext cx="4108565" cy="86409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4200" dirty="0" smtClean="0">
                <a:solidFill>
                  <a:prstClr val="black"/>
                </a:solidFill>
              </a:rPr>
              <a:t>あび</a:t>
            </a:r>
            <a:r>
              <a:rPr lang="ja-JP" altLang="en-US" sz="4200" dirty="0">
                <a:solidFill>
                  <a:prstClr val="black"/>
                </a:solidFill>
              </a:rPr>
              <a:t>る</a:t>
            </a:r>
            <a:endParaRPr lang="en-AU" sz="4200" dirty="0">
              <a:solidFill>
                <a:prstClr val="black"/>
              </a:solidFill>
            </a:endParaRPr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2014417" y="5417981"/>
            <a:ext cx="4108565" cy="86409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dirty="0" smtClean="0"/>
              <a:t>あび</a:t>
            </a:r>
            <a:r>
              <a:rPr lang="ja-JP" altLang="en-US" dirty="0" smtClean="0">
                <a:solidFill>
                  <a:srgbClr val="FF0000"/>
                </a:solidFill>
              </a:rPr>
              <a:t>て</a:t>
            </a:r>
            <a:endParaRPr lang="en-AU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933339" y="6379292"/>
            <a:ext cx="4522574" cy="446276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ja-JP" altLang="en-US" sz="2300" dirty="0">
                <a:solidFill>
                  <a:schemeClr val="bg1"/>
                </a:solidFill>
                <a:latin typeface="HG明朝B"/>
                <a:ea typeface="+mj-ea"/>
              </a:rPr>
              <a:t>シャワ</a:t>
            </a:r>
            <a:r>
              <a:rPr lang="ja-JP" altLang="en-US" sz="2300" dirty="0" smtClean="0">
                <a:solidFill>
                  <a:schemeClr val="bg1"/>
                </a:solidFill>
                <a:latin typeface="HG明朝B"/>
                <a:ea typeface="+mj-ea"/>
              </a:rPr>
              <a:t>ーを　あびて　ください。</a:t>
            </a:r>
            <a:endParaRPr lang="en-AU" sz="2300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8662" y="82892"/>
            <a:ext cx="3309354" cy="317929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838691" y="2768750"/>
            <a:ext cx="1132874" cy="58477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</a:t>
            </a:r>
            <a:r>
              <a:rPr lang="en-US" sz="32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ave</a:t>
            </a:r>
            <a:endParaRPr lang="en-US" sz="3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955582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5" grpId="0" animBg="1"/>
      <p:bldP spid="15" grpId="0" animBg="1"/>
      <p:bldP spid="8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49876" y="4400607"/>
            <a:ext cx="4108565" cy="864096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ja-JP" altLang="en-US" dirty="0" smtClean="0"/>
              <a:t>すいます</a:t>
            </a:r>
            <a:endParaRPr lang="en-AU" dirty="0"/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2549876" y="3424423"/>
            <a:ext cx="4108565" cy="86409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4200" dirty="0" smtClean="0">
                <a:solidFill>
                  <a:prstClr val="black"/>
                </a:solidFill>
              </a:rPr>
              <a:t>すう</a:t>
            </a:r>
            <a:endParaRPr lang="en-AU" sz="4200" dirty="0">
              <a:solidFill>
                <a:prstClr val="black"/>
              </a:solidFill>
            </a:endParaRPr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2549876" y="5376791"/>
            <a:ext cx="4108565" cy="86409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dirty="0" smtClean="0"/>
              <a:t>す</a:t>
            </a:r>
            <a:r>
              <a:rPr lang="ja-JP" altLang="en-US" dirty="0" smtClean="0">
                <a:solidFill>
                  <a:srgbClr val="FF0000"/>
                </a:solidFill>
              </a:rPr>
              <a:t>って</a:t>
            </a:r>
            <a:endParaRPr lang="en-AU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832863" y="6370534"/>
            <a:ext cx="2683268" cy="446276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ja-JP" altLang="en-US" sz="2300" dirty="0" smtClean="0">
                <a:solidFill>
                  <a:schemeClr val="bg1"/>
                </a:solidFill>
                <a:latin typeface="HG明朝B"/>
                <a:ea typeface="+mj-ea"/>
              </a:rPr>
              <a:t>たばこを　すって　</a:t>
            </a:r>
            <a:endParaRPr lang="en-AU" sz="2300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8259" y="202636"/>
            <a:ext cx="2818885" cy="2947016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997144" y="2676965"/>
            <a:ext cx="1525354" cy="58477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smoke</a:t>
            </a:r>
            <a:endParaRPr lang="en-US" sz="3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494264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5" grpId="0" animBg="1"/>
      <p:bldP spid="15" grpId="0" animBg="1"/>
      <p:bldP spid="12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096796" y="4400608"/>
            <a:ext cx="4108565" cy="864096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ja-JP" altLang="en-US" dirty="0" smtClean="0"/>
              <a:t>いそ</a:t>
            </a:r>
            <a:r>
              <a:rPr lang="ja-JP" altLang="en-US" dirty="0"/>
              <a:t>ぎ</a:t>
            </a:r>
            <a:r>
              <a:rPr lang="ja-JP" altLang="en-US" dirty="0" smtClean="0"/>
              <a:t>ます</a:t>
            </a:r>
            <a:endParaRPr lang="en-AU" dirty="0"/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2096796" y="3424424"/>
            <a:ext cx="4108565" cy="86409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4200" dirty="0" smtClean="0">
                <a:solidFill>
                  <a:prstClr val="black"/>
                </a:solidFill>
              </a:rPr>
              <a:t>いそ</a:t>
            </a:r>
            <a:r>
              <a:rPr lang="ja-JP" altLang="en-US" sz="4200" dirty="0">
                <a:solidFill>
                  <a:prstClr val="black"/>
                </a:solidFill>
              </a:rPr>
              <a:t>ぐ</a:t>
            </a:r>
            <a:endParaRPr lang="en-AU" sz="4200" dirty="0">
              <a:solidFill>
                <a:prstClr val="black"/>
              </a:solidFill>
            </a:endParaRPr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2096796" y="5376792"/>
            <a:ext cx="4108565" cy="86409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dirty="0" smtClean="0"/>
              <a:t>いそ</a:t>
            </a:r>
            <a:r>
              <a:rPr lang="ja-JP" altLang="en-US" dirty="0">
                <a:solidFill>
                  <a:srgbClr val="FF0000"/>
                </a:solidFill>
              </a:rPr>
              <a:t>い</a:t>
            </a:r>
            <a:r>
              <a:rPr lang="ja-JP" altLang="en-US" dirty="0" smtClean="0">
                <a:solidFill>
                  <a:srgbClr val="FF0000"/>
                </a:solidFill>
              </a:rPr>
              <a:t>で</a:t>
            </a:r>
            <a:endParaRPr lang="en-AU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97518" y="6352976"/>
            <a:ext cx="3072018" cy="446276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ja-JP" altLang="en-US" sz="2300" dirty="0" smtClean="0">
                <a:solidFill>
                  <a:schemeClr val="bg1"/>
                </a:solidFill>
                <a:latin typeface="HG明朝B"/>
                <a:ea typeface="+mj-ea"/>
              </a:rPr>
              <a:t>いそいで　ください。</a:t>
            </a:r>
            <a:endParaRPr lang="en-AU" sz="2300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8048" y="130252"/>
            <a:ext cx="2795973" cy="318208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531939" y="2727561"/>
            <a:ext cx="1346844" cy="58477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hurry</a:t>
            </a:r>
            <a:endParaRPr lang="en-US" sz="3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295374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5" grpId="0" animBg="1"/>
      <p:bldP spid="15" grpId="0" animBg="1"/>
      <p:bldP spid="12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259" y="665849"/>
            <a:ext cx="1800200" cy="255274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80759" y="1419000"/>
            <a:ext cx="5637631" cy="52322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prstClr val="black"/>
                </a:solidFill>
              </a:rPr>
              <a:t>Genki</a:t>
            </a:r>
            <a:r>
              <a:rPr lang="en-US" sz="2800" dirty="0">
                <a:solidFill>
                  <a:prstClr val="black"/>
                </a:solidFill>
              </a:rPr>
              <a:t> Textbook </a:t>
            </a:r>
            <a:r>
              <a:rPr lang="en-US" sz="2800" dirty="0" err="1" smtClean="0">
                <a:solidFill>
                  <a:prstClr val="black"/>
                </a:solidFill>
              </a:rPr>
              <a:t>pg</a:t>
            </a:r>
            <a:r>
              <a:rPr lang="en-US" sz="2800" dirty="0" smtClean="0">
                <a:solidFill>
                  <a:prstClr val="black"/>
                </a:solidFill>
              </a:rPr>
              <a:t> 156 #I (A – E)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784" y="3538078"/>
            <a:ext cx="1833675" cy="259727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80759" y="4054491"/>
            <a:ext cx="6273512" cy="138499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</a:rPr>
              <a:t>Workbook </a:t>
            </a:r>
            <a:r>
              <a:rPr lang="en-US" sz="2800" dirty="0" err="1" smtClean="0">
                <a:solidFill>
                  <a:prstClr val="black"/>
                </a:solidFill>
              </a:rPr>
              <a:t>pg</a:t>
            </a:r>
            <a:r>
              <a:rPr lang="en-US" sz="2800" dirty="0" smtClean="0">
                <a:solidFill>
                  <a:prstClr val="black"/>
                </a:solidFill>
              </a:rPr>
              <a:t> 54-56 (conjugations)</a:t>
            </a:r>
          </a:p>
          <a:p>
            <a:r>
              <a:rPr lang="en-US" sz="2800" dirty="0" smtClean="0">
                <a:solidFill>
                  <a:prstClr val="black"/>
                </a:solidFill>
              </a:rPr>
              <a:t>Workbook </a:t>
            </a:r>
            <a:r>
              <a:rPr lang="en-US" sz="2800" dirty="0" err="1" smtClean="0">
                <a:solidFill>
                  <a:prstClr val="black"/>
                </a:solidFill>
              </a:rPr>
              <a:t>pg</a:t>
            </a:r>
            <a:r>
              <a:rPr lang="en-US" sz="2800" dirty="0" smtClean="0">
                <a:solidFill>
                  <a:prstClr val="black"/>
                </a:solidFill>
              </a:rPr>
              <a:t> 57 #I and #II (</a:t>
            </a:r>
            <a:r>
              <a:rPr lang="en-US" sz="2800" dirty="0" err="1" smtClean="0">
                <a:solidFill>
                  <a:prstClr val="black"/>
                </a:solidFill>
              </a:rPr>
              <a:t>kudasai</a:t>
            </a:r>
            <a:r>
              <a:rPr lang="en-US" sz="2800" dirty="0" smtClean="0">
                <a:solidFill>
                  <a:prstClr val="black"/>
                </a:solidFill>
              </a:rPr>
              <a:t>)</a:t>
            </a:r>
          </a:p>
          <a:p>
            <a:r>
              <a:rPr lang="en-US" sz="2800" dirty="0" smtClean="0">
                <a:solidFill>
                  <a:prstClr val="black"/>
                </a:solidFill>
              </a:rPr>
              <a:t>Workbook </a:t>
            </a:r>
            <a:r>
              <a:rPr lang="en-US" sz="2800" dirty="0" err="1" smtClean="0">
                <a:solidFill>
                  <a:prstClr val="black"/>
                </a:solidFill>
              </a:rPr>
              <a:t>pg</a:t>
            </a:r>
            <a:r>
              <a:rPr lang="en-US" sz="2800" dirty="0" smtClean="0">
                <a:solidFill>
                  <a:prstClr val="black"/>
                </a:solidFill>
              </a:rPr>
              <a:t> 62 (listening) B</a:t>
            </a:r>
            <a:endParaRPr lang="en-AU" sz="2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6743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8962" y="4917732"/>
            <a:ext cx="4108565" cy="864096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ja-JP" altLang="en-US" dirty="0" smtClean="0"/>
              <a:t>たべます</a:t>
            </a:r>
            <a:endParaRPr lang="en-AU" dirty="0"/>
          </a:p>
        </p:txBody>
      </p:sp>
      <p:pic>
        <p:nvPicPr>
          <p:cNvPr id="8" name="Picture 6" descr="男の子（晩ごはん）　イラスト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01" y="118773"/>
            <a:ext cx="38100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3"/>
          <p:cNvSpPr txBox="1">
            <a:spLocks/>
          </p:cNvSpPr>
          <p:nvPr/>
        </p:nvSpPr>
        <p:spPr>
          <a:xfrm>
            <a:off x="258961" y="3947509"/>
            <a:ext cx="4108565" cy="86409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4200" dirty="0" smtClean="0">
                <a:solidFill>
                  <a:prstClr val="black"/>
                </a:solidFill>
              </a:rPr>
              <a:t>たべる</a:t>
            </a:r>
            <a:endParaRPr lang="en-AU" sz="4200" dirty="0">
              <a:solidFill>
                <a:prstClr val="black"/>
              </a:solidFill>
            </a:endParaRPr>
          </a:p>
        </p:txBody>
      </p:sp>
      <p:sp>
        <p:nvSpPr>
          <p:cNvPr id="7" name="Title 3"/>
          <p:cNvSpPr txBox="1">
            <a:spLocks/>
          </p:cNvSpPr>
          <p:nvPr/>
        </p:nvSpPr>
        <p:spPr>
          <a:xfrm>
            <a:off x="258962" y="5906693"/>
            <a:ext cx="4108565" cy="86409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dirty="0" smtClean="0"/>
              <a:t>たべ</a:t>
            </a:r>
            <a:r>
              <a:rPr lang="ja-JP" altLang="en-US" dirty="0" smtClean="0">
                <a:solidFill>
                  <a:srgbClr val="FF0000"/>
                </a:solidFill>
              </a:rPr>
              <a:t>て</a:t>
            </a:r>
            <a:endParaRPr lang="en-AU" dirty="0">
              <a:solidFill>
                <a:srgbClr val="FF0000"/>
              </a:solidFill>
            </a:endParaRPr>
          </a:p>
        </p:txBody>
      </p:sp>
      <p:pic>
        <p:nvPicPr>
          <p:cNvPr id="11" name="Picture 2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0866" y="2741552"/>
            <a:ext cx="1729432" cy="1205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6221445" y="3838428"/>
            <a:ext cx="1413651" cy="63718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prstClr val="black"/>
                </a:solidFill>
              </a:rPr>
              <a:t>ご</a:t>
            </a:r>
            <a:r>
              <a:rPr lang="ja-JP" altLang="en-US" dirty="0" smtClean="0">
                <a:solidFill>
                  <a:prstClr val="black"/>
                </a:solidFill>
              </a:rPr>
              <a:t>はん</a:t>
            </a:r>
            <a:endParaRPr lang="en-AU" dirty="0">
              <a:solidFill>
                <a:prstClr val="black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298150" y="6020148"/>
            <a:ext cx="1413651" cy="63718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 smtClean="0">
                <a:solidFill>
                  <a:prstClr val="black"/>
                </a:solidFill>
              </a:rPr>
              <a:t>くだもの</a:t>
            </a:r>
            <a:endParaRPr lang="en-AU" dirty="0">
              <a:solidFill>
                <a:prstClr val="black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784386" y="178398"/>
            <a:ext cx="4263294" cy="446276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ja-JP" sz="2300" dirty="0" smtClean="0">
                <a:solidFill>
                  <a:schemeClr val="bg1"/>
                </a:solidFill>
                <a:latin typeface="HG明朝B"/>
                <a:ea typeface="+mj-ea"/>
              </a:rPr>
              <a:t>THING</a:t>
            </a:r>
            <a:r>
              <a:rPr lang="ja-JP" altLang="en-US" sz="2300" dirty="0">
                <a:solidFill>
                  <a:schemeClr val="bg1"/>
                </a:solidFill>
                <a:latin typeface="HG明朝B"/>
                <a:ea typeface="+mj-ea"/>
              </a:rPr>
              <a:t>を　</a:t>
            </a:r>
            <a:r>
              <a:rPr lang="ja-JP" altLang="en-US" sz="2300" dirty="0" smtClean="0">
                <a:solidFill>
                  <a:schemeClr val="bg1"/>
                </a:solidFill>
                <a:latin typeface="HG明朝B"/>
                <a:ea typeface="+mj-ea"/>
              </a:rPr>
              <a:t>たべて　ください。</a:t>
            </a:r>
            <a:endParaRPr lang="en-AU" sz="2300" dirty="0">
              <a:solidFill>
                <a:schemeClr val="bg1"/>
              </a:solidFill>
            </a:endParaRPr>
          </a:p>
        </p:txBody>
      </p:sp>
      <p:pic>
        <p:nvPicPr>
          <p:cNvPr id="17" name="Picture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7995" y="803119"/>
            <a:ext cx="2035175" cy="1357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6298151" y="1978183"/>
            <a:ext cx="1413651" cy="63718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prstClr val="black"/>
                </a:solidFill>
              </a:rPr>
              <a:t>やさい</a:t>
            </a:r>
            <a:endParaRPr lang="en-AU" dirty="0">
              <a:solidFill>
                <a:prstClr val="black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0866" y="4562080"/>
            <a:ext cx="1828800" cy="1371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517191" y="3343998"/>
            <a:ext cx="800219" cy="58477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eat</a:t>
            </a:r>
            <a:endParaRPr lang="en-US" sz="3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109196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16" grpId="0" animBg="1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1518" y="4866161"/>
            <a:ext cx="4108565" cy="864096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ja-JP" altLang="en-US" dirty="0" smtClean="0"/>
              <a:t>の</a:t>
            </a:r>
            <a:r>
              <a:rPr lang="ja-JP" altLang="en-US" dirty="0"/>
              <a:t>み</a:t>
            </a:r>
            <a:r>
              <a:rPr lang="ja-JP" altLang="en-US" dirty="0" smtClean="0"/>
              <a:t>ます</a:t>
            </a:r>
            <a:endParaRPr lang="en-AU" dirty="0"/>
          </a:p>
        </p:txBody>
      </p:sp>
      <p:pic>
        <p:nvPicPr>
          <p:cNvPr id="10" name="Picture 4" descr="http://i.quizlet.net/i/v66xVkvwBU02BFNfyCGLIw_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248" y="128378"/>
            <a:ext cx="2952750" cy="3614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3"/>
          <p:cNvSpPr txBox="1">
            <a:spLocks/>
          </p:cNvSpPr>
          <p:nvPr/>
        </p:nvSpPr>
        <p:spPr>
          <a:xfrm>
            <a:off x="251517" y="3883482"/>
            <a:ext cx="4108565" cy="86409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dirty="0" smtClean="0"/>
              <a:t>のむ</a:t>
            </a:r>
            <a:endParaRPr lang="en-AU" dirty="0">
              <a:solidFill>
                <a:srgbClr val="FF0000"/>
              </a:solidFill>
            </a:endParaRPr>
          </a:p>
        </p:txBody>
      </p:sp>
      <p:sp>
        <p:nvSpPr>
          <p:cNvPr id="7" name="Title 3"/>
          <p:cNvSpPr txBox="1">
            <a:spLocks/>
          </p:cNvSpPr>
          <p:nvPr/>
        </p:nvSpPr>
        <p:spPr>
          <a:xfrm>
            <a:off x="251519" y="5848840"/>
            <a:ext cx="4108565" cy="86409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4200" dirty="0" smtClean="0">
                <a:solidFill>
                  <a:prstClr val="black"/>
                </a:solidFill>
              </a:rPr>
              <a:t>の</a:t>
            </a:r>
            <a:r>
              <a:rPr lang="ja-JP" altLang="en-US" sz="4200" dirty="0" smtClean="0">
                <a:solidFill>
                  <a:srgbClr val="FF0000"/>
                </a:solidFill>
              </a:rPr>
              <a:t>んで</a:t>
            </a:r>
            <a:endParaRPr lang="en-AU" sz="4200" dirty="0">
              <a:solidFill>
                <a:srgbClr val="FF0000"/>
              </a:solidFill>
            </a:endParaRP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5532" y="3051490"/>
            <a:ext cx="1669179" cy="1250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6313" y="1051774"/>
            <a:ext cx="1127618" cy="1312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1341" y="5022506"/>
            <a:ext cx="1145604" cy="1145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6697177" y="2364373"/>
            <a:ext cx="1145890" cy="63254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prstClr val="black"/>
                </a:solidFill>
              </a:rPr>
              <a:t>ミルク</a:t>
            </a:r>
            <a:endParaRPr lang="en-AU" dirty="0">
              <a:solidFill>
                <a:prstClr val="black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563295" y="4228976"/>
            <a:ext cx="1413651" cy="63718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prstClr val="black"/>
                </a:solidFill>
              </a:rPr>
              <a:t>こうちゃ</a:t>
            </a:r>
            <a:endParaRPr lang="en-AU" dirty="0">
              <a:solidFill>
                <a:prstClr val="black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831341" y="6168110"/>
            <a:ext cx="1145605" cy="63718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prstClr val="black"/>
                </a:solidFill>
              </a:rPr>
              <a:t>みず</a:t>
            </a:r>
            <a:endParaRPr lang="en-AU" dirty="0">
              <a:solidFill>
                <a:prstClr val="black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784386" y="178398"/>
            <a:ext cx="4263294" cy="446276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ja-JP" sz="2300" dirty="0" smtClean="0">
                <a:solidFill>
                  <a:schemeClr val="bg1"/>
                </a:solidFill>
                <a:latin typeface="HG明朝B"/>
                <a:ea typeface="+mj-ea"/>
              </a:rPr>
              <a:t>THING</a:t>
            </a:r>
            <a:r>
              <a:rPr lang="ja-JP" altLang="en-US" sz="2300" dirty="0">
                <a:solidFill>
                  <a:schemeClr val="bg1"/>
                </a:solidFill>
                <a:latin typeface="HG明朝B"/>
                <a:ea typeface="+mj-ea"/>
              </a:rPr>
              <a:t>を　</a:t>
            </a:r>
            <a:r>
              <a:rPr lang="ja-JP" altLang="en-US" sz="2300" dirty="0" smtClean="0">
                <a:solidFill>
                  <a:schemeClr val="bg1"/>
                </a:solidFill>
                <a:latin typeface="HG明朝B"/>
                <a:ea typeface="+mj-ea"/>
              </a:rPr>
              <a:t>のんで　ください。</a:t>
            </a:r>
            <a:endParaRPr lang="en-AU" sz="2300" dirty="0">
              <a:solidFill>
                <a:schemeClr val="bg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092283" y="3239415"/>
            <a:ext cx="1302536" cy="58477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drink</a:t>
            </a:r>
            <a:endParaRPr lang="en-US" sz="3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605374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15" grpId="0" animBg="1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5835" y="185689"/>
            <a:ext cx="1724025" cy="2657475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1519" y="4917294"/>
            <a:ext cx="4108565" cy="864096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ja-JP" altLang="en-US" dirty="0" smtClean="0"/>
              <a:t>き</a:t>
            </a:r>
            <a:r>
              <a:rPr lang="ja-JP" altLang="en-US" dirty="0"/>
              <a:t>き</a:t>
            </a:r>
            <a:r>
              <a:rPr lang="ja-JP" altLang="en-US" dirty="0" smtClean="0"/>
              <a:t>ます</a:t>
            </a:r>
            <a:endParaRPr lang="en-AU" dirty="0"/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251518" y="3981226"/>
            <a:ext cx="4108565" cy="86409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4200" dirty="0" smtClean="0">
                <a:solidFill>
                  <a:prstClr val="black"/>
                </a:solidFill>
              </a:rPr>
              <a:t>き</a:t>
            </a:r>
            <a:r>
              <a:rPr lang="ja-JP" altLang="en-US" sz="4200" dirty="0">
                <a:solidFill>
                  <a:prstClr val="black"/>
                </a:solidFill>
              </a:rPr>
              <a:t>く</a:t>
            </a:r>
            <a:endParaRPr lang="en-AU" sz="4200" dirty="0">
              <a:solidFill>
                <a:prstClr val="black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170" y="144173"/>
            <a:ext cx="2461088" cy="367818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Title 3"/>
          <p:cNvSpPr txBox="1">
            <a:spLocks/>
          </p:cNvSpPr>
          <p:nvPr/>
        </p:nvSpPr>
        <p:spPr>
          <a:xfrm>
            <a:off x="251519" y="5912251"/>
            <a:ext cx="4108565" cy="86409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dirty="0" smtClean="0"/>
              <a:t>き</a:t>
            </a:r>
            <a:r>
              <a:rPr lang="ja-JP" altLang="en-US" dirty="0" smtClean="0">
                <a:solidFill>
                  <a:srgbClr val="FF0000"/>
                </a:solidFill>
              </a:rPr>
              <a:t>いて</a:t>
            </a:r>
            <a:endParaRPr lang="en-AU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48432" y="178398"/>
            <a:ext cx="4599248" cy="446276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ja-JP" sz="2300" dirty="0" smtClean="0">
                <a:solidFill>
                  <a:schemeClr val="bg1"/>
                </a:solidFill>
                <a:latin typeface="HG明朝B"/>
                <a:ea typeface="+mj-ea"/>
              </a:rPr>
              <a:t>THING</a:t>
            </a:r>
            <a:r>
              <a:rPr lang="ja-JP" altLang="en-US" sz="2300" dirty="0">
                <a:solidFill>
                  <a:schemeClr val="bg1"/>
                </a:solidFill>
                <a:latin typeface="HG明朝B"/>
                <a:ea typeface="+mj-ea"/>
              </a:rPr>
              <a:t>を</a:t>
            </a:r>
            <a:r>
              <a:rPr lang="ja-JP" altLang="en-US" sz="2300" dirty="0" smtClean="0">
                <a:solidFill>
                  <a:schemeClr val="bg1"/>
                </a:solidFill>
                <a:latin typeface="HG明朝B"/>
                <a:ea typeface="+mj-ea"/>
              </a:rPr>
              <a:t>　きいて　ください。</a:t>
            </a:r>
            <a:endParaRPr lang="en-AU" sz="2300" dirty="0">
              <a:solidFill>
                <a:schemeClr val="bg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5257" y="3955817"/>
            <a:ext cx="2975992" cy="223199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547232" y="6274575"/>
            <a:ext cx="1145890" cy="4002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prstClr val="black"/>
                </a:solidFill>
              </a:rPr>
              <a:t>ラジオ</a:t>
            </a:r>
            <a:endParaRPr lang="en-AU" dirty="0">
              <a:solidFill>
                <a:prstClr val="black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623761" y="2954472"/>
            <a:ext cx="2548171" cy="41854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 smtClean="0">
                <a:solidFill>
                  <a:prstClr val="black"/>
                </a:solidFill>
              </a:rPr>
              <a:t>せんせいの　はなし</a:t>
            </a:r>
            <a:endParaRPr lang="en-AU" dirty="0">
              <a:solidFill>
                <a:prstClr val="black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257504" y="3343998"/>
            <a:ext cx="1319593" cy="58477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listen</a:t>
            </a:r>
            <a:endParaRPr lang="en-US" sz="3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38051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5" grpId="0" animBg="1"/>
      <p:bldP spid="8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76017" y="4928669"/>
            <a:ext cx="4108565" cy="864096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ja-JP" altLang="en-US" dirty="0" smtClean="0"/>
              <a:t>みます</a:t>
            </a:r>
            <a:endParaRPr lang="en-AU" dirty="0"/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176018" y="3928773"/>
            <a:ext cx="4108565" cy="86409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4200" dirty="0" smtClean="0">
                <a:solidFill>
                  <a:prstClr val="black"/>
                </a:solidFill>
              </a:rPr>
              <a:t>みる</a:t>
            </a:r>
            <a:endParaRPr lang="en-AU" sz="4200" dirty="0">
              <a:solidFill>
                <a:prstClr val="black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005" y="127673"/>
            <a:ext cx="3527965" cy="2918971"/>
          </a:xfrm>
          <a:prstGeom prst="rect">
            <a:avLst/>
          </a:prstGeom>
        </p:spPr>
      </p:pic>
      <p:sp>
        <p:nvSpPr>
          <p:cNvPr id="5" name="Title 3"/>
          <p:cNvSpPr txBox="1">
            <a:spLocks/>
          </p:cNvSpPr>
          <p:nvPr/>
        </p:nvSpPr>
        <p:spPr>
          <a:xfrm>
            <a:off x="176019" y="5928565"/>
            <a:ext cx="4108565" cy="86409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dirty="0" smtClean="0"/>
              <a:t>み</a:t>
            </a:r>
            <a:r>
              <a:rPr lang="ja-JP" altLang="en-US" dirty="0" smtClean="0">
                <a:solidFill>
                  <a:srgbClr val="FF0000"/>
                </a:solidFill>
              </a:rPr>
              <a:t>て</a:t>
            </a:r>
            <a:endParaRPr lang="en-AU" dirty="0">
              <a:solidFill>
                <a:srgbClr val="FF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9223" y="4147317"/>
            <a:ext cx="2537383" cy="226972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876409" y="3598209"/>
            <a:ext cx="1905001" cy="50405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 smtClean="0">
                <a:solidFill>
                  <a:prstClr val="black"/>
                </a:solidFill>
              </a:rPr>
              <a:t>ホワイトボード</a:t>
            </a:r>
            <a:endParaRPr lang="en-AU" dirty="0">
              <a:solidFill>
                <a:prstClr val="black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299057" y="6240776"/>
            <a:ext cx="1106760" cy="50405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prstClr val="black"/>
                </a:solidFill>
              </a:rPr>
              <a:t>ニュース</a:t>
            </a:r>
            <a:endParaRPr lang="en-AU" dirty="0">
              <a:solidFill>
                <a:prstClr val="black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9223" y="1824426"/>
            <a:ext cx="2619375" cy="174307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656267" y="536357"/>
            <a:ext cx="4263294" cy="446276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ja-JP" sz="2300" dirty="0" smtClean="0">
                <a:solidFill>
                  <a:schemeClr val="bg1"/>
                </a:solidFill>
                <a:latin typeface="HG明朝B"/>
                <a:ea typeface="+mj-ea"/>
              </a:rPr>
              <a:t>THING</a:t>
            </a:r>
            <a:r>
              <a:rPr lang="ja-JP" altLang="en-US" sz="2300" dirty="0" smtClean="0">
                <a:solidFill>
                  <a:schemeClr val="bg1"/>
                </a:solidFill>
                <a:latin typeface="HG明朝B"/>
                <a:ea typeface="+mj-ea"/>
              </a:rPr>
              <a:t>を　みて　ください。</a:t>
            </a:r>
            <a:endParaRPr lang="en-AU" sz="2300" dirty="0">
              <a:solidFill>
                <a:schemeClr val="bg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484330" y="3302053"/>
            <a:ext cx="865943" cy="58477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see</a:t>
            </a:r>
            <a:endParaRPr lang="en-US" sz="3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792231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5" grpId="0" animBg="1"/>
      <p:bldP spid="12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18155" y="4949712"/>
            <a:ext cx="4108565" cy="864096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ja-JP" altLang="en-US" dirty="0" smtClean="0"/>
              <a:t>します</a:t>
            </a:r>
            <a:endParaRPr lang="en-AU" dirty="0"/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218154" y="3928773"/>
            <a:ext cx="4108565" cy="86409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4200" dirty="0" smtClean="0">
                <a:solidFill>
                  <a:prstClr val="black"/>
                </a:solidFill>
              </a:rPr>
              <a:t>す</a:t>
            </a:r>
            <a:r>
              <a:rPr lang="ja-JP" altLang="en-US" sz="4200" dirty="0">
                <a:solidFill>
                  <a:prstClr val="black"/>
                </a:solidFill>
              </a:rPr>
              <a:t>る</a:t>
            </a:r>
            <a:endParaRPr lang="en-AU" sz="4200" dirty="0">
              <a:solidFill>
                <a:prstClr val="black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054" y="90616"/>
            <a:ext cx="2774736" cy="2774736"/>
          </a:xfrm>
          <a:prstGeom prst="rect">
            <a:avLst/>
          </a:prstGeom>
        </p:spPr>
      </p:pic>
      <p:sp>
        <p:nvSpPr>
          <p:cNvPr id="5" name="Title 3"/>
          <p:cNvSpPr txBox="1">
            <a:spLocks/>
          </p:cNvSpPr>
          <p:nvPr/>
        </p:nvSpPr>
        <p:spPr>
          <a:xfrm>
            <a:off x="218155" y="5932599"/>
            <a:ext cx="4108565" cy="86409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dirty="0" smtClean="0"/>
              <a:t>し</a:t>
            </a:r>
            <a:r>
              <a:rPr lang="ja-JP" altLang="en-US" dirty="0" smtClean="0">
                <a:solidFill>
                  <a:srgbClr val="FF0000"/>
                </a:solidFill>
              </a:rPr>
              <a:t>て</a:t>
            </a:r>
            <a:endParaRPr lang="en-AU" dirty="0">
              <a:solidFill>
                <a:srgbClr val="FF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9414" y="3882917"/>
            <a:ext cx="2085975" cy="219075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049485" y="6100631"/>
            <a:ext cx="1405832" cy="50405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prstClr val="black"/>
                </a:solidFill>
              </a:rPr>
              <a:t>べんきょう</a:t>
            </a:r>
            <a:endParaRPr lang="en-AU" dirty="0">
              <a:solidFill>
                <a:prstClr val="black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338531" y="6196254"/>
            <a:ext cx="1054131" cy="50405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prstClr val="black"/>
                </a:solidFill>
              </a:rPr>
              <a:t>でんわ</a:t>
            </a:r>
            <a:endParaRPr lang="en-AU" dirty="0">
              <a:solidFill>
                <a:prstClr val="black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6777" y="4120521"/>
            <a:ext cx="2063193" cy="206319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58374" y="1971160"/>
            <a:ext cx="2400606" cy="1632765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6399605" y="3519353"/>
            <a:ext cx="798131" cy="50405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prstClr val="black"/>
                </a:solidFill>
              </a:rPr>
              <a:t>ヨガ</a:t>
            </a:r>
            <a:endParaRPr lang="en-AU" dirty="0">
              <a:solidFill>
                <a:prstClr val="black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656267" y="536357"/>
            <a:ext cx="4263294" cy="446276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ja-JP" sz="2300" dirty="0" smtClean="0">
                <a:solidFill>
                  <a:schemeClr val="bg1"/>
                </a:solidFill>
                <a:latin typeface="HG明朝B"/>
                <a:ea typeface="+mj-ea"/>
              </a:rPr>
              <a:t>THING</a:t>
            </a:r>
            <a:r>
              <a:rPr lang="ja-JP" altLang="en-US" sz="2300" dirty="0" smtClean="0">
                <a:solidFill>
                  <a:schemeClr val="bg1"/>
                </a:solidFill>
                <a:latin typeface="HG明朝B"/>
                <a:ea typeface="+mj-ea"/>
              </a:rPr>
              <a:t>を　して　ください。</a:t>
            </a:r>
            <a:endParaRPr lang="en-AU" sz="2300" dirty="0">
              <a:solidFill>
                <a:schemeClr val="bg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578907" y="3310442"/>
            <a:ext cx="676788" cy="58477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do</a:t>
            </a:r>
            <a:endParaRPr lang="en-US" sz="3200" b="1" cap="none" spc="0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07235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5" grpId="0" animBg="1"/>
      <p:bldP spid="14" grpId="0" animBg="1"/>
      <p:bldP spid="15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theme/theme1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2.xml><?xml version="1.0" encoding="utf-8"?>
<a:theme xmlns:a="http://schemas.openxmlformats.org/drawingml/2006/main" name="Clarity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708</TotalTime>
  <Words>1064</Words>
  <Application>Microsoft Office PowerPoint</Application>
  <PresentationFormat>On-screen Show (4:3)</PresentationFormat>
  <Paragraphs>350</Paragraphs>
  <Slides>45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45</vt:i4>
      </vt:variant>
    </vt:vector>
  </HeadingPairs>
  <TitlesOfParts>
    <vt:vector size="53" baseType="lpstr">
      <vt:lpstr>HG明朝B</vt:lpstr>
      <vt:lpstr>ＭＳ Ｐゴシック</vt:lpstr>
      <vt:lpstr>Arial</vt:lpstr>
      <vt:lpstr>Rockwell</vt:lpstr>
      <vt:lpstr>Rockwell Condensed</vt:lpstr>
      <vt:lpstr>Wingdings</vt:lpstr>
      <vt:lpstr>Wood Type</vt:lpstr>
      <vt:lpstr>Clarity</vt:lpstr>
      <vt:lpstr>Te Form of Verbs </vt:lpstr>
      <vt:lpstr>What is the ‘TE’ form?</vt:lpstr>
      <vt:lpstr>Te form rule summary</vt:lpstr>
      <vt:lpstr>Please　～てください</vt:lpstr>
      <vt:lpstr>たべます</vt:lpstr>
      <vt:lpstr>のみます</vt:lpstr>
      <vt:lpstr>ききます</vt:lpstr>
      <vt:lpstr>みます</vt:lpstr>
      <vt:lpstr>します</vt:lpstr>
      <vt:lpstr>よみます</vt:lpstr>
      <vt:lpstr>はなします</vt:lpstr>
      <vt:lpstr>いきます</vt:lpstr>
      <vt:lpstr>きます</vt:lpstr>
      <vt:lpstr>かえります</vt:lpstr>
      <vt:lpstr>ねます</vt:lpstr>
      <vt:lpstr>おきます</vt:lpstr>
      <vt:lpstr>かきます</vt:lpstr>
      <vt:lpstr>とります</vt:lpstr>
      <vt:lpstr>あいます</vt:lpstr>
      <vt:lpstr>まちます</vt:lpstr>
      <vt:lpstr>かいます</vt:lpstr>
      <vt:lpstr>あそびます</vt:lpstr>
      <vt:lpstr>かえします</vt:lpstr>
      <vt:lpstr>つけます</vt:lpstr>
      <vt:lpstr>けします</vt:lpstr>
      <vt:lpstr>つかいます</vt:lpstr>
      <vt:lpstr>てつだいます</vt:lpstr>
      <vt:lpstr>はいります</vt:lpstr>
      <vt:lpstr>もちます</vt:lpstr>
      <vt:lpstr>やすみます</vt:lpstr>
      <vt:lpstr>あけます</vt:lpstr>
      <vt:lpstr>しめます</vt:lpstr>
      <vt:lpstr>おしえます</vt:lpstr>
      <vt:lpstr>おります</vt:lpstr>
      <vt:lpstr>かります</vt:lpstr>
      <vt:lpstr>かけます</vt:lpstr>
      <vt:lpstr>わすれます</vt:lpstr>
      <vt:lpstr>つれてきます</vt:lpstr>
      <vt:lpstr>もってきます</vt:lpstr>
      <vt:lpstr>すわります</vt:lpstr>
      <vt:lpstr>たちます</vt:lpstr>
      <vt:lpstr>あびます</vt:lpstr>
      <vt:lpstr>すいます</vt:lpstr>
      <vt:lpstr>いそぎます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Dictionary form of Verbs</dc:title>
  <dc:creator>Inge Foley</dc:creator>
  <cp:lastModifiedBy>Inge Foley</cp:lastModifiedBy>
  <cp:revision>52</cp:revision>
  <cp:lastPrinted>2014-11-11T10:00:09Z</cp:lastPrinted>
  <dcterms:created xsi:type="dcterms:W3CDTF">2014-09-22T04:43:27Z</dcterms:created>
  <dcterms:modified xsi:type="dcterms:W3CDTF">2015-03-23T04:50:59Z</dcterms:modified>
</cp:coreProperties>
</file>