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3D4C-AD57-4341-BC89-1580F17612A6}" type="datetimeFigureOut">
              <a:rPr lang="en-AU" smtClean="0"/>
              <a:t>4/03/2014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C0D27-5428-470C-9405-242F0792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396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fld id="{AEA8847D-D5E7-4997-B3AB-982AB6013D12}" type="slidenum">
              <a:rPr lang="en-A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en-A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4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fld id="{348F4C39-1D63-45D1-BEDA-7243A5D86E35}" type="slidenum">
              <a:rPr lang="en-A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A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67002"/>
            <a:ext cx="9144000" cy="27400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8465"/>
            <a:ext cx="9144000" cy="23653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F4680B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4680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2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04195-72B7-46E2-983C-1FADB519FD3C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2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400" y="4392615"/>
            <a:ext cx="1219200" cy="365125"/>
          </a:xfrm>
        </p:spPr>
        <p:txBody>
          <a:bodyPr/>
          <a:lstStyle>
            <a:lvl1pPr algn="ctr">
              <a:defRPr sz="2400">
                <a:latin typeface="Bodoni MT Condensed" panose="02070606080606020203" pitchFamily="18" charset="0"/>
              </a:defRPr>
            </a:lvl1pPr>
          </a:lstStyle>
          <a:p>
            <a:pPr>
              <a:defRPr/>
            </a:pPr>
            <a:fld id="{F2832DC5-998D-4494-B284-EFEB3526203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051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8849-E0EA-486E-9250-EBE756A2B5D9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5367B-1CF2-4D1F-9322-C077DD58E3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80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4668044" y="2570957"/>
            <a:ext cx="6858000" cy="171608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3681413" y="3354389"/>
            <a:ext cx="6858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40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40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85D2-95C7-4B62-84C2-010510F67307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2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4E571-8437-4CBC-B206-BD8F16B506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901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08E8-B37F-49E0-81E1-E9FF067C17F3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332B-BCC9-4491-8DFA-92B16534209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03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67002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78465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1733-6644-44E1-8BE5-D02A4528F177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226" y="4389440"/>
            <a:ext cx="1216025" cy="365125"/>
          </a:xfrm>
        </p:spPr>
        <p:txBody>
          <a:bodyPr/>
          <a:lstStyle>
            <a:lvl1pPr algn="ctr">
              <a:defRPr sz="2400"/>
            </a:lvl1pPr>
          </a:lstStyle>
          <a:p>
            <a:pPr>
              <a:defRPr/>
            </a:pPr>
            <a:fld id="{BE0B9C7E-29E8-4F84-A2B7-6DB039F2F8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9310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C8754-CF94-4FAF-9107-0874DC70EB00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BEF3-B0D9-40B1-871D-EA8A3537D26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1CCD9-E44B-49C8-B249-B0E8D134FFDC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1AF44-99A8-4893-AADE-1A1EE624B8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307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3191-54D2-4D59-9F99-54D1F9E9AA57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5EC3-E692-46F4-99A0-6EACA4ED1C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78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E251-C1BA-4962-B335-06113F566BFF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A534-A619-43BE-B07B-C9AF3DBB3FA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91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7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47A4E-A891-469E-8126-2CD2E7288F0A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CC07-8231-4D89-8F58-F9AA07EC49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4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72200" y="161927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1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44BE-3DD1-4F0E-A0CC-BAA44AB622E9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2F85-E49C-4ACC-877F-DB8D9723ED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576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8277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1B5CF-34D4-4B55-AEB4-AF9774C84342}" type="datetimeFigureOut">
              <a:rPr lang="en-AU"/>
              <a:pPr>
                <a:defRPr/>
              </a:pPr>
              <a:t>4/03/2014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625DE-570F-4C2C-ACDA-F7819329C9FE}" type="slidenum">
              <a:rPr lang="en-A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427"/>
            <a:ext cx="9144000" cy="1492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anose="020706060806060202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anose="020706060806060202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anose="020706060806060202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anose="020706060806060202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anose="020706060806060202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anose="020706060806060202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anose="020706060806060202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FF"/>
          </a:solidFill>
          <a:latin typeface="Bodoni MT Condensed" panose="020706060806060202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48774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B8E7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3B65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123728" y="2986147"/>
            <a:ext cx="5616624" cy="112908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/>
          <a:p>
            <a:pPr algn="ctr" latinLnBrk="1">
              <a:lnSpc>
                <a:spcPct val="115000"/>
              </a:lnSpc>
              <a:spcAft>
                <a:spcPts val="1000"/>
              </a:spcAft>
              <a:defRPr/>
            </a:pPr>
            <a:r>
              <a:rPr lang="ja-JP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MS Mincho"/>
                <a:cs typeface="Times New Roman"/>
              </a:rPr>
              <a:t>て</a:t>
            </a:r>
            <a:r>
              <a:rPr lang="en-US" altLang="ja-JP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MS Mincho"/>
                <a:cs typeface="Times New Roman"/>
              </a:rPr>
              <a:t>form of Nouns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MS Mincho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8" y="2785213"/>
            <a:ext cx="2018156" cy="22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1413" y="260352"/>
          <a:ext cx="6369050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06"/>
                <a:gridCol w="2016475"/>
                <a:gridCol w="2624168"/>
              </a:tblGrid>
              <a:tr h="3048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 tense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</a:t>
                      </a:r>
                      <a:r>
                        <a:rPr lang="en-US" sz="1400" baseline="0" dirty="0" smtClean="0"/>
                        <a:t> form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like, be fond of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すきです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healthy,</a:t>
                      </a:r>
                      <a:r>
                        <a:rPr lang="en-US" sz="1400" baseline="0" dirty="0" smtClean="0"/>
                        <a:t> fit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げんきです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 at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じょうずです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strange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へんです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famous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ゆうめいです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easy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かんたんです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traditional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でんとうてきです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important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たいせつです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kind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しんせつです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quiet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しずかです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cool, great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すてきです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great, difficult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たいへんです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pretty, clean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きれいです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8" marB="45728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952" y="366715"/>
            <a:ext cx="1800225" cy="194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2833" name="TextBox 6"/>
          <p:cNvSpPr txBox="1">
            <a:spLocks noChangeArrowheads="1"/>
          </p:cNvSpPr>
          <p:nvPr/>
        </p:nvSpPr>
        <p:spPr bwMode="auto">
          <a:xfrm>
            <a:off x="149225" y="461965"/>
            <a:ext cx="2262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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な 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adjectives 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drop the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です　　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add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で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39752" y="977902"/>
            <a:ext cx="5762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492500" y="4545015"/>
            <a:ext cx="647700" cy="504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1413" y="260352"/>
          <a:ext cx="6369050" cy="4664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406"/>
                <a:gridCol w="2016475"/>
                <a:gridCol w="2624168"/>
              </a:tblGrid>
              <a:tr h="3048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 tense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</a:t>
                      </a:r>
                      <a:r>
                        <a:rPr lang="en-US" sz="1400" baseline="0" dirty="0" smtClean="0"/>
                        <a:t> form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like, be fond of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すきです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すきで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healthy,</a:t>
                      </a:r>
                      <a:r>
                        <a:rPr lang="en-US" sz="1400" baseline="0" dirty="0" smtClean="0"/>
                        <a:t> fit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げんきです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げんきで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 at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じょうずです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じょうずで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strange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へんです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へんで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famous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ゆうめいです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ゆうめいで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easy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かんたんです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かんたんで</a:t>
                      </a:r>
                      <a:endParaRPr lang="en-US" altLang="ja-JP" sz="1600" b="1" dirty="0" smtClean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traditional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でんとうてきです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でんとうてきで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important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たいせつです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たいせつで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kind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しんせつです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しんせつで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quiet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しずかです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しずかで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cool, great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すてきです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すてきで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great, difficult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たいへんです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たいへんで</a:t>
                      </a:r>
                      <a:endParaRPr lang="en-AU" sz="1600" b="1" dirty="0"/>
                    </a:p>
                  </a:txBody>
                  <a:tcPr marL="91451" marR="91451" marT="45728" marB="45728"/>
                </a:tc>
              </a:tr>
              <a:tr h="3353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pretty, clean</a:t>
                      </a:r>
                      <a:endParaRPr lang="en-AU" sz="1400" dirty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きれいです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きれいで</a:t>
                      </a:r>
                      <a:endParaRPr lang="en-AU" sz="1600" b="1" dirty="0" smtClean="0"/>
                    </a:p>
                  </a:txBody>
                  <a:tcPr marL="91451" marR="91451" marT="45728" marB="45728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952" y="366715"/>
            <a:ext cx="1800225" cy="194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3857" name="TextBox 6"/>
          <p:cNvSpPr txBox="1">
            <a:spLocks noChangeArrowheads="1"/>
          </p:cNvSpPr>
          <p:nvPr/>
        </p:nvSpPr>
        <p:spPr bwMode="auto">
          <a:xfrm>
            <a:off x="149225" y="461965"/>
            <a:ext cx="2262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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な 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adjectives 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drop the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です　　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add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で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39752" y="977902"/>
            <a:ext cx="5762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492500" y="4545015"/>
            <a:ext cx="647700" cy="504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5290" y="3068638"/>
            <a:ext cx="1512887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prstClr val="black"/>
                </a:solidFill>
              </a:rPr>
              <a:t>ANSWERS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5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727" y="228600"/>
            <a:ext cx="5872163" cy="338138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prstClr val="black"/>
                </a:solidFill>
              </a:rPr>
              <a:t>Imagine how the following events/things were and describe them. </a:t>
            </a:r>
            <a:endParaRPr lang="en-AU" sz="16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48861"/>
              </p:ext>
            </p:extLst>
          </p:nvPr>
        </p:nvGraphicFramePr>
        <p:xfrm>
          <a:off x="306390" y="730250"/>
          <a:ext cx="4694237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2429"/>
                <a:gridCol w="4361808"/>
              </a:tblGrid>
              <a:tr h="64005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</a:t>
                      </a:r>
                      <a:endParaRPr lang="en-AU" sz="1300" dirty="0"/>
                    </a:p>
                  </a:txBody>
                  <a:tcPr marL="91445" marR="91445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THING 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は　どう　でしたか</a:t>
                      </a:r>
                      <a:r>
                        <a:rPr lang="en-US" sz="2000" dirty="0" smtClean="0"/>
                        <a:t>?</a:t>
                      </a:r>
                    </a:p>
                    <a:p>
                      <a:r>
                        <a:rPr lang="en-AU" sz="16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How was THING?</a:t>
                      </a:r>
                      <a:endParaRPr lang="en-AU" sz="1600" b="0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5" marR="91445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88745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</a:t>
                      </a:r>
                      <a:endParaRPr lang="en-AU" sz="1300" dirty="0"/>
                    </a:p>
                  </a:txBody>
                  <a:tcPr marL="91445" marR="91445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THING 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は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2000" b="1" dirty="0" smtClean="0">
                          <a:solidFill>
                            <a:srgbClr val="7030A0"/>
                          </a:solidFill>
                        </a:rPr>
                        <a:t>い</a:t>
                      </a:r>
                      <a:r>
                        <a:rPr lang="en-US" altLang="ja-JP" sz="2000" b="1" dirty="0" smtClean="0">
                          <a:solidFill>
                            <a:srgbClr val="7030A0"/>
                          </a:solidFill>
                        </a:rPr>
                        <a:t>ADJ</a:t>
                      </a:r>
                      <a:r>
                        <a:rPr lang="ja-JP" altLang="en-US" sz="2000" b="1" dirty="0" smtClean="0">
                          <a:solidFill>
                            <a:schemeClr val="accent1"/>
                          </a:solidFill>
                        </a:rPr>
                        <a:t>くて　</a:t>
                      </a:r>
                      <a:r>
                        <a:rPr lang="en-US" altLang="ja-JP" sz="2000" b="1" dirty="0" smtClean="0">
                          <a:solidFill>
                            <a:srgbClr val="7030A0"/>
                          </a:solidFill>
                        </a:rPr>
                        <a:t>ADJ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かったです</a:t>
                      </a:r>
                      <a:r>
                        <a:rPr lang="ja-JP" altLang="en-US" sz="2000" b="1" baseline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THING was DESCRIPTION and DESCRIPTION.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THING 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は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2000" b="1" dirty="0" smtClean="0">
                          <a:solidFill>
                            <a:srgbClr val="7030A0"/>
                          </a:solidFill>
                        </a:rPr>
                        <a:t>な</a:t>
                      </a:r>
                      <a:r>
                        <a:rPr lang="en-US" altLang="ja-JP" sz="2000" b="1" dirty="0" smtClean="0">
                          <a:solidFill>
                            <a:srgbClr val="7030A0"/>
                          </a:solidFill>
                        </a:rPr>
                        <a:t>ADJ</a:t>
                      </a:r>
                      <a:r>
                        <a:rPr lang="ja-JP" altLang="en-US" sz="2000" b="1" dirty="0" smtClean="0">
                          <a:solidFill>
                            <a:schemeClr val="accent1"/>
                          </a:solidFill>
                        </a:rPr>
                        <a:t>で</a:t>
                      </a:r>
                      <a:r>
                        <a:rPr lang="ja-JP" altLang="en-US" sz="2000" b="1" dirty="0" smtClean="0">
                          <a:solidFill>
                            <a:srgbClr val="7030A0"/>
                          </a:solidFill>
                        </a:rPr>
                        <a:t>　</a:t>
                      </a:r>
                      <a:r>
                        <a:rPr lang="en-US" altLang="ja-JP" sz="2000" b="1" dirty="0" smtClean="0">
                          <a:solidFill>
                            <a:srgbClr val="7030A0"/>
                          </a:solidFill>
                        </a:rPr>
                        <a:t>ADJ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でした</a:t>
                      </a:r>
                      <a:r>
                        <a:rPr lang="ja-JP" altLang="en-US" sz="2000" b="1" baseline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THING was DESCRIPTION and DESCRIPTION.</a:t>
                      </a:r>
                    </a:p>
                  </a:txBody>
                  <a:tcPr marL="91445" marR="91445" marT="45682" marB="456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48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" y="3194050"/>
            <a:ext cx="16351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8465" y="4627563"/>
            <a:ext cx="84189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えいが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4832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5087940"/>
            <a:ext cx="11477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5265" y="6459540"/>
            <a:ext cx="871537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りょこう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4" name="TextBox 31"/>
          <p:cNvSpPr txBox="1">
            <a:spLocks noChangeArrowheads="1"/>
          </p:cNvSpPr>
          <p:nvPr/>
        </p:nvSpPr>
        <p:spPr bwMode="auto">
          <a:xfrm>
            <a:off x="3990977" y="4683125"/>
            <a:ext cx="1133475" cy="3381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おおさか</a:t>
            </a:r>
            <a:endParaRPr lang="en-AU" sz="1600" b="1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483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7" y="692150"/>
            <a:ext cx="28670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309940"/>
            <a:ext cx="17922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1924050" y="4651375"/>
            <a:ext cx="1341438" cy="3381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きおんまつり</a:t>
            </a:r>
            <a:endParaRPr lang="en-AU" sz="1600" b="1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483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5065715"/>
            <a:ext cx="200818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1566863" y="6443665"/>
            <a:ext cx="1377950" cy="369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ゆきまつり</a:t>
            </a:r>
            <a:endParaRPr lang="en-AU" b="1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484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0" y="3257552"/>
            <a:ext cx="19018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157788"/>
            <a:ext cx="179705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52865" y="6443665"/>
            <a:ext cx="949325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がっこう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4843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5319715"/>
            <a:ext cx="1752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708650" y="6459540"/>
            <a:ext cx="1111250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はらじゅく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4845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726365" y="6399215"/>
            <a:ext cx="962025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こうえん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4847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2" y="5157790"/>
            <a:ext cx="18891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て </a:t>
            </a:r>
            <a:r>
              <a:rPr lang="en-US" altLang="ja-JP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F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orm Nouns = AND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358777" y="1736727"/>
            <a:ext cx="8785225" cy="51212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join sentences which end in nouns we need to change the first noun into the ‘</a:t>
            </a:r>
            <a:r>
              <a:rPr lang="ja-JP" altLang="en-US" smtClean="0">
                <a:latin typeface="Calibri" panose="020F0502020204030204" pitchFamily="34" charset="0"/>
              </a:rPr>
              <a:t>て </a:t>
            </a:r>
            <a:r>
              <a:rPr lang="en-US" altLang="ja-JP" smtClean="0">
                <a:latin typeface="Calibri" panose="020F0502020204030204" pitchFamily="34" charset="0"/>
              </a:rPr>
              <a:t>form’ by dropping the </a:t>
            </a:r>
            <a:r>
              <a:rPr lang="ja-JP" altLang="en-US" smtClean="0">
                <a:latin typeface="Calibri" panose="020F0502020204030204" pitchFamily="34" charset="0"/>
              </a:rPr>
              <a:t>です </a:t>
            </a:r>
            <a:r>
              <a:rPr lang="en-US" altLang="ja-JP" smtClean="0">
                <a:latin typeface="Calibri" panose="020F0502020204030204" pitchFamily="34" charset="0"/>
              </a:rPr>
              <a:t>and adding </a:t>
            </a:r>
            <a:r>
              <a:rPr lang="ja-JP" altLang="en-US" smtClean="0">
                <a:latin typeface="Calibri" panose="020F0502020204030204" pitchFamily="34" charset="0"/>
              </a:rPr>
              <a:t>で</a:t>
            </a:r>
            <a:r>
              <a:rPr lang="en-US" altLang="ja-JP" smtClean="0">
                <a:latin typeface="Calibri" panose="020F0502020204030204" pitchFamily="34" charset="0"/>
              </a:rPr>
              <a:t>. 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u="sng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u="sng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u="sng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0" indent="0" eaLnBrk="1" hangingPunct="1">
              <a:buNone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good at the guitar.  I play the piano too.  			</a:t>
            </a:r>
          </a:p>
          <a:p>
            <a:pPr marL="0" indent="0" eaLnBrk="1" hangingPunct="1">
              <a:buNone/>
            </a:pPr>
            <a:r>
              <a:rPr lang="ja-JP" altLang="en-US" sz="2000">
                <a:latin typeface="Calibri" panose="020F0502020204030204" pitchFamily="34" charset="0"/>
              </a:rPr>
              <a:t>ギターが　じょうずです。ピアノも　ひきます。</a:t>
            </a:r>
            <a:endParaRPr lang="en-US" altLang="ja-JP" sz="200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ja-JP" sz="200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am good at the guitar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play the piano too.  			</a:t>
            </a:r>
          </a:p>
          <a:p>
            <a:pPr marL="0" indent="0" eaLnBrk="1" hangingPunct="1">
              <a:buNone/>
            </a:pPr>
            <a:r>
              <a:rPr lang="ja-JP" altLang="en-US" sz="2000">
                <a:latin typeface="Calibri" panose="020F0502020204030204" pitchFamily="34" charset="0"/>
              </a:rPr>
              <a:t>ギターが　じょうず</a:t>
            </a:r>
            <a:r>
              <a:rPr lang="ja-JP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で、</a:t>
            </a:r>
            <a:r>
              <a:rPr lang="ja-JP" altLang="en-US" sz="2000">
                <a:latin typeface="Calibri" panose="020F0502020204030204" pitchFamily="34" charset="0"/>
              </a:rPr>
              <a:t>ピアノも　ひきます。</a:t>
            </a:r>
            <a:endParaRPr lang="en-US" altLang="ja-JP" sz="200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ja-JP" sz="200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ja-JP" sz="2000">
                <a:latin typeface="Calibri" panose="020F0502020204030204" pitchFamily="34" charset="0"/>
              </a:rPr>
              <a:t>		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815" y="2752725"/>
            <a:ext cx="4968875" cy="1181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1619250" y="3440115"/>
            <a:ext cx="448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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Noun		drop the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です　　　 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add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で</a:t>
            </a:r>
            <a:endParaRPr lang="en-US" sz="1800">
              <a:solidFill>
                <a:prstClr val="black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25727" y="3478213"/>
            <a:ext cx="5762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895" name="TextBox 5"/>
          <p:cNvSpPr txBox="1">
            <a:spLocks noChangeArrowheads="1"/>
          </p:cNvSpPr>
          <p:nvPr/>
        </p:nvSpPr>
        <p:spPr bwMode="auto">
          <a:xfrm>
            <a:off x="1547813" y="2779715"/>
            <a:ext cx="332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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 b="1">
                <a:solidFill>
                  <a:prstClr val="black"/>
                </a:solidFill>
                <a:cs typeface="Arial" panose="020B0604020202020204" pitchFamily="34" charset="0"/>
              </a:rPr>
              <a:t>Changing nouns into the </a:t>
            </a:r>
            <a:r>
              <a:rPr lang="ja-JP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て</a:t>
            </a:r>
            <a:r>
              <a:rPr lang="en-US" altLang="ja-JP" sz="1800" b="1">
                <a:solidFill>
                  <a:prstClr val="black"/>
                </a:solidFill>
                <a:cs typeface="Arial" panose="020B0604020202020204" pitchFamily="34" charset="0"/>
              </a:rPr>
              <a:t>form:</a:t>
            </a:r>
            <a:endParaRPr lang="en-AU" sz="1800" b="1">
              <a:solidFill>
                <a:prstClr val="black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2372521" y="5601496"/>
            <a:ext cx="5048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28775"/>
            <a:ext cx="2281238" cy="2281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076700"/>
            <a:ext cx="2281238" cy="2281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770188" y="1662113"/>
            <a:ext cx="3960812" cy="20320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b="1" u="sng">
                <a:solidFill>
                  <a:prstClr val="black"/>
                </a:solidFill>
              </a:rPr>
              <a:t>プロフィール</a:t>
            </a:r>
            <a:endParaRPr lang="en-US" altLang="ja-JP" b="1" u="sng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7030A0"/>
                </a:solidFill>
              </a:rPr>
              <a:t>なまえ：　</a:t>
            </a:r>
            <a:r>
              <a:rPr lang="ja-JP" altLang="en-US">
                <a:solidFill>
                  <a:prstClr val="black"/>
                </a:solidFill>
              </a:rPr>
              <a:t>すずき　みどり</a:t>
            </a:r>
            <a:endParaRPr lang="en-US" altLang="ja-JP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7030A0"/>
                </a:solidFill>
              </a:rPr>
              <a:t>とし：　</a:t>
            </a:r>
            <a:r>
              <a:rPr lang="ja-JP" altLang="en-US">
                <a:solidFill>
                  <a:prstClr val="black"/>
                </a:solidFill>
              </a:rPr>
              <a:t>　　１６さい</a:t>
            </a:r>
            <a:endParaRPr lang="en-US" altLang="ja-JP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7030A0"/>
                </a:solidFill>
              </a:rPr>
              <a:t>年生：</a:t>
            </a:r>
            <a:r>
              <a:rPr lang="en-US" altLang="ja-JP">
                <a:solidFill>
                  <a:prstClr val="black"/>
                </a:solidFill>
              </a:rPr>
              <a:t>	</a:t>
            </a:r>
            <a:r>
              <a:rPr lang="ja-JP" altLang="en-US">
                <a:solidFill>
                  <a:prstClr val="black"/>
                </a:solidFill>
              </a:rPr>
              <a:t>こうこう　</a:t>
            </a:r>
            <a:r>
              <a:rPr lang="en-US" altLang="ja-JP">
                <a:solidFill>
                  <a:prstClr val="black"/>
                </a:solidFill>
              </a:rPr>
              <a:t>2</a:t>
            </a:r>
            <a:r>
              <a:rPr lang="ja-JP" altLang="en-US">
                <a:solidFill>
                  <a:prstClr val="black"/>
                </a:solidFill>
              </a:rPr>
              <a:t>ねんせい</a:t>
            </a:r>
            <a:endParaRPr lang="en-US" altLang="ja-JP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7030A0"/>
                </a:solidFill>
              </a:rPr>
              <a:t>じょうず：</a:t>
            </a:r>
            <a:r>
              <a:rPr lang="en-US" altLang="ja-JP">
                <a:solidFill>
                  <a:prstClr val="black"/>
                </a:solidFill>
              </a:rPr>
              <a:t>	</a:t>
            </a:r>
            <a:r>
              <a:rPr lang="ja-JP" altLang="en-US">
                <a:solidFill>
                  <a:prstClr val="black"/>
                </a:solidFill>
              </a:rPr>
              <a:t>ピアノ、ギターを　ひきます</a:t>
            </a:r>
            <a:endParaRPr lang="en-US" altLang="ja-JP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7030A0"/>
                </a:solidFill>
              </a:rPr>
              <a:t>すき：</a:t>
            </a:r>
            <a:r>
              <a:rPr lang="en-US" altLang="ja-JP">
                <a:solidFill>
                  <a:prstClr val="black"/>
                </a:solidFill>
              </a:rPr>
              <a:t>	</a:t>
            </a:r>
            <a:r>
              <a:rPr lang="ja-JP" altLang="en-US">
                <a:solidFill>
                  <a:prstClr val="black"/>
                </a:solidFill>
              </a:rPr>
              <a:t>りょうり、コンピューター</a:t>
            </a:r>
            <a:endParaRPr lang="en-US" altLang="ja-JP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>
                <a:solidFill>
                  <a:srgbClr val="7030A0"/>
                </a:solidFill>
              </a:rPr>
              <a:t>スポーツ：</a:t>
            </a:r>
            <a:r>
              <a:rPr lang="ja-JP" altLang="en-US">
                <a:solidFill>
                  <a:prstClr val="black"/>
                </a:solidFill>
              </a:rPr>
              <a:t>ホッケー、すいえい</a:t>
            </a:r>
            <a:endParaRPr lang="en-AU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115890"/>
            <a:ext cx="5111750" cy="338137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prstClr val="black"/>
                </a:solidFill>
              </a:rPr>
              <a:t>Introduce these people using the </a:t>
            </a:r>
            <a:r>
              <a:rPr lang="ja-JP" altLang="en-US" sz="1600" dirty="0">
                <a:solidFill>
                  <a:prstClr val="black"/>
                </a:solidFill>
              </a:rPr>
              <a:t>て</a:t>
            </a:r>
            <a:r>
              <a:rPr lang="en-US" altLang="ja-JP" sz="1600" dirty="0">
                <a:solidFill>
                  <a:prstClr val="black"/>
                </a:solidFill>
              </a:rPr>
              <a:t>form of nouns</a:t>
            </a:r>
            <a:r>
              <a:rPr lang="en-US" sz="1600" dirty="0">
                <a:solidFill>
                  <a:prstClr val="black"/>
                </a:solidFill>
              </a:rPr>
              <a:t>. 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0188" y="4076702"/>
            <a:ext cx="3960812" cy="2308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 u="sng" dirty="0">
                <a:solidFill>
                  <a:prstClr val="black"/>
                </a:solidFill>
                <a:cs typeface="Arial" panose="020B0604020202020204" pitchFamily="34" charset="0"/>
              </a:rPr>
              <a:t>プロフィール</a:t>
            </a:r>
            <a:endParaRPr lang="en-US" altLang="ja-JP" b="1" u="sng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srgbClr val="0070C0"/>
                </a:solidFill>
                <a:cs typeface="Arial" panose="020B0604020202020204" pitchFamily="34" charset="0"/>
              </a:rPr>
              <a:t>なまえ：</a:t>
            </a: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　とよた　ゆうき</a:t>
            </a:r>
            <a:endParaRPr lang="en-US" altLang="ja-JP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srgbClr val="0070C0"/>
                </a:solidFill>
                <a:cs typeface="Arial" panose="020B0604020202020204" pitchFamily="34" charset="0"/>
              </a:rPr>
              <a:t>とし：</a:t>
            </a: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　　　１</a:t>
            </a:r>
            <a:r>
              <a:rPr lang="en-US" altLang="ja-JP" dirty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さい</a:t>
            </a:r>
            <a:endParaRPr lang="en-US" altLang="ja-JP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srgbClr val="0070C0"/>
                </a:solidFill>
                <a:cs typeface="Arial" panose="020B0604020202020204" pitchFamily="34" charset="0"/>
              </a:rPr>
              <a:t>年生：</a:t>
            </a:r>
            <a:r>
              <a:rPr lang="en-US" altLang="ja-JP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こうこう　</a:t>
            </a:r>
            <a:r>
              <a:rPr lang="en-US" altLang="ja-JP" dirty="0">
                <a:solidFill>
                  <a:prstClr val="black"/>
                </a:solidFill>
                <a:cs typeface="Arial" panose="020B0604020202020204" pitchFamily="34" charset="0"/>
              </a:rPr>
              <a:t>1</a:t>
            </a: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ねんせい</a:t>
            </a:r>
            <a:endParaRPr lang="en-US" altLang="ja-JP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srgbClr val="0070C0"/>
                </a:solidFill>
                <a:cs typeface="Arial" panose="020B0604020202020204" pitchFamily="34" charset="0"/>
              </a:rPr>
              <a:t>じょうず：</a:t>
            </a:r>
            <a:r>
              <a:rPr lang="en-US" altLang="ja-JP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ベース、ドラムを　たています</a:t>
            </a:r>
            <a:endParaRPr lang="en-US" altLang="ja-JP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srgbClr val="0070C0"/>
                </a:solidFill>
                <a:cs typeface="Arial" panose="020B0604020202020204" pitchFamily="34" charset="0"/>
              </a:rPr>
              <a:t>すき：</a:t>
            </a:r>
            <a:r>
              <a:rPr lang="en-US" altLang="ja-JP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コンピューター、　　　　　　　　　　　　　　　</a:t>
            </a:r>
            <a:endParaRPr lang="en-US" altLang="ja-JP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　　　　　　えいごのべんきょう</a:t>
            </a:r>
            <a:endParaRPr lang="en-A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srgbClr val="0070C0"/>
                </a:solidFill>
                <a:cs typeface="Arial" panose="020B0604020202020204" pitchFamily="34" charset="0"/>
              </a:rPr>
              <a:t>スポーツ</a:t>
            </a:r>
            <a:r>
              <a:rPr lang="ja-JP" altLang="en-US" dirty="0">
                <a:solidFill>
                  <a:prstClr val="black"/>
                </a:solidFill>
                <a:cs typeface="Arial" panose="020B0604020202020204" pitchFamily="34" charset="0"/>
              </a:rPr>
              <a:t>：サッカー、サーフィン</a:t>
            </a:r>
            <a:endParaRPr lang="en-US" altLang="ja-JP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3863" y="692152"/>
          <a:ext cx="4362450" cy="7207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62450"/>
              </a:tblGrid>
              <a:tr h="720725">
                <a:tc>
                  <a:txBody>
                    <a:bodyPr/>
                    <a:lstStyle/>
                    <a:p>
                      <a:r>
                        <a:rPr lang="en-US" altLang="ja-JP" sz="2000" b="1" dirty="0" smtClean="0">
                          <a:solidFill>
                            <a:srgbClr val="00B0F0"/>
                          </a:solidFill>
                        </a:rPr>
                        <a:t>PERSON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は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</a:rPr>
                        <a:t>NOUN</a:t>
                      </a:r>
                      <a:r>
                        <a:rPr lang="ja-JP" altLang="en-US" sz="2000" b="1" dirty="0" smtClean="0">
                          <a:solidFill>
                            <a:schemeClr val="accent1"/>
                          </a:solidFill>
                        </a:rPr>
                        <a:t>で　</a:t>
                      </a:r>
                      <a:r>
                        <a:rPr lang="en-US" altLang="ja-JP" sz="2000" b="1" dirty="0" smtClean="0">
                          <a:solidFill>
                            <a:srgbClr val="FF0000"/>
                          </a:solidFill>
                        </a:rPr>
                        <a:t>NOUN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です</a:t>
                      </a:r>
                      <a:r>
                        <a:rPr lang="ja-JP" altLang="en-US" sz="2000" b="1" baseline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PERSON is NOUN and NOUN.</a:t>
                      </a:r>
                    </a:p>
                  </a:txBody>
                  <a:tcPr marL="91458" marR="91458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32365" y="6435725"/>
            <a:ext cx="4141787" cy="3381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altLang="ja-JP" sz="1600" dirty="0">
                <a:solidFill>
                  <a:prstClr val="black"/>
                </a:solidFill>
              </a:rPr>
              <a:t>Can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en-US" altLang="ja-JP" sz="1600" dirty="0">
                <a:solidFill>
                  <a:prstClr val="black"/>
                </a:solidFill>
              </a:rPr>
              <a:t>you talk about yourself using the </a:t>
            </a:r>
            <a:r>
              <a:rPr lang="ja-JP" altLang="en-US" sz="1600" dirty="0">
                <a:solidFill>
                  <a:prstClr val="black"/>
                </a:solidFill>
              </a:rPr>
              <a:t>て</a:t>
            </a:r>
            <a:r>
              <a:rPr lang="en-US" altLang="ja-JP" sz="1600" dirty="0">
                <a:solidFill>
                  <a:prstClr val="black"/>
                </a:solidFill>
              </a:rPr>
              <a:t>form?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endParaRPr lang="en-AU" sz="16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390" y="260350"/>
            <a:ext cx="1800225" cy="1944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prstClr val="black"/>
                </a:solidFill>
              </a:rPr>
              <a:t>Noun</a:t>
            </a:r>
          </a:p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ja-JP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Drop the </a:t>
            </a:r>
            <a:r>
              <a:rPr lang="ja-JP" altLang="en-US" dirty="0">
                <a:solidFill>
                  <a:prstClr val="black"/>
                </a:solidFill>
              </a:rPr>
              <a:t>です </a:t>
            </a:r>
            <a:r>
              <a:rPr lang="en-US" altLang="ja-JP" dirty="0">
                <a:solidFill>
                  <a:prstClr val="black"/>
                </a:solidFill>
              </a:rPr>
              <a:t>add </a:t>
            </a:r>
            <a:r>
              <a:rPr lang="ja-JP" altLang="en-US" dirty="0">
                <a:solidFill>
                  <a:prstClr val="black"/>
                </a:solidFill>
              </a:rPr>
              <a:t>で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5400000">
            <a:off x="7775576" y="944564"/>
            <a:ext cx="5762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7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/>
          <p:nvPr/>
        </p:nvSpPr>
        <p:spPr>
          <a:xfrm>
            <a:off x="2931037" y="2986147"/>
            <a:ext cx="5616624" cy="112908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/>
          <a:lstStyle/>
          <a:p>
            <a:pPr algn="ctr" latinLnBrk="1">
              <a:lnSpc>
                <a:spcPct val="115000"/>
              </a:lnSpc>
              <a:spcAft>
                <a:spcPts val="1000"/>
              </a:spcAft>
              <a:defRPr/>
            </a:pPr>
            <a:r>
              <a:rPr lang="ja-JP" alt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MS Mincho"/>
                <a:cs typeface="Times New Roman"/>
              </a:rPr>
              <a:t>て</a:t>
            </a:r>
            <a:r>
              <a:rPr lang="en-US" altLang="ja-JP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MS Mincho"/>
                <a:cs typeface="Times New Roman"/>
              </a:rPr>
              <a:t>form of Adjectives</a:t>
            </a:r>
            <a:endParaRPr lang="en-A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MS Mincho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5" y="2809926"/>
            <a:ext cx="2018156" cy="222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て </a:t>
            </a:r>
            <a:r>
              <a:rPr lang="en-US" altLang="ja-JP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F</a:t>
            </a:r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orm Adjectives = AND 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58777" y="1736725"/>
            <a:ext cx="8785225" cy="40338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join two adjectives (meaning ‘and’) we need to change the first adjective in the sentence to the ‘</a:t>
            </a:r>
            <a:r>
              <a:rPr lang="ja-JP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て </a:t>
            </a:r>
            <a:r>
              <a:rPr lang="en-US" altLang="ja-JP" smtClean="0">
                <a:latin typeface="Calibri" panose="020F0502020204030204" pitchFamily="34" charset="0"/>
                <a:cs typeface="Calibri" panose="020F0502020204030204" pitchFamily="34" charset="0"/>
              </a:rPr>
              <a:t>form’.  There are two different types of adjectives: </a:t>
            </a:r>
            <a:r>
              <a:rPr lang="ja-JP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い</a:t>
            </a:r>
            <a:r>
              <a:rPr lang="en-US" altLang="ja-JP" smtClean="0">
                <a:latin typeface="Calibri" panose="020F0502020204030204" pitchFamily="34" charset="0"/>
                <a:cs typeface="Calibri" panose="020F0502020204030204" pitchFamily="34" charset="0"/>
              </a:rPr>
              <a:t>adjectives and </a:t>
            </a:r>
            <a:r>
              <a:rPr lang="ja-JP" altLang="en-US" smtClean="0">
                <a:latin typeface="Calibri" panose="020F0502020204030204" pitchFamily="34" charset="0"/>
                <a:cs typeface="Calibri" panose="020F0502020204030204" pitchFamily="34" charset="0"/>
              </a:rPr>
              <a:t>な</a:t>
            </a:r>
            <a:r>
              <a:rPr lang="en-US" altLang="ja-JP" smtClean="0">
                <a:latin typeface="Calibri" panose="020F0502020204030204" pitchFamily="34" charset="0"/>
                <a:cs typeface="Calibri" panose="020F0502020204030204" pitchFamily="34" charset="0"/>
              </a:rPr>
              <a:t> adjectives.  They change into the 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ja-JP" altLang="en-US" smtClean="0">
                <a:latin typeface="Calibri" panose="020F0502020204030204" pitchFamily="34" charset="0"/>
              </a:rPr>
              <a:t>て </a:t>
            </a:r>
            <a:r>
              <a:rPr lang="en-US" altLang="ja-JP" smtClean="0">
                <a:latin typeface="Calibri" panose="020F0502020204030204" pitchFamily="34" charset="0"/>
              </a:rPr>
              <a:t>form’ in different ways. 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0" indent="0" eaLnBrk="1" hangingPunct="1">
              <a:buNone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big.  It is fun.  			It is big and fun.</a:t>
            </a:r>
          </a:p>
          <a:p>
            <a:pPr marL="0" indent="0" eaLnBrk="1" hangingPunct="1">
              <a:buNone/>
            </a:pPr>
            <a:r>
              <a:rPr lang="ja-JP" altLang="en-US" sz="2000">
                <a:latin typeface="Calibri" panose="020F0502020204030204" pitchFamily="34" charset="0"/>
              </a:rPr>
              <a:t>おおきいです。たのしいです。</a:t>
            </a:r>
            <a:r>
              <a:rPr lang="en-US" altLang="ja-JP" sz="2000">
                <a:latin typeface="Calibri" panose="020F0502020204030204" pitchFamily="34" charset="0"/>
              </a:rPr>
              <a:t>		</a:t>
            </a:r>
            <a:r>
              <a:rPr lang="ja-JP" altLang="en-US" sz="2000">
                <a:latin typeface="Calibri" panose="020F0502020204030204" pitchFamily="34" charset="0"/>
              </a:rPr>
              <a:t>おおきく</a:t>
            </a:r>
            <a:r>
              <a:rPr lang="ja-JP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て</a:t>
            </a:r>
            <a:r>
              <a:rPr lang="ja-JP" altLang="en-US" sz="2000">
                <a:latin typeface="Calibri" panose="020F0502020204030204" pitchFamily="34" charset="0"/>
              </a:rPr>
              <a:t>　たのしいです。</a:t>
            </a:r>
            <a:endParaRPr lang="en-US" altLang="ja-JP" sz="2000"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like it.  It is fun.				</a:t>
            </a:r>
            <a:r>
              <a:rPr lang="en-US" altLang="ja-JP" sz="2000">
                <a:latin typeface="Calibri" panose="020F0502020204030204" pitchFamily="34" charset="0"/>
              </a:rPr>
              <a:t>I like it and it is fun.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ja-JP" altLang="en-US" sz="2000">
                <a:latin typeface="Calibri" panose="020F0502020204030204" pitchFamily="34" charset="0"/>
              </a:rPr>
              <a:t>すきです。　たのしいです。</a:t>
            </a:r>
            <a:r>
              <a:rPr lang="en-US" altLang="ja-JP" sz="2000">
                <a:latin typeface="Calibri" panose="020F0502020204030204" pitchFamily="34" charset="0"/>
              </a:rPr>
              <a:t>		</a:t>
            </a:r>
            <a:r>
              <a:rPr lang="ja-JP" altLang="en-US" sz="2000">
                <a:latin typeface="Calibri" panose="020F0502020204030204" pitchFamily="34" charset="0"/>
              </a:rPr>
              <a:t>すき</a:t>
            </a:r>
            <a:r>
              <a:rPr lang="ja-JP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で</a:t>
            </a:r>
            <a:r>
              <a:rPr lang="ja-JP" altLang="en-US" sz="2000">
                <a:latin typeface="Calibri" panose="020F0502020204030204" pitchFamily="34" charset="0"/>
              </a:rPr>
              <a:t>　たのしいです。</a:t>
            </a: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98902" y="4076702"/>
            <a:ext cx="5762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98902" y="5222877"/>
            <a:ext cx="5762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5" y="6151563"/>
            <a:ext cx="885507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NOTE:</a:t>
            </a:r>
            <a:r>
              <a:rPr lang="en-AU" sz="1600" dirty="0">
                <a:solidFill>
                  <a:prstClr val="black"/>
                </a:solidFill>
                <a:cs typeface="Arial" panose="020B0604020202020204" pitchFamily="34" charset="0"/>
              </a:rPr>
              <a:t> When combining two adjectives they both have to have the same position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dirty="0" err="1">
                <a:solidFill>
                  <a:prstClr val="black"/>
                </a:solidFill>
                <a:cs typeface="Arial" panose="020B0604020202020204" pitchFamily="34" charset="0"/>
              </a:rPr>
              <a:t>ie</a:t>
            </a:r>
            <a:r>
              <a:rPr lang="en-AU" sz="1600" dirty="0">
                <a:solidFill>
                  <a:prstClr val="black"/>
                </a:solidFill>
                <a:cs typeface="Arial" panose="020B0604020202020204" pitchFamily="34" charset="0"/>
              </a:rPr>
              <a:t> both positive adjectives or both negative adjectives (not one positive and one negative adjective)</a:t>
            </a:r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92277" y="1684338"/>
            <a:ext cx="6335713" cy="194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/>
              <a:t>い </a:t>
            </a:r>
            <a:r>
              <a:rPr lang="en-US" altLang="ja-JP" dirty="0" smtClean="0"/>
              <a:t>VS </a:t>
            </a:r>
            <a:r>
              <a:rPr lang="ja-JP" altLang="en-US" dirty="0" smtClean="0"/>
              <a:t>な </a:t>
            </a:r>
            <a:r>
              <a:rPr lang="en-US" altLang="ja-JP" dirty="0" smtClean="0"/>
              <a:t>ADJECTIVES</a:t>
            </a:r>
            <a:endParaRPr lang="en-AU" dirty="0"/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763713" y="2416177"/>
            <a:ext cx="5708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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い 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adjectives 		drop the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いです　　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add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くて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>
              <a:solidFill>
                <a:prstClr val="black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な 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adjectives		drop the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です　　　 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add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で</a:t>
            </a:r>
            <a:endParaRPr lang="en-US" sz="1800">
              <a:solidFill>
                <a:prstClr val="black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35377" y="2344738"/>
            <a:ext cx="5762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35377" y="2971802"/>
            <a:ext cx="5762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655" name="TextBox 5"/>
          <p:cNvSpPr txBox="1">
            <a:spLocks noChangeArrowheads="1"/>
          </p:cNvSpPr>
          <p:nvPr/>
        </p:nvSpPr>
        <p:spPr bwMode="auto">
          <a:xfrm>
            <a:off x="1692277" y="1755775"/>
            <a:ext cx="4670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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 b="1">
                <a:solidFill>
                  <a:prstClr val="black"/>
                </a:solidFill>
                <a:cs typeface="Arial" panose="020B0604020202020204" pitchFamily="34" charset="0"/>
              </a:rPr>
              <a:t>Changing </a:t>
            </a:r>
            <a:r>
              <a:rPr lang="ja-JP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い</a:t>
            </a:r>
            <a:r>
              <a:rPr lang="en-US" altLang="ja-JP" sz="1800" b="1">
                <a:solidFill>
                  <a:prstClr val="black"/>
                </a:solidFill>
                <a:cs typeface="Arial" panose="020B0604020202020204" pitchFamily="34" charset="0"/>
              </a:rPr>
              <a:t> and </a:t>
            </a:r>
            <a:r>
              <a:rPr lang="ja-JP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な </a:t>
            </a:r>
            <a:r>
              <a:rPr lang="en-US" altLang="ja-JP" sz="1800" b="1">
                <a:solidFill>
                  <a:prstClr val="black"/>
                </a:solidFill>
                <a:cs typeface="Arial" panose="020B0604020202020204" pitchFamily="34" charset="0"/>
              </a:rPr>
              <a:t>adjectives into the </a:t>
            </a:r>
            <a:r>
              <a:rPr lang="ja-JP" altLang="en-US" sz="1800" b="1">
                <a:solidFill>
                  <a:prstClr val="black"/>
                </a:solidFill>
                <a:cs typeface="Arial" panose="020B0604020202020204" pitchFamily="34" charset="0"/>
              </a:rPr>
              <a:t>て</a:t>
            </a:r>
            <a:r>
              <a:rPr lang="en-US" altLang="ja-JP" sz="1800" b="1">
                <a:solidFill>
                  <a:prstClr val="black"/>
                </a:solidFill>
                <a:cs typeface="Arial" panose="020B0604020202020204" pitchFamily="34" charset="0"/>
              </a:rPr>
              <a:t>form:</a:t>
            </a:r>
            <a:endParaRPr lang="en-AU" sz="1800" b="1">
              <a:solidFill>
                <a:prstClr val="black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" y="4149725"/>
            <a:ext cx="3276600" cy="23749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ja-JP" altLang="en-US" dirty="0">
                <a:solidFill>
                  <a:prstClr val="black"/>
                </a:solidFill>
              </a:rPr>
              <a:t>あつい</a:t>
            </a:r>
            <a:r>
              <a:rPr lang="en-US" altLang="ja-JP" dirty="0">
                <a:solidFill>
                  <a:prstClr val="black"/>
                </a:solidFill>
              </a:rPr>
              <a:t>		</a:t>
            </a:r>
            <a:r>
              <a:rPr lang="ja-JP" altLang="en-US" dirty="0">
                <a:solidFill>
                  <a:prstClr val="black"/>
                </a:solidFill>
              </a:rPr>
              <a:t>あつ</a:t>
            </a:r>
            <a:r>
              <a:rPr lang="ja-JP" altLang="en-US" dirty="0">
                <a:solidFill>
                  <a:srgbClr val="FF0000"/>
                </a:solidFill>
              </a:rPr>
              <a:t>くて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dirty="0">
                <a:solidFill>
                  <a:prstClr val="black"/>
                </a:solidFill>
              </a:rPr>
              <a:t>おいしい</a:t>
            </a:r>
            <a:r>
              <a:rPr lang="en-US" altLang="ja-JP" dirty="0">
                <a:solidFill>
                  <a:prstClr val="black"/>
                </a:solidFill>
              </a:rPr>
              <a:t>		</a:t>
            </a:r>
            <a:r>
              <a:rPr lang="ja-JP" altLang="en-US" dirty="0">
                <a:solidFill>
                  <a:prstClr val="black"/>
                </a:solidFill>
              </a:rPr>
              <a:t>おいし</a:t>
            </a:r>
            <a:r>
              <a:rPr lang="ja-JP" altLang="en-US" dirty="0">
                <a:solidFill>
                  <a:srgbClr val="FF0000"/>
                </a:solidFill>
              </a:rPr>
              <a:t>くて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dirty="0">
                <a:solidFill>
                  <a:prstClr val="black"/>
                </a:solidFill>
              </a:rPr>
              <a:t>おおきい</a:t>
            </a:r>
            <a:r>
              <a:rPr lang="en-US" altLang="ja-JP" dirty="0">
                <a:solidFill>
                  <a:prstClr val="black"/>
                </a:solidFill>
              </a:rPr>
              <a:t>		</a:t>
            </a:r>
            <a:r>
              <a:rPr lang="ja-JP" altLang="en-US" dirty="0">
                <a:solidFill>
                  <a:prstClr val="black"/>
                </a:solidFill>
              </a:rPr>
              <a:t>おおき</a:t>
            </a:r>
            <a:r>
              <a:rPr lang="ja-JP" altLang="en-US" dirty="0">
                <a:solidFill>
                  <a:srgbClr val="FF0000"/>
                </a:solidFill>
              </a:rPr>
              <a:t>くて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dirty="0">
                <a:solidFill>
                  <a:prstClr val="black"/>
                </a:solidFill>
              </a:rPr>
              <a:t>つまらない</a:t>
            </a:r>
            <a:r>
              <a:rPr lang="en-US" altLang="ja-JP" dirty="0">
                <a:solidFill>
                  <a:prstClr val="black"/>
                </a:solidFill>
              </a:rPr>
              <a:t>	</a:t>
            </a:r>
            <a:r>
              <a:rPr lang="ja-JP" altLang="en-US" dirty="0">
                <a:solidFill>
                  <a:prstClr val="black"/>
                </a:solidFill>
              </a:rPr>
              <a:t>つまらな</a:t>
            </a:r>
            <a:r>
              <a:rPr lang="ja-JP" altLang="en-US" dirty="0">
                <a:solidFill>
                  <a:srgbClr val="FF0000"/>
                </a:solidFill>
              </a:rPr>
              <a:t>くて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1263" y="4149725"/>
            <a:ext cx="3276600" cy="23749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ja-JP" altLang="en-US" dirty="0">
                <a:solidFill>
                  <a:prstClr val="black"/>
                </a:solidFill>
              </a:rPr>
              <a:t>すき</a:t>
            </a:r>
            <a:r>
              <a:rPr lang="en-US" altLang="ja-JP" dirty="0">
                <a:solidFill>
                  <a:prstClr val="black"/>
                </a:solidFill>
              </a:rPr>
              <a:t>		</a:t>
            </a:r>
            <a:r>
              <a:rPr lang="ja-JP" altLang="en-US" dirty="0">
                <a:solidFill>
                  <a:prstClr val="black"/>
                </a:solidFill>
              </a:rPr>
              <a:t>すき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dirty="0">
                <a:solidFill>
                  <a:prstClr val="black"/>
                </a:solidFill>
              </a:rPr>
              <a:t>きれい</a:t>
            </a:r>
            <a:r>
              <a:rPr lang="en-US" altLang="ja-JP" dirty="0">
                <a:solidFill>
                  <a:prstClr val="black"/>
                </a:solidFill>
              </a:rPr>
              <a:t>		</a:t>
            </a:r>
            <a:r>
              <a:rPr lang="ja-JP" altLang="en-US" dirty="0">
                <a:solidFill>
                  <a:prstClr val="black"/>
                </a:solidFill>
              </a:rPr>
              <a:t>きれい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dirty="0">
                <a:solidFill>
                  <a:prstClr val="black"/>
                </a:solidFill>
              </a:rPr>
              <a:t>げんき</a:t>
            </a:r>
            <a:r>
              <a:rPr lang="en-US" altLang="ja-JP" dirty="0">
                <a:solidFill>
                  <a:prstClr val="black"/>
                </a:solidFill>
              </a:rPr>
              <a:t>		</a:t>
            </a:r>
            <a:r>
              <a:rPr lang="ja-JP" altLang="en-US" dirty="0">
                <a:solidFill>
                  <a:prstClr val="black"/>
                </a:solidFill>
              </a:rPr>
              <a:t>げんき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dirty="0">
                <a:solidFill>
                  <a:prstClr val="black"/>
                </a:solidFill>
              </a:rPr>
              <a:t>じょうず</a:t>
            </a:r>
            <a:r>
              <a:rPr lang="en-US" altLang="ja-JP" dirty="0">
                <a:solidFill>
                  <a:prstClr val="black"/>
                </a:solidFill>
              </a:rPr>
              <a:t>		</a:t>
            </a:r>
            <a:r>
              <a:rPr lang="ja-JP" altLang="en-US" dirty="0">
                <a:solidFill>
                  <a:prstClr val="black"/>
                </a:solidFill>
              </a:rPr>
              <a:t>じょうず</a:t>
            </a:r>
            <a:r>
              <a:rPr lang="ja-JP" altLang="en-US" dirty="0">
                <a:solidFill>
                  <a:srgbClr val="FF0000"/>
                </a:solidFill>
              </a:rPr>
              <a:t>で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650" y="3860800"/>
            <a:ext cx="3276600" cy="3698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</a:rPr>
              <a:t>い　</a:t>
            </a:r>
            <a:r>
              <a:rPr lang="en-US" altLang="ja-JP" dirty="0">
                <a:solidFill>
                  <a:prstClr val="black"/>
                </a:solidFill>
              </a:rPr>
              <a:t>Adjectives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1263" y="3829050"/>
            <a:ext cx="3276600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ja-JP" altLang="en-US" dirty="0">
                <a:solidFill>
                  <a:prstClr val="black"/>
                </a:solidFill>
              </a:rPr>
              <a:t>な　</a:t>
            </a:r>
            <a:r>
              <a:rPr lang="en-US" altLang="ja-JP" dirty="0">
                <a:solidFill>
                  <a:prstClr val="black"/>
                </a:solidFill>
              </a:rPr>
              <a:t>Adjectives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11413" y="260352"/>
          <a:ext cx="6369050" cy="634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359"/>
                <a:gridCol w="2232526"/>
                <a:gridCol w="2192164"/>
              </a:tblGrid>
              <a:tr h="3048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 tense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</a:t>
                      </a:r>
                      <a:r>
                        <a:rPr lang="en-US" sz="1400" baseline="0" dirty="0" smtClean="0"/>
                        <a:t> form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delicious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おいしいです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big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おおきいです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funny;</a:t>
                      </a:r>
                      <a:r>
                        <a:rPr lang="en-US" sz="1400" baseline="0" dirty="0" smtClean="0"/>
                        <a:t> strange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おかしいです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interesting;</a:t>
                      </a:r>
                      <a:r>
                        <a:rPr lang="en-US" sz="1400" baseline="0" dirty="0" smtClean="0"/>
                        <a:t> funny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おもしろいです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cute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かわいいです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humid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むしあついです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scary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こわいです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amazing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すごいです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expensive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たかいです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enjoyable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たのしいです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ちいさいです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boring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つまらないです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tasted awful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まずいです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difficult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むずかしいです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easy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やさしいです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cheap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やすいです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many, lots of</a:t>
                      </a:r>
                      <a:r>
                        <a:rPr lang="ja-JP" altLang="en-US" sz="1400" dirty="0" smtClean="0"/>
                        <a:t>　</a:t>
                      </a:r>
                      <a:r>
                        <a:rPr lang="en-US" altLang="ja-JP" sz="1400" dirty="0" smtClean="0"/>
                        <a:t>(people)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en-US" altLang="ja-JP" sz="1600" b="1" dirty="0" smtClean="0"/>
                        <a:t>(</a:t>
                      </a:r>
                      <a:r>
                        <a:rPr lang="ja-JP" altLang="en-US" sz="1600" b="1" dirty="0" smtClean="0"/>
                        <a:t>ひとが）　おおいです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</a:t>
                      </a:r>
                      <a:endParaRPr lang="en-AU" sz="1400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いいです</a:t>
                      </a:r>
                      <a:endParaRPr lang="en-AU" sz="1600" b="1" dirty="0"/>
                    </a:p>
                  </a:txBody>
                  <a:tcPr marL="91451" marR="91451" marT="45726" marB="45726"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marL="91451" marR="91451" marT="45726" marB="45726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952" y="366715"/>
            <a:ext cx="1800225" cy="194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8757" name="TextBox 6"/>
          <p:cNvSpPr txBox="1">
            <a:spLocks noChangeArrowheads="1"/>
          </p:cNvSpPr>
          <p:nvPr/>
        </p:nvSpPr>
        <p:spPr bwMode="auto">
          <a:xfrm>
            <a:off x="149225" y="461965"/>
            <a:ext cx="2262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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い 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adjectives 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drop the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いです　　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add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くて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39752" y="977902"/>
            <a:ext cx="5762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492500" y="6237290"/>
            <a:ext cx="647700" cy="504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24075" y="260352"/>
          <a:ext cx="6656388" cy="634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448272"/>
                <a:gridCol w="2119883"/>
              </a:tblGrid>
              <a:tr h="3048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English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 tense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</a:t>
                      </a:r>
                      <a:r>
                        <a:rPr lang="en-US" sz="1400" baseline="0" dirty="0" smtClean="0"/>
                        <a:t> form</a:t>
                      </a:r>
                      <a:endParaRPr lang="en-AU" sz="1400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delicious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おいしいです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おいしくて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big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おおきいです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おおきくて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funny;</a:t>
                      </a:r>
                      <a:r>
                        <a:rPr lang="en-US" sz="1400" baseline="0" dirty="0" smtClean="0"/>
                        <a:t> strange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おかしいです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おかしくて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interesting;</a:t>
                      </a:r>
                      <a:r>
                        <a:rPr lang="en-US" sz="1400" baseline="0" dirty="0" smtClean="0"/>
                        <a:t> funny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おもしろいです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おもしろくて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cute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かわいいです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かわいくて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humid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むしあついです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むしあつくて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scary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こわいです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こわくて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amazing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すごいです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すごくて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expensive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たかいです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たかくて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enjoyable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たのしいです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たのしくて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small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ちいさいです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ちいさくて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boring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つまらないです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つまらなくて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tasted awful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まずいです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まずくて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difficult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むずかしいです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むずかしくて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easy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やさしいです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やさしくて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cheap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やすいです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やすくて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many, lots of</a:t>
                      </a:r>
                      <a:r>
                        <a:rPr lang="ja-JP" altLang="en-US" sz="1400" dirty="0" smtClean="0"/>
                        <a:t>　</a:t>
                      </a:r>
                      <a:r>
                        <a:rPr lang="en-US" altLang="ja-JP" sz="1400" dirty="0" smtClean="0"/>
                        <a:t>(people)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altLang="ja-JP" sz="1600" b="1" dirty="0" smtClean="0"/>
                        <a:t>(</a:t>
                      </a:r>
                      <a:r>
                        <a:rPr lang="ja-JP" altLang="en-US" sz="1600" b="1" dirty="0" smtClean="0"/>
                        <a:t>ひとが）　おおいです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dirty="0" smtClean="0"/>
                        <a:t>（ひとが）　おおくて</a:t>
                      </a:r>
                      <a:endParaRPr lang="en-AU" sz="1600" b="1" dirty="0" smtClean="0"/>
                    </a:p>
                  </a:txBody>
                  <a:tcPr marT="45726" marB="45726"/>
                </a:tc>
              </a:tr>
              <a:tr h="3353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good</a:t>
                      </a:r>
                      <a:endParaRPr lang="en-A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いいです</a:t>
                      </a:r>
                      <a:endParaRPr lang="en-AU" sz="16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ja-JP" altLang="en-US" sz="1600" b="1" dirty="0" smtClean="0"/>
                        <a:t>よくて</a:t>
                      </a:r>
                      <a:endParaRPr lang="en-AU" sz="1600" b="1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7952" y="366715"/>
            <a:ext cx="1800225" cy="1944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29781" name="TextBox 6"/>
          <p:cNvSpPr txBox="1">
            <a:spLocks noChangeArrowheads="1"/>
          </p:cNvSpPr>
          <p:nvPr/>
        </p:nvSpPr>
        <p:spPr bwMode="auto">
          <a:xfrm>
            <a:off x="149225" y="461965"/>
            <a:ext cx="2262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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4877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7EB8E7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3B65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い </a:t>
            </a: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adjectives 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drop the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いです　　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1800">
                <a:solidFill>
                  <a:prstClr val="black"/>
                </a:solidFill>
                <a:cs typeface="Arial" panose="020B0604020202020204" pitchFamily="34" charset="0"/>
              </a:rPr>
              <a:t>add </a:t>
            </a:r>
            <a:r>
              <a:rPr lang="ja-JP" altLang="en-US" sz="1800">
                <a:solidFill>
                  <a:prstClr val="black"/>
                </a:solidFill>
                <a:cs typeface="Arial" panose="020B0604020202020204" pitchFamily="34" charset="0"/>
              </a:rPr>
              <a:t>くて</a:t>
            </a:r>
            <a:endParaRPr lang="en-US" altLang="ja-JP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39752" y="977902"/>
            <a:ext cx="5762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843215" y="6237290"/>
            <a:ext cx="649287" cy="5048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2413" y="3959225"/>
            <a:ext cx="15113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prstClr val="black"/>
                </a:solidFill>
              </a:rPr>
              <a:t>ANSWERS</a:t>
            </a:r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40" y="4973638"/>
            <a:ext cx="2028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955927"/>
            <a:ext cx="140176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963" y="115890"/>
            <a:ext cx="5859462" cy="338137"/>
          </a:xfrm>
          <a:prstGeom prst="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457200">
              <a:defRPr/>
            </a:pPr>
            <a:r>
              <a:rPr lang="en-US" sz="1600" dirty="0">
                <a:solidFill>
                  <a:prstClr val="black"/>
                </a:solidFill>
              </a:rPr>
              <a:t>Imagine how the following events/things were and describe them. </a:t>
            </a:r>
            <a:endParaRPr lang="en-AU" sz="1600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64206"/>
              </p:ext>
            </p:extLst>
          </p:nvPr>
        </p:nvGraphicFramePr>
        <p:xfrm>
          <a:off x="306390" y="730252"/>
          <a:ext cx="4694237" cy="12798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2429"/>
                <a:gridCol w="4361808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</a:t>
                      </a:r>
                      <a:endParaRPr lang="en-AU" sz="1300" dirty="0"/>
                    </a:p>
                  </a:txBody>
                  <a:tcPr marL="91445" marR="91445" marT="45635" marB="456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THING </a:t>
                      </a:r>
                      <a:r>
                        <a:rPr lang="ja-JP" altLang="en-US" sz="2000" dirty="0" smtClean="0">
                          <a:solidFill>
                            <a:schemeClr val="tx1"/>
                          </a:solidFill>
                        </a:rPr>
                        <a:t>は　どう　でしたか</a:t>
                      </a:r>
                      <a:r>
                        <a:rPr lang="en-US" sz="2000" dirty="0" smtClean="0"/>
                        <a:t>?</a:t>
                      </a:r>
                    </a:p>
                    <a:p>
                      <a:r>
                        <a:rPr lang="en-AU" sz="1600" b="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How was THING?</a:t>
                      </a:r>
                      <a:endParaRPr lang="en-AU" sz="1600" b="0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91445" marR="91445" marT="45635" marB="456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B</a:t>
                      </a:r>
                      <a:endParaRPr lang="en-AU" sz="1300" dirty="0"/>
                    </a:p>
                  </a:txBody>
                  <a:tcPr marL="91445" marR="91445" marT="45635" marB="456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THING 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は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ja-JP" altLang="en-US" sz="2000" b="1" dirty="0" smtClean="0">
                          <a:solidFill>
                            <a:srgbClr val="7030A0"/>
                          </a:solidFill>
                        </a:rPr>
                        <a:t>い</a:t>
                      </a:r>
                      <a:r>
                        <a:rPr lang="en-US" altLang="ja-JP" sz="2000" b="1" dirty="0" smtClean="0">
                          <a:solidFill>
                            <a:srgbClr val="7030A0"/>
                          </a:solidFill>
                        </a:rPr>
                        <a:t>ADJ</a:t>
                      </a:r>
                      <a:r>
                        <a:rPr lang="ja-JP" altLang="en-US" sz="2000" b="1" dirty="0" smtClean="0">
                          <a:solidFill>
                            <a:schemeClr val="accent1"/>
                          </a:solidFill>
                        </a:rPr>
                        <a:t>くて　</a:t>
                      </a:r>
                      <a:r>
                        <a:rPr lang="en-US" altLang="ja-JP" sz="2000" b="1" dirty="0" smtClean="0">
                          <a:solidFill>
                            <a:srgbClr val="7030A0"/>
                          </a:solidFill>
                        </a:rPr>
                        <a:t>ADJ</a:t>
                      </a:r>
                      <a:r>
                        <a:rPr lang="ja-JP" altLang="en-US" sz="2000" b="1" dirty="0" smtClean="0">
                          <a:solidFill>
                            <a:schemeClr val="tx1"/>
                          </a:solidFill>
                        </a:rPr>
                        <a:t>かったです</a:t>
                      </a:r>
                      <a:r>
                        <a:rPr lang="ja-JP" altLang="en-US" sz="2000" b="1" baseline="0" dirty="0" smtClean="0">
                          <a:solidFill>
                            <a:schemeClr val="tx1"/>
                          </a:solidFill>
                        </a:rPr>
                        <a:t>。</a:t>
                      </a:r>
                      <a:endParaRPr lang="en-US" sz="2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THING was DESCRIPTION and DESCRIPTION.</a:t>
                      </a:r>
                    </a:p>
                  </a:txBody>
                  <a:tcPr marL="91445" marR="91445" marT="45635" marB="4563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667252" y="3952875"/>
            <a:ext cx="114486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しゅうまつ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06913" y="6048375"/>
            <a:ext cx="11240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レストラン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0738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7" y="2401890"/>
            <a:ext cx="11985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068638" y="3960813"/>
            <a:ext cx="121379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パーティー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07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" y="4721227"/>
            <a:ext cx="1903413" cy="13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27038" y="6053140"/>
            <a:ext cx="1168400" cy="369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457200">
              <a:defRPr/>
            </a:pPr>
            <a:r>
              <a:rPr lang="ja-JP" altLang="en-US" dirty="0">
                <a:solidFill>
                  <a:prstClr val="black"/>
                </a:solidFill>
              </a:rPr>
              <a:t>コンサート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0742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628902"/>
            <a:ext cx="14668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1517652" y="3952875"/>
            <a:ext cx="1133475" cy="3381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うみ</a:t>
            </a:r>
            <a:endParaRPr lang="en-AU" sz="1600" b="1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074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5" y="2471738"/>
            <a:ext cx="1044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117477" y="3957640"/>
            <a:ext cx="1133475" cy="3381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600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とうきょう</a:t>
            </a:r>
            <a:endParaRPr lang="en-AU" sz="1600" b="1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0746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4708525"/>
            <a:ext cx="194468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2424115" y="6053140"/>
            <a:ext cx="1133475" cy="3698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きょうと</a:t>
            </a:r>
            <a:endParaRPr lang="en-AU" b="1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0748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85750"/>
            <a:ext cx="2786062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0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catur">
    <a:dk1>
      <a:sysClr val="windowText" lastClr="000000"/>
    </a:dk1>
    <a:lt1>
      <a:sysClr val="window" lastClr="FFFFFF"/>
    </a:lt1>
    <a:dk2>
      <a:srgbClr val="55554A"/>
    </a:dk2>
    <a:lt2>
      <a:srgbClr val="D7DAE1"/>
    </a:lt2>
    <a:accent1>
      <a:srgbClr val="F4680B"/>
    </a:accent1>
    <a:accent2>
      <a:srgbClr val="ABB19F"/>
    </a:accent2>
    <a:accent3>
      <a:srgbClr val="948774"/>
    </a:accent3>
    <a:accent4>
      <a:srgbClr val="7EB8E7"/>
    </a:accent4>
    <a:accent5>
      <a:srgbClr val="E3B651"/>
    </a:accent5>
    <a:accent6>
      <a:srgbClr val="96756C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On-screen Show (4:3)</PresentationFormat>
  <Paragraphs>289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HG明朝E</vt:lpstr>
      <vt:lpstr>MS Mincho</vt:lpstr>
      <vt:lpstr>ＭＳ Ｐゴシック</vt:lpstr>
      <vt:lpstr>ＭＳ Ｐゴシック</vt:lpstr>
      <vt:lpstr>Arial</vt:lpstr>
      <vt:lpstr>Bodoni MT Condensed</vt:lpstr>
      <vt:lpstr>Calibri</vt:lpstr>
      <vt:lpstr>Courier New</vt:lpstr>
      <vt:lpstr>Franklin Gothic Book</vt:lpstr>
      <vt:lpstr>Times New Roman</vt:lpstr>
      <vt:lpstr>Wingdings</vt:lpstr>
      <vt:lpstr>Decatur</vt:lpstr>
      <vt:lpstr>PowerPoint Presentation</vt:lpstr>
      <vt:lpstr>て Form Nouns = AND </vt:lpstr>
      <vt:lpstr>PowerPoint Presentation</vt:lpstr>
      <vt:lpstr>PowerPoint Presentation</vt:lpstr>
      <vt:lpstr>て Form Adjectives = AND </vt:lpstr>
      <vt:lpstr>い VS な ADJECTIVES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Foley</dc:creator>
  <cp:lastModifiedBy>Inge Foley</cp:lastModifiedBy>
  <cp:revision>3</cp:revision>
  <dcterms:created xsi:type="dcterms:W3CDTF">2014-03-02T03:21:41Z</dcterms:created>
  <dcterms:modified xsi:type="dcterms:W3CDTF">2014-03-04T06:20:25Z</dcterms:modified>
</cp:coreProperties>
</file>