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256" r:id="rId2"/>
    <p:sldId id="268" r:id="rId3"/>
    <p:sldId id="269" r:id="rId4"/>
    <p:sldId id="276" r:id="rId5"/>
    <p:sldId id="270" r:id="rId6"/>
    <p:sldId id="271" r:id="rId7"/>
    <p:sldId id="272" r:id="rId8"/>
    <p:sldId id="273" r:id="rId9"/>
    <p:sldId id="274" r:id="rId10"/>
    <p:sldId id="277" r:id="rId11"/>
    <p:sldId id="275" r:id="rId12"/>
    <p:sldId id="257" r:id="rId13"/>
    <p:sldId id="258" r:id="rId14"/>
    <p:sldId id="259" r:id="rId15"/>
    <p:sldId id="260" r:id="rId16"/>
    <p:sldId id="261" r:id="rId17"/>
    <p:sldId id="263" r:id="rId18"/>
    <p:sldId id="264" r:id="rId19"/>
    <p:sldId id="265" r:id="rId20"/>
    <p:sldId id="266" r:id="rId21"/>
    <p:sldId id="267" r:id="rId22"/>
    <p:sldId id="288" r:id="rId23"/>
    <p:sldId id="278" r:id="rId24"/>
    <p:sldId id="279" r:id="rId25"/>
    <p:sldId id="290" r:id="rId26"/>
    <p:sldId id="289" r:id="rId27"/>
    <p:sldId id="280" r:id="rId28"/>
    <p:sldId id="281" r:id="rId29"/>
    <p:sldId id="282" r:id="rId30"/>
    <p:sldId id="285" r:id="rId31"/>
    <p:sldId id="286" r:id="rId32"/>
    <p:sldId id="283" r:id="rId33"/>
    <p:sldId id="284" r:id="rId34"/>
    <p:sldId id="292" r:id="rId35"/>
    <p:sldId id="291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FF"/>
    <a:srgbClr val="6699FF"/>
    <a:srgbClr val="9999FF"/>
    <a:srgbClr val="66FF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FA755-617C-4342-9B73-1B9C6B704A80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9388-306E-444A-BF66-1904D98F0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99388-306E-444A-BF66-1904D98F04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0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99388-306E-444A-BF66-1904D98F04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0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99388-306E-444A-BF66-1904D98F04B2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0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99388-306E-444A-BF66-1904D98F04B2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0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8884-F75D-4909-B524-8E48C2ED1752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6DAA-6DEF-4D37-B6A2-B857EEFBD3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8884-F75D-4909-B524-8E48C2ED1752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6DAA-6DEF-4D37-B6A2-B857EEFB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8884-F75D-4909-B524-8E48C2ED1752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6DAA-6DEF-4D37-B6A2-B857EEFB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8884-F75D-4909-B524-8E48C2ED1752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6DAA-6DEF-4D37-B6A2-B857EEFB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8884-F75D-4909-B524-8E48C2ED1752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6DAA-6DEF-4D37-B6A2-B857EEFBD3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8884-F75D-4909-B524-8E48C2ED1752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6DAA-6DEF-4D37-B6A2-B857EEFB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8884-F75D-4909-B524-8E48C2ED1752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6DAA-6DEF-4D37-B6A2-B857EEFBD32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8884-F75D-4909-B524-8E48C2ED1752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6DAA-6DEF-4D37-B6A2-B857EEFB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8884-F75D-4909-B524-8E48C2ED1752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6DAA-6DEF-4D37-B6A2-B857EEFB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8884-F75D-4909-B524-8E48C2ED1752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6DAA-6DEF-4D37-B6A2-B857EEFBD3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8884-F75D-4909-B524-8E48C2ED1752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96DAA-6DEF-4D37-B6A2-B857EEFBD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318884-F75D-4909-B524-8E48C2ED1752}" type="datetimeFigureOut">
              <a:rPr lang="en-US" smtClean="0"/>
              <a:t>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9296DAA-6DEF-4D37-B6A2-B857EEFBD3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 FORM</a:t>
            </a:r>
            <a:endParaRPr lang="en-US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26850" y="6276885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Created by </a:t>
            </a:r>
            <a:r>
              <a:rPr lang="en-US" dirty="0" err="1" smtClean="0"/>
              <a:t>Inge</a:t>
            </a:r>
            <a:r>
              <a:rPr lang="en-US" dirty="0" smtClean="0"/>
              <a:t> Foley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3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ＧＯＤＡＮ</a:t>
            </a:r>
            <a:r>
              <a:rPr lang="en-US" dirty="0" smtClean="0"/>
              <a:t> </a:t>
            </a:r>
            <a:r>
              <a:rPr lang="ja-JP" altLang="en-US" dirty="0"/>
              <a:t>ご</a:t>
            </a:r>
            <a:r>
              <a:rPr lang="ja-JP" altLang="en-US" dirty="0" smtClean="0"/>
              <a:t>だん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Complex </a:t>
            </a:r>
            <a:r>
              <a:rPr lang="ja-JP" altLang="en-US" dirty="0" smtClean="0"/>
              <a:t>ｖｅｒｂｓ</a:t>
            </a:r>
            <a:endParaRPr lang="en-US" altLang="ja-JP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‘</a:t>
            </a:r>
            <a:r>
              <a:rPr lang="en-US" dirty="0" err="1" smtClean="0"/>
              <a:t>i</a:t>
            </a:r>
            <a:r>
              <a:rPr lang="en-US" dirty="0" smtClean="0"/>
              <a:t>’ sound before the </a:t>
            </a:r>
            <a:r>
              <a:rPr lang="ja-JP" altLang="en-US" dirty="0" smtClean="0"/>
              <a:t>ます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7163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Godan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五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だん　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verbs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　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(Complex verbs)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Verbs which belong to the </a:t>
            </a:r>
            <a:r>
              <a:rPr lang="en-US" sz="3200" dirty="0" err="1" smtClean="0"/>
              <a:t>Godan</a:t>
            </a:r>
            <a:r>
              <a:rPr lang="en-US" sz="3200" dirty="0" smtClean="0"/>
              <a:t> group have an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‘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’ </a:t>
            </a:r>
            <a:r>
              <a:rPr lang="en-US" sz="3200" dirty="0" smtClean="0"/>
              <a:t>sound before </a:t>
            </a:r>
            <a:r>
              <a:rPr lang="ja-JP" altLang="en-US" sz="3200" dirty="0" smtClean="0"/>
              <a:t>ます</a:t>
            </a:r>
            <a:endParaRPr lang="en-US" altLang="ja-JP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76200" y="3353436"/>
            <a:ext cx="17526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‘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’ sound before </a:t>
            </a:r>
            <a:r>
              <a:rPr lang="ja-JP" altLang="en-US" dirty="0" smtClean="0">
                <a:solidFill>
                  <a:schemeClr val="tx1"/>
                </a:solidFill>
              </a:rPr>
              <a:t>ます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08442"/>
              </p:ext>
            </p:extLst>
          </p:nvPr>
        </p:nvGraphicFramePr>
        <p:xfrm>
          <a:off x="1855862" y="2743836"/>
          <a:ext cx="6543780" cy="295592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91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Godan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ごだん 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verbs – rule summary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6200" y="3276600"/>
            <a:ext cx="17526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‘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’ sound before </a:t>
            </a:r>
            <a:r>
              <a:rPr lang="ja-JP" altLang="en-US" dirty="0" smtClean="0">
                <a:solidFill>
                  <a:schemeClr val="tx1"/>
                </a:solidFill>
              </a:rPr>
              <a:t>ます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1447800"/>
            <a:ext cx="74295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Change verbs with an ‘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’ sound before the </a:t>
            </a:r>
            <a:r>
              <a:rPr lang="ja-JP" altLang="en-US" dirty="0">
                <a:solidFill>
                  <a:schemeClr val="tx1"/>
                </a:solidFill>
              </a:rPr>
              <a:t>ま</a:t>
            </a:r>
            <a:r>
              <a:rPr lang="ja-JP" altLang="en-US" dirty="0" smtClean="0">
                <a:solidFill>
                  <a:schemeClr val="tx1"/>
                </a:solidFill>
              </a:rPr>
              <a:t>す </a:t>
            </a:r>
            <a:r>
              <a:rPr lang="en-US" altLang="ja-JP" dirty="0" smtClean="0">
                <a:solidFill>
                  <a:schemeClr val="tx1"/>
                </a:solidFill>
              </a:rPr>
              <a:t>into the ‘</a:t>
            </a:r>
            <a:r>
              <a:rPr lang="en-US" altLang="ja-JP" dirty="0" err="1" smtClean="0">
                <a:solidFill>
                  <a:schemeClr val="tx1"/>
                </a:solidFill>
              </a:rPr>
              <a:t>Te</a:t>
            </a:r>
            <a:r>
              <a:rPr lang="en-US" altLang="ja-JP" dirty="0" smtClean="0">
                <a:solidFill>
                  <a:schemeClr val="tx1"/>
                </a:solidFill>
              </a:rPr>
              <a:t> Form’ by 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dropping </a:t>
            </a:r>
            <a:r>
              <a:rPr lang="en-US" dirty="0" smtClean="0">
                <a:solidFill>
                  <a:schemeClr val="tx1"/>
                </a:solidFill>
              </a:rPr>
              <a:t>the ‘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’ sound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and the</a:t>
            </a:r>
            <a:r>
              <a:rPr lang="ja-JP" altLang="en-US" dirty="0" smtClean="0">
                <a:solidFill>
                  <a:schemeClr val="tx1"/>
                </a:solidFill>
              </a:rPr>
              <a:t>　ます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then</a:t>
            </a:r>
            <a:r>
              <a:rPr lang="en-US" dirty="0" smtClean="0">
                <a:solidFill>
                  <a:schemeClr val="tx1"/>
                </a:solidFill>
              </a:rPr>
              <a:t> adding the correct </a:t>
            </a:r>
            <a:r>
              <a:rPr lang="ja-JP" altLang="en-US" dirty="0" smtClean="0">
                <a:solidFill>
                  <a:schemeClr val="tx1"/>
                </a:solidFill>
              </a:rPr>
              <a:t>て </a:t>
            </a:r>
            <a:r>
              <a:rPr lang="en-US" altLang="ja-JP" dirty="0">
                <a:solidFill>
                  <a:schemeClr val="tx1"/>
                </a:solidFill>
              </a:rPr>
              <a:t>f</a:t>
            </a:r>
            <a:r>
              <a:rPr lang="en-US" altLang="ja-JP" dirty="0" smtClean="0">
                <a:solidFill>
                  <a:schemeClr val="tx1"/>
                </a:solidFill>
              </a:rPr>
              <a:t>orm ending (according to the rules below).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757363"/>
              </p:ext>
            </p:extLst>
          </p:nvPr>
        </p:nvGraphicFramePr>
        <p:xfrm>
          <a:off x="1855862" y="2667000"/>
          <a:ext cx="7162805" cy="350456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619025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して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ＴＥ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ＦＯＲＭ</a:t>
                      </a:r>
                      <a:endParaRPr kumimoji="0" lang="ja-JP" altLang="en-A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37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753025"/>
              </p:ext>
            </p:extLst>
          </p:nvPr>
        </p:nvGraphicFramePr>
        <p:xfrm>
          <a:off x="838200" y="1219200"/>
          <a:ext cx="7162805" cy="350456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619025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して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ＴＥ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ＦＯＲＭ</a:t>
                      </a:r>
                      <a:endParaRPr kumimoji="0" lang="ja-JP" altLang="en-A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Examples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Godan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858712" y="4800600"/>
            <a:ext cx="533400" cy="647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48400" y="5530334"/>
            <a:ext cx="199605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か</a:t>
            </a:r>
            <a:r>
              <a:rPr lang="ja-JP" altLang="en-US" dirty="0">
                <a:solidFill>
                  <a:schemeClr val="bg2">
                    <a:lumMod val="50000"/>
                  </a:schemeClr>
                </a:solidFill>
              </a:rPr>
              <a:t>い</a:t>
            </a:r>
            <a:r>
              <a:rPr lang="ja-JP" altLang="en-US" dirty="0"/>
              <a:t>ま</a:t>
            </a:r>
            <a:r>
              <a:rPr lang="ja-JP" altLang="en-US" dirty="0" smtClean="0"/>
              <a:t>す　</a:t>
            </a:r>
            <a:r>
              <a:rPr lang="en-US" altLang="ja-JP" dirty="0" smtClean="0"/>
              <a:t>(to buy)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10163" y="6236732"/>
            <a:ext cx="80983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か</a:t>
            </a: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って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4" idx="2"/>
            <a:endCxn id="9" idx="0"/>
          </p:cNvCxnSpPr>
          <p:nvPr/>
        </p:nvCxnSpPr>
        <p:spPr>
          <a:xfrm flipH="1">
            <a:off x="7215082" y="5899666"/>
            <a:ext cx="31348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858712" y="2133600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58712" y="4181742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4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240053"/>
              </p:ext>
            </p:extLst>
          </p:nvPr>
        </p:nvGraphicFramePr>
        <p:xfrm>
          <a:off x="838200" y="1219200"/>
          <a:ext cx="7162805" cy="350456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619025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して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ＴＥ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ＦＯＲＭ</a:t>
                      </a:r>
                      <a:endParaRPr kumimoji="0" lang="ja-JP" altLang="en-A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Godan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6401512" y="4800600"/>
            <a:ext cx="533400" cy="647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91200" y="5530334"/>
            <a:ext cx="199926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か</a:t>
            </a:r>
            <a:r>
              <a:rPr lang="ja-JP" altLang="en-US" dirty="0">
                <a:solidFill>
                  <a:schemeClr val="bg2">
                    <a:lumMod val="50000"/>
                  </a:schemeClr>
                </a:solidFill>
              </a:rPr>
              <a:t>き</a:t>
            </a:r>
            <a:r>
              <a:rPr lang="ja-JP" altLang="en-US" dirty="0" smtClean="0"/>
              <a:t>ます </a:t>
            </a:r>
            <a:r>
              <a:rPr lang="en-US" altLang="ja-JP" dirty="0" smtClean="0"/>
              <a:t>(to write)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52963" y="6236732"/>
            <a:ext cx="84189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か</a:t>
            </a:r>
            <a:r>
              <a:rPr lang="ja-JP" altLang="en-US" dirty="0">
                <a:solidFill>
                  <a:schemeClr val="bg2">
                    <a:lumMod val="50000"/>
                  </a:schemeClr>
                </a:solidFill>
              </a:rPr>
              <a:t>い</a:t>
            </a: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て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4" idx="2"/>
            <a:endCxn id="9" idx="0"/>
          </p:cNvCxnSpPr>
          <p:nvPr/>
        </p:nvCxnSpPr>
        <p:spPr>
          <a:xfrm flipH="1">
            <a:off x="6773912" y="5899666"/>
            <a:ext cx="16921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401512" y="2133600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01512" y="4181742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045563"/>
              </p:ext>
            </p:extLst>
          </p:nvPr>
        </p:nvGraphicFramePr>
        <p:xfrm>
          <a:off x="838200" y="1219200"/>
          <a:ext cx="7162805" cy="350456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619025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して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ＴＥ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ＦＯＲＭ</a:t>
                      </a:r>
                      <a:endParaRPr kumimoji="0" lang="ja-JP" altLang="en-A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Godan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5944312" y="4800600"/>
            <a:ext cx="533400" cy="647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0" y="5530334"/>
            <a:ext cx="223651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およ</a:t>
            </a:r>
            <a:r>
              <a:rPr lang="ja-JP" altLang="en-US" dirty="0">
                <a:solidFill>
                  <a:schemeClr val="bg2">
                    <a:lumMod val="50000"/>
                  </a:schemeClr>
                </a:solidFill>
              </a:rPr>
              <a:t>ぎ</a:t>
            </a:r>
            <a:r>
              <a:rPr lang="ja-JP" altLang="en-US" dirty="0" smtClean="0"/>
              <a:t>ます </a:t>
            </a:r>
            <a:r>
              <a:rPr lang="en-US" altLang="ja-JP" dirty="0" smtClean="0"/>
              <a:t>(to swim)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95763" y="6236732"/>
            <a:ext cx="102784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およ</a:t>
            </a: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いで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4" idx="2"/>
            <a:endCxn id="9" idx="0"/>
          </p:cNvCxnSpPr>
          <p:nvPr/>
        </p:nvCxnSpPr>
        <p:spPr>
          <a:xfrm flipH="1">
            <a:off x="6409686" y="5899666"/>
            <a:ext cx="42569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944312" y="2133600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44312" y="4181742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1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964145"/>
              </p:ext>
            </p:extLst>
          </p:nvPr>
        </p:nvGraphicFramePr>
        <p:xfrm>
          <a:off x="838200" y="1219200"/>
          <a:ext cx="7162805" cy="350456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619025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して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ＴＥ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ＦＯＲＭ</a:t>
                      </a:r>
                      <a:endParaRPr kumimoji="0" lang="ja-JP" altLang="en-A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Godan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5563312" y="4800600"/>
            <a:ext cx="533400" cy="647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5530334"/>
            <a:ext cx="231666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は</a:t>
            </a:r>
            <a:r>
              <a:rPr lang="ja-JP" altLang="en-US" dirty="0" smtClean="0">
                <a:solidFill>
                  <a:prstClr val="black"/>
                </a:solidFill>
              </a:rPr>
              <a:t>な</a:t>
            </a:r>
            <a:r>
              <a:rPr lang="ja-JP" altLang="en-US" dirty="0">
                <a:solidFill>
                  <a:srgbClr val="CAF278">
                    <a:lumMod val="50000"/>
                  </a:srgbClr>
                </a:solidFill>
              </a:rPr>
              <a:t>し</a:t>
            </a:r>
            <a:r>
              <a:rPr lang="ja-JP" altLang="en-US" dirty="0" smtClean="0">
                <a:solidFill>
                  <a:prstClr val="black"/>
                </a:solidFill>
              </a:rPr>
              <a:t>ま</a:t>
            </a:r>
            <a:r>
              <a:rPr lang="ja-JP" altLang="en-US" dirty="0">
                <a:solidFill>
                  <a:prstClr val="black"/>
                </a:solidFill>
              </a:rPr>
              <a:t>す </a:t>
            </a:r>
            <a:r>
              <a:rPr lang="en-US" altLang="ja-JP" dirty="0">
                <a:solidFill>
                  <a:prstClr val="black"/>
                </a:solidFill>
              </a:rPr>
              <a:t>(to </a:t>
            </a:r>
            <a:r>
              <a:rPr lang="en-US" altLang="ja-JP" dirty="0" smtClean="0">
                <a:solidFill>
                  <a:prstClr val="black"/>
                </a:solidFill>
              </a:rPr>
              <a:t>speak)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4763" y="6236732"/>
            <a:ext cx="100860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は</a:t>
            </a:r>
            <a:r>
              <a:rPr lang="ja-JP" altLang="en-US" dirty="0" smtClean="0">
                <a:solidFill>
                  <a:prstClr val="black"/>
                </a:solidFill>
              </a:rPr>
              <a:t>な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し</a:t>
            </a:r>
            <a:r>
              <a:rPr lang="ja-JP" altLang="en-US" dirty="0" smtClean="0">
                <a:solidFill>
                  <a:srgbClr val="CAF278">
                    <a:lumMod val="50000"/>
                  </a:srgbClr>
                </a:solidFill>
              </a:rPr>
              <a:t>て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Arrow Connector 13"/>
          <p:cNvCxnSpPr>
            <a:stCxn id="4" idx="2"/>
            <a:endCxn id="9" idx="0"/>
          </p:cNvCxnSpPr>
          <p:nvPr/>
        </p:nvCxnSpPr>
        <p:spPr>
          <a:xfrm flipH="1">
            <a:off x="6019068" y="5899666"/>
            <a:ext cx="92262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563312" y="2133600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563312" y="4181742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38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923736"/>
              </p:ext>
            </p:extLst>
          </p:nvPr>
        </p:nvGraphicFramePr>
        <p:xfrm>
          <a:off x="838200" y="1219200"/>
          <a:ext cx="7162805" cy="350456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619025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して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ＴＥ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ＦＯＲＭ</a:t>
                      </a:r>
                      <a:endParaRPr kumimoji="0" lang="ja-JP" altLang="en-A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Godan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4648912" y="4800600"/>
            <a:ext cx="533400" cy="647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5530334"/>
            <a:ext cx="198323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も</a:t>
            </a:r>
            <a:r>
              <a:rPr lang="ja-JP" altLang="en-US" dirty="0">
                <a:solidFill>
                  <a:srgbClr val="CAF278">
                    <a:lumMod val="50000"/>
                  </a:srgbClr>
                </a:solidFill>
              </a:rPr>
              <a:t>ち</a:t>
            </a:r>
            <a:r>
              <a:rPr lang="ja-JP" altLang="en-US" dirty="0" smtClean="0">
                <a:solidFill>
                  <a:prstClr val="black"/>
                </a:solidFill>
              </a:rPr>
              <a:t>ま</a:t>
            </a:r>
            <a:r>
              <a:rPr lang="ja-JP" altLang="en-US" dirty="0">
                <a:solidFill>
                  <a:prstClr val="black"/>
                </a:solidFill>
              </a:rPr>
              <a:t>す </a:t>
            </a:r>
            <a:r>
              <a:rPr lang="en-US" altLang="ja-JP" dirty="0">
                <a:solidFill>
                  <a:prstClr val="black"/>
                </a:solidFill>
              </a:rPr>
              <a:t>(to </a:t>
            </a:r>
            <a:r>
              <a:rPr lang="en-US" altLang="ja-JP" dirty="0" smtClean="0">
                <a:solidFill>
                  <a:prstClr val="black"/>
                </a:solidFill>
              </a:rPr>
              <a:t>carry)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0363" y="6236732"/>
            <a:ext cx="76495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も</a:t>
            </a:r>
            <a:r>
              <a:rPr lang="ja-JP" altLang="en-US" dirty="0">
                <a:solidFill>
                  <a:srgbClr val="CAF278">
                    <a:lumMod val="50000"/>
                  </a:srgbClr>
                </a:solidFill>
              </a:rPr>
              <a:t>って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Arrow Connector 13"/>
          <p:cNvCxnSpPr>
            <a:stCxn id="4" idx="2"/>
            <a:endCxn id="9" idx="0"/>
          </p:cNvCxnSpPr>
          <p:nvPr/>
        </p:nvCxnSpPr>
        <p:spPr>
          <a:xfrm flipH="1">
            <a:off x="4982840" y="5899666"/>
            <a:ext cx="47378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648912" y="2133600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648912" y="4181742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9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811737"/>
              </p:ext>
            </p:extLst>
          </p:nvPr>
        </p:nvGraphicFramePr>
        <p:xfrm>
          <a:off x="838200" y="1219200"/>
          <a:ext cx="7162805" cy="350456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619025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して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ＴＥ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ＦＯＲＭ</a:t>
                      </a:r>
                      <a:endParaRPr kumimoji="0" lang="ja-JP" altLang="en-A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Godan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3810712" y="4800600"/>
            <a:ext cx="533400" cy="647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5530334"/>
            <a:ext cx="178766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し</a:t>
            </a:r>
            <a:r>
              <a:rPr lang="ja-JP" altLang="en-US" dirty="0">
                <a:solidFill>
                  <a:srgbClr val="CAF278">
                    <a:lumMod val="50000"/>
                  </a:srgbClr>
                </a:solidFill>
              </a:rPr>
              <a:t>に</a:t>
            </a:r>
            <a:r>
              <a:rPr lang="ja-JP" altLang="en-US" dirty="0" smtClean="0">
                <a:solidFill>
                  <a:prstClr val="black"/>
                </a:solidFill>
              </a:rPr>
              <a:t>ま</a:t>
            </a:r>
            <a:r>
              <a:rPr lang="ja-JP" altLang="en-US" dirty="0">
                <a:solidFill>
                  <a:prstClr val="black"/>
                </a:solidFill>
              </a:rPr>
              <a:t>す </a:t>
            </a:r>
            <a:r>
              <a:rPr lang="en-US" altLang="ja-JP" dirty="0">
                <a:solidFill>
                  <a:prstClr val="black"/>
                </a:solidFill>
              </a:rPr>
              <a:t>(to </a:t>
            </a:r>
            <a:r>
              <a:rPr lang="en-US" altLang="ja-JP" dirty="0" smtClean="0">
                <a:solidFill>
                  <a:prstClr val="black"/>
                </a:solidFill>
              </a:rPr>
              <a:t>die)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2163" y="6236732"/>
            <a:ext cx="79060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し</a:t>
            </a:r>
            <a:r>
              <a:rPr lang="ja-JP" altLang="en-US" dirty="0">
                <a:solidFill>
                  <a:srgbClr val="CAF278">
                    <a:lumMod val="50000"/>
                  </a:srgbClr>
                </a:solidFill>
              </a:rPr>
              <a:t>ん</a:t>
            </a:r>
            <a:r>
              <a:rPr lang="ja-JP" altLang="en-US" dirty="0" smtClean="0">
                <a:solidFill>
                  <a:srgbClr val="CAF278">
                    <a:lumMod val="50000"/>
                  </a:srgbClr>
                </a:solidFill>
              </a:rPr>
              <a:t>で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Arrow Connector 13"/>
          <p:cNvCxnSpPr>
            <a:stCxn id="4" idx="2"/>
            <a:endCxn id="9" idx="0"/>
          </p:cNvCxnSpPr>
          <p:nvPr/>
        </p:nvCxnSpPr>
        <p:spPr>
          <a:xfrm>
            <a:off x="4094235" y="5899666"/>
            <a:ext cx="63229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810712" y="2133600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10712" y="4181742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64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898937"/>
              </p:ext>
            </p:extLst>
          </p:nvPr>
        </p:nvGraphicFramePr>
        <p:xfrm>
          <a:off x="838200" y="1219200"/>
          <a:ext cx="7162805" cy="350456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619025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して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ＴＥ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ＦＯＲＭ</a:t>
                      </a:r>
                      <a:endParaRPr kumimoji="0" lang="ja-JP" altLang="en-A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Godan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2896312" y="4800600"/>
            <a:ext cx="533400" cy="647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5530334"/>
            <a:ext cx="216116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あ</a:t>
            </a:r>
            <a:r>
              <a:rPr lang="ja-JP" altLang="en-US" dirty="0" smtClean="0">
                <a:solidFill>
                  <a:prstClr val="black"/>
                </a:solidFill>
              </a:rPr>
              <a:t>そ</a:t>
            </a:r>
            <a:r>
              <a:rPr lang="ja-JP" altLang="en-US" dirty="0">
                <a:solidFill>
                  <a:srgbClr val="CAF278">
                    <a:lumMod val="50000"/>
                  </a:srgbClr>
                </a:solidFill>
              </a:rPr>
              <a:t>び</a:t>
            </a:r>
            <a:r>
              <a:rPr lang="ja-JP" altLang="en-US" dirty="0" smtClean="0">
                <a:solidFill>
                  <a:prstClr val="black"/>
                </a:solidFill>
              </a:rPr>
              <a:t>ま</a:t>
            </a:r>
            <a:r>
              <a:rPr lang="ja-JP" altLang="en-US" dirty="0">
                <a:solidFill>
                  <a:prstClr val="black"/>
                </a:solidFill>
              </a:rPr>
              <a:t>す </a:t>
            </a:r>
            <a:r>
              <a:rPr lang="en-US" altLang="ja-JP" dirty="0">
                <a:solidFill>
                  <a:prstClr val="black"/>
                </a:solidFill>
              </a:rPr>
              <a:t>(to </a:t>
            </a:r>
            <a:r>
              <a:rPr lang="en-US" altLang="ja-JP" dirty="0" smtClean="0">
                <a:solidFill>
                  <a:prstClr val="black"/>
                </a:solidFill>
              </a:rPr>
              <a:t>play)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7763" y="6236732"/>
            <a:ext cx="104547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あそ</a:t>
            </a:r>
            <a:r>
              <a:rPr lang="ja-JP" altLang="en-US" dirty="0" smtClean="0">
                <a:solidFill>
                  <a:srgbClr val="CAF278">
                    <a:lumMod val="50000"/>
                  </a:srgbClr>
                </a:solidFill>
              </a:rPr>
              <a:t>んで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Arrow Connector 13"/>
          <p:cNvCxnSpPr>
            <a:stCxn id="4" idx="2"/>
            <a:endCxn id="9" idx="0"/>
          </p:cNvCxnSpPr>
          <p:nvPr/>
        </p:nvCxnSpPr>
        <p:spPr>
          <a:xfrm>
            <a:off x="3366585" y="5899666"/>
            <a:ext cx="3918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896312" y="2133600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896312" y="4181742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5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‘TE’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‘</a:t>
            </a:r>
            <a:r>
              <a:rPr lang="en-US" dirty="0" err="1" smtClean="0"/>
              <a:t>te</a:t>
            </a:r>
            <a:r>
              <a:rPr lang="en-US" dirty="0" smtClean="0"/>
              <a:t>’ form has a variety of meanings and uses in Japanese including:</a:t>
            </a:r>
          </a:p>
          <a:p>
            <a:endParaRPr lang="en-US" dirty="0"/>
          </a:p>
          <a:p>
            <a:r>
              <a:rPr lang="en-US" sz="2800" dirty="0" smtClean="0"/>
              <a:t>asking for things (please) ~</a:t>
            </a:r>
            <a:r>
              <a:rPr lang="ja-JP" altLang="en-US" sz="2800" dirty="0" smtClean="0"/>
              <a:t>てください</a:t>
            </a:r>
            <a:endParaRPr lang="en-US" altLang="ja-JP" sz="2800" dirty="0" smtClean="0"/>
          </a:p>
          <a:p>
            <a:r>
              <a:rPr lang="en-US" sz="2800" dirty="0" smtClean="0"/>
              <a:t>linking sentences (and)</a:t>
            </a:r>
            <a:r>
              <a:rPr lang="ja-JP" altLang="en-US" sz="2800" dirty="0" smtClean="0"/>
              <a:t>　</a:t>
            </a:r>
            <a:endParaRPr lang="en-US" sz="2800" dirty="0" smtClean="0"/>
          </a:p>
          <a:p>
            <a:r>
              <a:rPr lang="en-US" sz="2800" dirty="0" smtClean="0"/>
              <a:t>showing the order of things (first, and then)</a:t>
            </a:r>
          </a:p>
          <a:p>
            <a:r>
              <a:rPr lang="en-US" sz="2800" dirty="0" smtClean="0"/>
              <a:t>present progressive tense (~</a:t>
            </a:r>
            <a:r>
              <a:rPr lang="en-US" sz="2800" dirty="0" err="1" smtClean="0"/>
              <a:t>ing</a:t>
            </a:r>
            <a:r>
              <a:rPr lang="en-US" sz="2800" dirty="0" smtClean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56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559059"/>
              </p:ext>
            </p:extLst>
          </p:nvPr>
        </p:nvGraphicFramePr>
        <p:xfrm>
          <a:off x="838200" y="1219200"/>
          <a:ext cx="7162805" cy="350456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619025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して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ＴＥ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ＦＯＲＭ</a:t>
                      </a:r>
                      <a:endParaRPr kumimoji="0" lang="ja-JP" altLang="en-A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Godan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2058112" y="4800600"/>
            <a:ext cx="533400" cy="647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5530334"/>
            <a:ext cx="197682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よ</a:t>
            </a:r>
            <a:r>
              <a:rPr lang="ja-JP" altLang="en-US" dirty="0">
                <a:solidFill>
                  <a:srgbClr val="CAF278">
                    <a:lumMod val="50000"/>
                  </a:srgbClr>
                </a:solidFill>
              </a:rPr>
              <a:t>み</a:t>
            </a:r>
            <a:r>
              <a:rPr lang="ja-JP" altLang="en-US" dirty="0" smtClean="0">
                <a:solidFill>
                  <a:prstClr val="black"/>
                </a:solidFill>
              </a:rPr>
              <a:t>ま</a:t>
            </a:r>
            <a:r>
              <a:rPr lang="ja-JP" altLang="en-US" dirty="0">
                <a:solidFill>
                  <a:prstClr val="black"/>
                </a:solidFill>
              </a:rPr>
              <a:t>す </a:t>
            </a:r>
            <a:r>
              <a:rPr lang="en-US" altLang="ja-JP" dirty="0">
                <a:solidFill>
                  <a:prstClr val="black"/>
                </a:solidFill>
              </a:rPr>
              <a:t>(to </a:t>
            </a:r>
            <a:r>
              <a:rPr lang="en-US" altLang="ja-JP" dirty="0" smtClean="0">
                <a:solidFill>
                  <a:prstClr val="black"/>
                </a:solidFill>
              </a:rPr>
              <a:t>read)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9563" y="6236732"/>
            <a:ext cx="81304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よ</a:t>
            </a:r>
            <a:r>
              <a:rPr lang="ja-JP" altLang="en-US" dirty="0" smtClean="0">
                <a:solidFill>
                  <a:srgbClr val="CAF278">
                    <a:lumMod val="50000"/>
                  </a:srgbClr>
                </a:solidFill>
              </a:rPr>
              <a:t>んで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Arrow Connector 13"/>
          <p:cNvCxnSpPr>
            <a:stCxn id="4" idx="2"/>
            <a:endCxn id="9" idx="0"/>
          </p:cNvCxnSpPr>
          <p:nvPr/>
        </p:nvCxnSpPr>
        <p:spPr>
          <a:xfrm flipH="1">
            <a:off x="2416085" y="5899666"/>
            <a:ext cx="20127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058112" y="2133600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058112" y="4181742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53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18153"/>
              </p:ext>
            </p:extLst>
          </p:nvPr>
        </p:nvGraphicFramePr>
        <p:xfrm>
          <a:off x="838200" y="1219200"/>
          <a:ext cx="7162805" cy="350456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619025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して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ＴＥ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ＦＯＲＭ</a:t>
                      </a:r>
                      <a:endParaRPr kumimoji="0" lang="ja-JP" altLang="en-A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Examples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Godan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>
            <a:off x="1224289" y="4800600"/>
            <a:ext cx="533400" cy="647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3977" y="5530334"/>
            <a:ext cx="229902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か</a:t>
            </a:r>
            <a:r>
              <a:rPr lang="ja-JP" altLang="en-US" dirty="0" smtClean="0">
                <a:solidFill>
                  <a:prstClr val="black"/>
                </a:solidFill>
              </a:rPr>
              <a:t>え</a:t>
            </a:r>
            <a:r>
              <a:rPr lang="ja-JP" altLang="en-US" dirty="0">
                <a:solidFill>
                  <a:srgbClr val="CAF278">
                    <a:lumMod val="50000"/>
                  </a:srgbClr>
                </a:solidFill>
              </a:rPr>
              <a:t>り</a:t>
            </a:r>
            <a:r>
              <a:rPr lang="ja-JP" altLang="en-US" dirty="0" smtClean="0">
                <a:solidFill>
                  <a:prstClr val="black"/>
                </a:solidFill>
              </a:rPr>
              <a:t>ま</a:t>
            </a:r>
            <a:r>
              <a:rPr lang="ja-JP" altLang="en-US" dirty="0">
                <a:solidFill>
                  <a:prstClr val="black"/>
                </a:solidFill>
              </a:rPr>
              <a:t>す </a:t>
            </a:r>
            <a:r>
              <a:rPr lang="en-US" altLang="ja-JP" dirty="0">
                <a:solidFill>
                  <a:prstClr val="black"/>
                </a:solidFill>
              </a:rPr>
              <a:t>(to </a:t>
            </a:r>
            <a:r>
              <a:rPr lang="en-US" altLang="ja-JP" dirty="0" smtClean="0">
                <a:solidFill>
                  <a:prstClr val="black"/>
                </a:solidFill>
              </a:rPr>
              <a:t>return)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5740" y="6236732"/>
            <a:ext cx="101822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か</a:t>
            </a:r>
            <a:r>
              <a:rPr lang="ja-JP" altLang="en-US" dirty="0" smtClean="0">
                <a:solidFill>
                  <a:prstClr val="black"/>
                </a:solidFill>
              </a:rPr>
              <a:t>え</a:t>
            </a:r>
            <a:r>
              <a:rPr lang="ja-JP" altLang="en-US" dirty="0">
                <a:solidFill>
                  <a:srgbClr val="CAF278">
                    <a:lumMod val="50000"/>
                  </a:srgbClr>
                </a:solidFill>
              </a:rPr>
              <a:t>って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Arrow Connector 13"/>
          <p:cNvCxnSpPr>
            <a:stCxn id="4" idx="2"/>
            <a:endCxn id="9" idx="0"/>
          </p:cNvCxnSpPr>
          <p:nvPr/>
        </p:nvCxnSpPr>
        <p:spPr>
          <a:xfrm flipH="1">
            <a:off x="1684854" y="5899666"/>
            <a:ext cx="78637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224289" y="2133600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24289" y="4181742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1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Godan</a:t>
            </a:r>
            <a:r>
              <a:rPr lang="en-US" dirty="0" smtClean="0"/>
              <a:t> verb rules and rhymes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5059740"/>
            <a:ext cx="7086600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Verdana"/>
                <a:ea typeface="MS Mincho"/>
              </a:rPr>
              <a:t>Some rhymes to help you:</a:t>
            </a:r>
          </a:p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FF0000"/>
                </a:solidFill>
                <a:latin typeface="Verdana"/>
                <a:ea typeface="MS Mincho"/>
              </a:rPr>
              <a:t>Chi</a:t>
            </a:r>
            <a:r>
              <a:rPr lang="en-US" sz="1600" b="1" dirty="0">
                <a:solidFill>
                  <a:srgbClr val="99CC00"/>
                </a:solidFill>
                <a:latin typeface="Verdana"/>
                <a:ea typeface="MS Mincho"/>
              </a:rPr>
              <a:t>li</a:t>
            </a:r>
            <a:r>
              <a:rPr lang="en-US" sz="1600" b="1" dirty="0">
                <a:solidFill>
                  <a:prstClr val="black"/>
                </a:solidFill>
                <a:latin typeface="Verdana"/>
                <a:ea typeface="MS Mincho"/>
              </a:rPr>
              <a:t> </a:t>
            </a:r>
            <a:r>
              <a:rPr lang="en-US" sz="1600" b="1" dirty="0">
                <a:solidFill>
                  <a:srgbClr val="FF00FF"/>
                </a:solidFill>
                <a:latin typeface="Verdana"/>
                <a:ea typeface="MS Mincho"/>
              </a:rPr>
              <a:t>i</a:t>
            </a:r>
            <a:r>
              <a:rPr lang="en-US" sz="1600" b="1" dirty="0">
                <a:solidFill>
                  <a:prstClr val="black"/>
                </a:solidFill>
                <a:latin typeface="Verdana"/>
                <a:ea typeface="MS Mincho"/>
              </a:rPr>
              <a:t>s ho</a:t>
            </a:r>
            <a:r>
              <a:rPr lang="en-US" sz="1600" b="1" dirty="0">
                <a:solidFill>
                  <a:srgbClr val="33CCCC"/>
                </a:solidFill>
                <a:latin typeface="Verdana"/>
                <a:ea typeface="MS Mincho"/>
              </a:rPr>
              <a:t>tte</a:t>
            </a:r>
            <a:r>
              <a:rPr lang="en-US" sz="1600" b="1" dirty="0">
                <a:solidFill>
                  <a:prstClr val="black"/>
                </a:solidFill>
                <a:latin typeface="Verdana"/>
                <a:ea typeface="MS Mincho"/>
              </a:rPr>
              <a:t>st </a:t>
            </a:r>
            <a:r>
              <a:rPr lang="ja-JP" altLang="en-US" sz="1600" b="1" dirty="0">
                <a:solidFill>
                  <a:prstClr val="black"/>
                </a:solidFill>
                <a:latin typeface="Times New Roman"/>
                <a:ea typeface="MS Gothic"/>
              </a:rPr>
              <a:t>ち、り、い</a:t>
            </a:r>
            <a:r>
              <a:rPr lang="en-US" sz="1600" b="1" dirty="0">
                <a:solidFill>
                  <a:prstClr val="black"/>
                </a:solidFill>
                <a:latin typeface="Verdana"/>
                <a:ea typeface="MS Mincho"/>
              </a:rPr>
              <a:t> change to </a:t>
            </a:r>
            <a:r>
              <a:rPr lang="ja-JP" altLang="en-US" sz="1600" b="1" dirty="0">
                <a:solidFill>
                  <a:prstClr val="black"/>
                </a:solidFill>
                <a:latin typeface="Times New Roman"/>
                <a:ea typeface="MS Gothic"/>
              </a:rPr>
              <a:t>って</a:t>
            </a:r>
            <a:endParaRPr lang="en-US" altLang="ja-JP" sz="1600" b="1" dirty="0">
              <a:solidFill>
                <a:prstClr val="black"/>
              </a:solidFill>
              <a:latin typeface="Times New Roman"/>
              <a:ea typeface="MS Gothic"/>
            </a:endParaRPr>
          </a:p>
          <a:p>
            <a:pPr marL="285750" indent="-285750">
              <a:buFontTx/>
              <a:buChar char="-"/>
            </a:pPr>
            <a:r>
              <a:rPr lang="en-AU" sz="1600" b="1" dirty="0">
                <a:solidFill>
                  <a:srgbClr val="FF0000"/>
                </a:solidFill>
                <a:latin typeface="Verdana"/>
                <a:ea typeface="MS Mincho"/>
              </a:rPr>
              <a:t>Ki</a:t>
            </a:r>
            <a:r>
              <a:rPr lang="en-AU" sz="1600" b="1" dirty="0">
                <a:solidFill>
                  <a:prstClr val="black"/>
                </a:solidFill>
                <a:latin typeface="Verdana"/>
                <a:ea typeface="MS Mincho"/>
              </a:rPr>
              <a:t>ds like vegem</a:t>
            </a:r>
            <a:r>
              <a:rPr lang="en-AU" sz="1600" b="1" dirty="0">
                <a:solidFill>
                  <a:srgbClr val="33CCCC"/>
                </a:solidFill>
                <a:latin typeface="Verdana"/>
                <a:ea typeface="MS Mincho"/>
              </a:rPr>
              <a:t>ite </a:t>
            </a:r>
            <a:r>
              <a:rPr lang="ja-JP" altLang="en-US" sz="1600" b="1" dirty="0">
                <a:solidFill>
                  <a:prstClr val="black"/>
                </a:solidFill>
                <a:latin typeface="Times New Roman"/>
                <a:ea typeface="MS Gothic"/>
              </a:rPr>
              <a:t>き</a:t>
            </a:r>
            <a:r>
              <a:rPr lang="en-AU" sz="1600" b="1" dirty="0">
                <a:solidFill>
                  <a:prstClr val="black"/>
                </a:solidFill>
                <a:latin typeface="Verdana"/>
                <a:ea typeface="MS Mincho"/>
              </a:rPr>
              <a:t> change to </a:t>
            </a:r>
            <a:r>
              <a:rPr lang="ja-JP" altLang="en-US" sz="1600" b="1" dirty="0">
                <a:solidFill>
                  <a:prstClr val="black"/>
                </a:solidFill>
                <a:latin typeface="Times New Roman"/>
                <a:ea typeface="MS Gothic"/>
              </a:rPr>
              <a:t>いて</a:t>
            </a:r>
            <a:endParaRPr lang="en-AU" altLang="ja-JP" sz="1600" b="1" dirty="0">
              <a:solidFill>
                <a:prstClr val="black"/>
              </a:solidFill>
              <a:latin typeface="Verdana"/>
              <a:ea typeface="MS Mincho"/>
            </a:endParaRPr>
          </a:p>
          <a:p>
            <a:pPr marL="285750" indent="-285750">
              <a:buFontTx/>
              <a:buChar char="-"/>
            </a:pPr>
            <a:r>
              <a:rPr lang="en-AU" sz="1600" b="1" dirty="0">
                <a:solidFill>
                  <a:srgbClr val="FF0000"/>
                </a:solidFill>
                <a:latin typeface="Verdana"/>
                <a:ea typeface="MS Mincho"/>
                <a:cs typeface="Times New Roman"/>
              </a:rPr>
              <a:t>Gi</a:t>
            </a:r>
            <a:r>
              <a:rPr lang="en-AU" sz="1600" b="1" dirty="0">
                <a:solidFill>
                  <a:prstClr val="black"/>
                </a:solidFill>
                <a:latin typeface="Verdana"/>
                <a:ea typeface="MS Mincho"/>
                <a:cs typeface="Times New Roman"/>
              </a:rPr>
              <a:t>bbs is a tour gu</a:t>
            </a:r>
            <a:r>
              <a:rPr lang="en-AU" sz="1600" b="1" dirty="0">
                <a:solidFill>
                  <a:srgbClr val="33CCCC"/>
                </a:solidFill>
                <a:latin typeface="Verdana"/>
                <a:ea typeface="MS Mincho"/>
                <a:cs typeface="Times New Roman"/>
              </a:rPr>
              <a:t>ide  </a:t>
            </a:r>
            <a:r>
              <a:rPr lang="ja-JP" altLang="en-US" sz="1600" b="1" dirty="0">
                <a:solidFill>
                  <a:prstClr val="black"/>
                </a:solidFill>
                <a:latin typeface="Verdana"/>
                <a:ea typeface="MS Mincho"/>
                <a:cs typeface="Times New Roman"/>
              </a:rPr>
              <a:t>ぎ</a:t>
            </a:r>
            <a:r>
              <a:rPr lang="en-AU" sz="1600" b="1" dirty="0">
                <a:solidFill>
                  <a:prstClr val="black"/>
                </a:solidFill>
                <a:latin typeface="Verdana"/>
                <a:ea typeface="MS Mincho"/>
                <a:cs typeface="Times New Roman"/>
              </a:rPr>
              <a:t> change to </a:t>
            </a:r>
            <a:r>
              <a:rPr lang="ja-JP" altLang="en-US" sz="1600" b="1" dirty="0">
                <a:solidFill>
                  <a:prstClr val="black"/>
                </a:solidFill>
                <a:latin typeface="Verdana"/>
                <a:ea typeface="MS Mincho"/>
                <a:cs typeface="Times New Roman"/>
              </a:rPr>
              <a:t>いで</a:t>
            </a:r>
            <a:endParaRPr lang="en-AU" altLang="ja-JP" sz="1600" b="1" dirty="0">
              <a:solidFill>
                <a:prstClr val="black"/>
              </a:solidFill>
              <a:latin typeface="Verdana"/>
              <a:ea typeface="MS Mincho"/>
              <a:cs typeface="Times New Roman"/>
            </a:endParaRPr>
          </a:p>
          <a:p>
            <a:pPr marL="285750" indent="-285750">
              <a:buFontTx/>
              <a:buChar char="-"/>
            </a:pPr>
            <a:r>
              <a:rPr lang="en-AU" sz="1600" b="1" dirty="0">
                <a:solidFill>
                  <a:srgbClr val="FF0000"/>
                </a:solidFill>
                <a:latin typeface="Verdana"/>
                <a:ea typeface="MS Mincho"/>
              </a:rPr>
              <a:t>Shi</a:t>
            </a:r>
            <a:r>
              <a:rPr lang="en-AU" sz="1600" b="1" dirty="0">
                <a:solidFill>
                  <a:prstClr val="black"/>
                </a:solidFill>
                <a:latin typeface="Verdana"/>
                <a:ea typeface="MS Mincho"/>
              </a:rPr>
              <a:t>p owners are </a:t>
            </a:r>
            <a:r>
              <a:rPr lang="en-AU" sz="1600" b="1" dirty="0">
                <a:solidFill>
                  <a:srgbClr val="33CCCC"/>
                </a:solidFill>
                <a:latin typeface="Verdana"/>
                <a:ea typeface="MS Mincho"/>
              </a:rPr>
              <a:t>shifty </a:t>
            </a:r>
            <a:r>
              <a:rPr lang="ja-JP" altLang="en-US" sz="1600" b="1" dirty="0">
                <a:solidFill>
                  <a:prstClr val="black"/>
                </a:solidFill>
                <a:latin typeface="Verdana"/>
                <a:ea typeface="MS Mincho"/>
              </a:rPr>
              <a:t>し</a:t>
            </a:r>
            <a:r>
              <a:rPr lang="en-AU" sz="1600" b="1" dirty="0">
                <a:solidFill>
                  <a:prstClr val="black"/>
                </a:solidFill>
                <a:latin typeface="Verdana"/>
                <a:ea typeface="MS Mincho"/>
              </a:rPr>
              <a:t> change to </a:t>
            </a:r>
            <a:r>
              <a:rPr lang="ja-JP" altLang="en-US" sz="1600" b="1" dirty="0">
                <a:solidFill>
                  <a:prstClr val="black"/>
                </a:solidFill>
                <a:latin typeface="Verdana"/>
                <a:ea typeface="MS Mincho"/>
              </a:rPr>
              <a:t>して</a:t>
            </a:r>
            <a:endParaRPr lang="en-AU" altLang="ja-JP" sz="1600" b="1" dirty="0">
              <a:solidFill>
                <a:prstClr val="black"/>
              </a:solidFill>
              <a:latin typeface="Verdana"/>
              <a:ea typeface="MS Mincho"/>
            </a:endParaRPr>
          </a:p>
          <a:p>
            <a:pPr marL="285750" indent="-285750">
              <a:buFontTx/>
              <a:buChar char="-"/>
            </a:pPr>
            <a:r>
              <a:rPr lang="en-AU" sz="1600" b="1" dirty="0">
                <a:solidFill>
                  <a:srgbClr val="FF0000"/>
                </a:solidFill>
                <a:latin typeface="Verdana"/>
                <a:ea typeface="MS Mincho"/>
              </a:rPr>
              <a:t>Mi</a:t>
            </a:r>
            <a:r>
              <a:rPr lang="en-AU" sz="1600" b="1" dirty="0">
                <a:solidFill>
                  <a:srgbClr val="00FF00"/>
                </a:solidFill>
                <a:latin typeface="Verdana"/>
                <a:ea typeface="MS Mincho"/>
              </a:rPr>
              <a:t>ni </a:t>
            </a:r>
            <a:r>
              <a:rPr lang="en-AU" sz="1600" b="1" dirty="0">
                <a:solidFill>
                  <a:srgbClr val="FFCC00"/>
                </a:solidFill>
                <a:latin typeface="Verdana"/>
                <a:ea typeface="MS Mincho"/>
              </a:rPr>
              <a:t>bi</a:t>
            </a:r>
            <a:r>
              <a:rPr lang="en-AU" sz="1600" b="1" dirty="0">
                <a:solidFill>
                  <a:prstClr val="black"/>
                </a:solidFill>
                <a:latin typeface="Verdana"/>
                <a:ea typeface="MS Mincho"/>
              </a:rPr>
              <a:t>kes have rou</a:t>
            </a:r>
            <a:r>
              <a:rPr lang="en-AU" sz="1600" b="1" dirty="0">
                <a:solidFill>
                  <a:srgbClr val="33CCCC"/>
                </a:solidFill>
                <a:latin typeface="Verdana"/>
                <a:ea typeface="MS Mincho"/>
              </a:rPr>
              <a:t>nde</a:t>
            </a:r>
            <a:r>
              <a:rPr lang="en-AU" sz="1600" b="1" dirty="0">
                <a:solidFill>
                  <a:prstClr val="black"/>
                </a:solidFill>
                <a:latin typeface="Verdana"/>
                <a:ea typeface="MS Mincho"/>
              </a:rPr>
              <a:t>d wheels </a:t>
            </a:r>
            <a:r>
              <a:rPr lang="ja-JP" altLang="en-US" sz="1600" b="1" dirty="0">
                <a:solidFill>
                  <a:prstClr val="black"/>
                </a:solidFill>
                <a:latin typeface="Verdana"/>
                <a:ea typeface="MS Mincho"/>
              </a:rPr>
              <a:t>み、に</a:t>
            </a:r>
            <a:r>
              <a:rPr lang="en-AU" sz="1600" b="1" dirty="0">
                <a:solidFill>
                  <a:prstClr val="black"/>
                </a:solidFill>
                <a:latin typeface="Verdana"/>
                <a:ea typeface="MS Mincho"/>
              </a:rPr>
              <a:t> or </a:t>
            </a:r>
            <a:r>
              <a:rPr lang="ja-JP" altLang="en-US" sz="1600" b="1" dirty="0">
                <a:solidFill>
                  <a:prstClr val="black"/>
                </a:solidFill>
                <a:latin typeface="Verdana"/>
                <a:ea typeface="MS Mincho"/>
              </a:rPr>
              <a:t>び</a:t>
            </a:r>
            <a:r>
              <a:rPr lang="en-AU" sz="1600" b="1" dirty="0">
                <a:solidFill>
                  <a:prstClr val="black"/>
                </a:solidFill>
                <a:latin typeface="Verdana"/>
                <a:ea typeface="MS Mincho"/>
              </a:rPr>
              <a:t> change to </a:t>
            </a:r>
            <a:r>
              <a:rPr lang="ja-JP" altLang="en-US" sz="1600" b="1" dirty="0">
                <a:solidFill>
                  <a:prstClr val="black"/>
                </a:solidFill>
                <a:latin typeface="Verdana"/>
                <a:ea typeface="MS Mincho"/>
              </a:rPr>
              <a:t>んで</a:t>
            </a:r>
            <a:endParaRPr lang="en-US" sz="1600" b="1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" y="1371600"/>
            <a:ext cx="7205663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26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ja-JP" altLang="en-US" dirty="0" smtClean="0"/>
              <a:t>します</a:t>
            </a:r>
            <a:endParaRPr lang="en-US" altLang="ja-JP" dirty="0"/>
          </a:p>
          <a:p>
            <a:pPr marL="342900" indent="-342900">
              <a:buFontTx/>
              <a:buChar char="-"/>
            </a:pPr>
            <a:r>
              <a:rPr lang="ja-JP" altLang="en-US" dirty="0" smtClean="0"/>
              <a:t>き</a:t>
            </a:r>
            <a:r>
              <a:rPr lang="ja-JP" altLang="en-US" dirty="0"/>
              <a:t>ま</a:t>
            </a:r>
            <a:r>
              <a:rPr lang="ja-JP" altLang="en-US" dirty="0" smtClean="0"/>
              <a:t>す</a:t>
            </a:r>
            <a:endParaRPr lang="en-US" altLang="ja-JP" dirty="0" smtClean="0"/>
          </a:p>
          <a:p>
            <a:pPr marL="342900" indent="-342900">
              <a:buFontTx/>
              <a:buChar char="-"/>
            </a:pPr>
            <a:r>
              <a:rPr lang="ja-JP" altLang="en-US" dirty="0" smtClean="0"/>
              <a:t>い</a:t>
            </a:r>
            <a:r>
              <a:rPr lang="ja-JP" altLang="en-US" dirty="0"/>
              <a:t>きま</a:t>
            </a:r>
            <a:r>
              <a:rPr lang="ja-JP" altLang="en-US" dirty="0" smtClean="0"/>
              <a:t>す</a:t>
            </a:r>
            <a:endParaRPr lang="en-US" altLang="ja-JP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and some 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3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Irregular v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erbs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and exceptions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Verbs which belong to the Irregular group </a:t>
            </a:r>
            <a:r>
              <a:rPr lang="en-US" sz="3200" u="sng" dirty="0" smtClean="0"/>
              <a:t>don’t follow the rules </a:t>
            </a:r>
            <a:r>
              <a:rPr lang="en-US" sz="3200" dirty="0" smtClean="0"/>
              <a:t>for </a:t>
            </a:r>
            <a:r>
              <a:rPr lang="en-US" sz="3200" dirty="0" err="1" smtClean="0"/>
              <a:t>Ichidan</a:t>
            </a:r>
            <a:r>
              <a:rPr lang="en-US" sz="3200" dirty="0" smtClean="0"/>
              <a:t> or </a:t>
            </a:r>
            <a:r>
              <a:rPr lang="en-US" sz="3200" dirty="0" err="1" smtClean="0"/>
              <a:t>Godan</a:t>
            </a:r>
            <a:r>
              <a:rPr lang="en-US" sz="3200" dirty="0" smtClean="0"/>
              <a:t>.  (Learn them as exceptions.)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ja-JP" altLang="en-US" sz="3200" dirty="0" smtClean="0"/>
              <a:t>します　</a:t>
            </a:r>
            <a:r>
              <a:rPr lang="en-US" altLang="ja-JP" sz="3200" dirty="0" smtClean="0"/>
              <a:t>(to do)					</a:t>
            </a:r>
            <a:r>
              <a:rPr lang="ja-JP" altLang="en-US" sz="3200" dirty="0" smtClean="0"/>
              <a:t>して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きま</a:t>
            </a:r>
            <a:r>
              <a:rPr lang="ja-JP" altLang="en-US" sz="3200" dirty="0" smtClean="0"/>
              <a:t>す </a:t>
            </a:r>
            <a:r>
              <a:rPr lang="en-US" altLang="ja-JP" sz="3200" dirty="0" smtClean="0"/>
              <a:t>(to come)				</a:t>
            </a:r>
            <a:r>
              <a:rPr lang="ja-JP" altLang="en-US" sz="3200" dirty="0" smtClean="0"/>
              <a:t>きて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いきま</a:t>
            </a:r>
            <a:r>
              <a:rPr lang="ja-JP" altLang="en-US" sz="3200" dirty="0" smtClean="0"/>
              <a:t>す </a:t>
            </a:r>
            <a:r>
              <a:rPr lang="en-US" altLang="ja-JP" sz="3200" dirty="0" smtClean="0"/>
              <a:t>(to go)				</a:t>
            </a:r>
            <a:r>
              <a:rPr lang="ja-JP" altLang="en-US" sz="3200" dirty="0" smtClean="0"/>
              <a:t>いって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おきま</a:t>
            </a:r>
            <a:r>
              <a:rPr lang="ja-JP" altLang="en-US" sz="3200" dirty="0" smtClean="0"/>
              <a:t>す </a:t>
            </a:r>
            <a:r>
              <a:rPr lang="en-US" altLang="ja-JP" sz="3200" dirty="0" smtClean="0"/>
              <a:t>(to get up)				</a:t>
            </a:r>
            <a:r>
              <a:rPr lang="ja-JP" altLang="en-US" sz="3200" dirty="0" smtClean="0"/>
              <a:t>おきて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できま</a:t>
            </a:r>
            <a:r>
              <a:rPr lang="ja-JP" altLang="en-US" sz="3200" dirty="0" smtClean="0"/>
              <a:t>す </a:t>
            </a:r>
            <a:r>
              <a:rPr lang="en-US" altLang="ja-JP" sz="3200" dirty="0" smtClean="0"/>
              <a:t>(can do)				</a:t>
            </a:r>
            <a:r>
              <a:rPr lang="ja-JP" altLang="en-US" sz="3200" dirty="0" smtClean="0"/>
              <a:t>できて</a:t>
            </a:r>
            <a:endParaRPr lang="en-US" altLang="ja-JP" sz="32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808576"/>
            <a:ext cx="24384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91000" y="4336991"/>
            <a:ext cx="24384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67200" y="4800600"/>
            <a:ext cx="24384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67200" y="5410200"/>
            <a:ext cx="24384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67200" y="5943600"/>
            <a:ext cx="24384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Form Rule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7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form rule summary</a:t>
            </a:r>
            <a:endParaRPr lang="en-US" dirty="0"/>
          </a:p>
        </p:txBody>
      </p:sp>
      <p:graphicFrame>
        <p:nvGraphicFramePr>
          <p:cNvPr id="8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769587"/>
              </p:ext>
            </p:extLst>
          </p:nvPr>
        </p:nvGraphicFramePr>
        <p:xfrm>
          <a:off x="1482039" y="3825240"/>
          <a:ext cx="6726553" cy="1127760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619025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んで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して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いで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いて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って</a:t>
                      </a:r>
                      <a:endParaRPr kumimoji="0" lang="ja-JP" altLang="en-A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ＴＥ</a:t>
                      </a:r>
                      <a:endParaRPr kumimoji="0" lang="en-US" altLang="ja-JP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ＦＯＲＭ</a:t>
                      </a:r>
                      <a:endParaRPr kumimoji="0" lang="ja-JP" altLang="en-A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809714" y="1135451"/>
            <a:ext cx="74295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‘e’ sound before the </a:t>
            </a:r>
            <a:r>
              <a:rPr lang="ja-JP" altLang="en-US" dirty="0">
                <a:solidFill>
                  <a:prstClr val="black"/>
                </a:solidFill>
              </a:rPr>
              <a:t>ま</a:t>
            </a:r>
            <a:r>
              <a:rPr lang="ja-JP" altLang="en-US" dirty="0" smtClean="0">
                <a:solidFill>
                  <a:prstClr val="black"/>
                </a:solidFill>
              </a:rPr>
              <a:t>す </a:t>
            </a:r>
            <a:r>
              <a:rPr lang="en-US" altLang="ja-JP" dirty="0" smtClean="0">
                <a:solidFill>
                  <a:srgbClr val="0070C0"/>
                </a:solidFill>
              </a:rPr>
              <a:t>or</a:t>
            </a:r>
            <a:r>
              <a:rPr lang="en-US" altLang="ja-JP" dirty="0" smtClean="0">
                <a:solidFill>
                  <a:prstClr val="black"/>
                </a:solidFill>
              </a:rPr>
              <a:t> ‘one hiragana’ before the </a:t>
            </a:r>
            <a:r>
              <a:rPr lang="ja-JP" altLang="en-US" dirty="0">
                <a:solidFill>
                  <a:prstClr val="black"/>
                </a:solidFill>
              </a:rPr>
              <a:t>ま</a:t>
            </a:r>
            <a:r>
              <a:rPr lang="ja-JP" altLang="en-US" dirty="0" smtClean="0">
                <a:solidFill>
                  <a:prstClr val="black"/>
                </a:solidFill>
              </a:rPr>
              <a:t>す　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drop the </a:t>
            </a:r>
            <a:r>
              <a:rPr lang="ja-JP" altLang="en-US" dirty="0">
                <a:solidFill>
                  <a:prstClr val="black"/>
                </a:solidFill>
              </a:rPr>
              <a:t>ま</a:t>
            </a:r>
            <a:r>
              <a:rPr lang="ja-JP" altLang="en-US" dirty="0" smtClean="0">
                <a:solidFill>
                  <a:prstClr val="black"/>
                </a:solidFill>
              </a:rPr>
              <a:t>す　</a:t>
            </a:r>
            <a:r>
              <a:rPr lang="en-US" altLang="ja-JP" dirty="0" smtClean="0">
                <a:solidFill>
                  <a:prstClr val="black"/>
                </a:solidFill>
              </a:rPr>
              <a:t>and </a:t>
            </a:r>
            <a:r>
              <a:rPr lang="en-US" dirty="0" smtClean="0">
                <a:solidFill>
                  <a:prstClr val="black"/>
                </a:solidFill>
              </a:rPr>
              <a:t>add </a:t>
            </a:r>
            <a:r>
              <a:rPr lang="ja-JP" altLang="en-US" dirty="0" smtClean="0">
                <a:solidFill>
                  <a:prstClr val="black"/>
                </a:solidFill>
              </a:rPr>
              <a:t>て</a:t>
            </a:r>
            <a:r>
              <a:rPr lang="en-US" altLang="ja-JP" dirty="0" smtClean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7673" y="766119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Ichidan</a:t>
            </a:r>
            <a:r>
              <a:rPr lang="en-US" dirty="0" smtClean="0">
                <a:solidFill>
                  <a:srgbClr val="0070C0"/>
                </a:solidFill>
              </a:rPr>
              <a:t> verbs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419600" y="1440251"/>
            <a:ext cx="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75530" y="2659451"/>
            <a:ext cx="753027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‘</a:t>
            </a:r>
            <a:r>
              <a:rPr lang="en-US" dirty="0" err="1" smtClean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’ sound before the </a:t>
            </a:r>
            <a:r>
              <a:rPr lang="ja-JP" altLang="en-US" dirty="0">
                <a:solidFill>
                  <a:prstClr val="black"/>
                </a:solidFill>
              </a:rPr>
              <a:t>ま</a:t>
            </a:r>
            <a:r>
              <a:rPr lang="ja-JP" altLang="en-US" dirty="0" smtClean="0">
                <a:solidFill>
                  <a:prstClr val="black"/>
                </a:solidFill>
              </a:rPr>
              <a:t>す 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algn="ctr"/>
            <a:endParaRPr lang="en-US" altLang="ja-JP" dirty="0" smtClean="0">
              <a:solidFill>
                <a:prstClr val="black"/>
              </a:solidFill>
            </a:endParaRPr>
          </a:p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drop </a:t>
            </a:r>
            <a:r>
              <a:rPr lang="en-US" dirty="0" smtClean="0">
                <a:solidFill>
                  <a:prstClr val="black"/>
                </a:solidFill>
              </a:rPr>
              <a:t>the ‘</a:t>
            </a:r>
            <a:r>
              <a:rPr lang="en-US" dirty="0" err="1" smtClean="0">
                <a:solidFill>
                  <a:prstClr val="black"/>
                </a:solidFill>
              </a:rPr>
              <a:t>i</a:t>
            </a:r>
            <a:r>
              <a:rPr lang="en-US" dirty="0" smtClean="0">
                <a:solidFill>
                  <a:prstClr val="black"/>
                </a:solidFill>
              </a:rPr>
              <a:t>’ sound</a:t>
            </a:r>
            <a:r>
              <a:rPr lang="ja-JP" altLang="en-US" dirty="0">
                <a:solidFill>
                  <a:prstClr val="black"/>
                </a:solidFill>
              </a:rPr>
              <a:t> </a:t>
            </a:r>
            <a:r>
              <a:rPr lang="en-US" altLang="ja-JP" dirty="0" smtClean="0">
                <a:solidFill>
                  <a:prstClr val="black"/>
                </a:solidFill>
              </a:rPr>
              <a:t>and the</a:t>
            </a:r>
            <a:r>
              <a:rPr lang="ja-JP" altLang="en-US" dirty="0" smtClean="0">
                <a:solidFill>
                  <a:prstClr val="black"/>
                </a:solidFill>
              </a:rPr>
              <a:t>　ます　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</a:rPr>
              <a:t>add the correct </a:t>
            </a:r>
            <a:r>
              <a:rPr lang="ja-JP" altLang="en-US" dirty="0" smtClean="0">
                <a:solidFill>
                  <a:prstClr val="black"/>
                </a:solidFill>
              </a:rPr>
              <a:t>て </a:t>
            </a:r>
            <a:r>
              <a:rPr lang="en-US" altLang="ja-JP" dirty="0">
                <a:solidFill>
                  <a:prstClr val="black"/>
                </a:solidFill>
              </a:rPr>
              <a:t>f</a:t>
            </a:r>
            <a:r>
              <a:rPr lang="en-US" altLang="ja-JP" dirty="0" smtClean="0">
                <a:solidFill>
                  <a:prstClr val="black"/>
                </a:solidFill>
              </a:rPr>
              <a:t>orm ending according to the rules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227845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Godan</a:t>
            </a:r>
            <a:r>
              <a:rPr lang="en-US" dirty="0" smtClean="0">
                <a:solidFill>
                  <a:srgbClr val="0070C0"/>
                </a:solidFill>
              </a:rPr>
              <a:t> verbs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73189" y="2926151"/>
            <a:ext cx="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00" y="5181600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Irregular and exception verbs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800600"/>
            <a:ext cx="3536156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44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these </a:t>
            </a:r>
            <a:r>
              <a:rPr lang="en-US" dirty="0" err="1" smtClean="0"/>
              <a:t>Ichidan</a:t>
            </a:r>
            <a:r>
              <a:rPr lang="en-US" dirty="0" smtClean="0"/>
              <a:t>, </a:t>
            </a:r>
            <a:r>
              <a:rPr lang="en-US" dirty="0" err="1" smtClean="0"/>
              <a:t>Godan</a:t>
            </a:r>
            <a:r>
              <a:rPr lang="en-US" dirty="0" smtClean="0"/>
              <a:t> or Irregular? </a:t>
            </a:r>
            <a:br>
              <a:rPr lang="en-US" dirty="0" smtClean="0"/>
            </a:br>
            <a:r>
              <a:rPr lang="en-US" dirty="0" smtClean="0"/>
              <a:t>How do you know?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537739"/>
              </p:ext>
            </p:extLst>
          </p:nvPr>
        </p:nvGraphicFramePr>
        <p:xfrm>
          <a:off x="457200" y="1905000"/>
          <a:ext cx="7620000" cy="3708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8857"/>
                <a:gridCol w="1378857"/>
                <a:gridCol w="4862286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b="0" dirty="0" smtClean="0"/>
                        <a:t>たべます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eat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はなします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のります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します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おぼえます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まがります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みます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わかります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おきます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wake</a:t>
                      </a:r>
                      <a:r>
                        <a:rPr lang="en-US" baseline="0" dirty="0" smtClean="0"/>
                        <a:t>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28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Were you right?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86442"/>
              </p:ext>
            </p:extLst>
          </p:nvPr>
        </p:nvGraphicFramePr>
        <p:xfrm>
          <a:off x="990600" y="1905000"/>
          <a:ext cx="7086599" cy="3708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55697"/>
                <a:gridCol w="1355697"/>
                <a:gridCol w="4375205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b="0" dirty="0" smtClean="0"/>
                        <a:t>たべます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eat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rgbClr val="FF0000"/>
                          </a:solidFill>
                        </a:rPr>
                        <a:t>Ichidan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 (e sound before </a:t>
                      </a:r>
                      <a:r>
                        <a:rPr lang="en-US" b="0" dirty="0" err="1" smtClean="0">
                          <a:solidFill>
                            <a:srgbClr val="FF0000"/>
                          </a:solidFill>
                        </a:rPr>
                        <a:t>masu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はなします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Godan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sound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before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masu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のります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Godan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sound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before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masu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します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>
                          <a:solidFill>
                            <a:srgbClr val="FF0000"/>
                          </a:solidFill>
                        </a:rPr>
                        <a:t>Irregular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おぼえます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Ichidan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(e sound before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masu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Godan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sound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before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masu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まがります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Godan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sound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before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masu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みます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Ichidan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(one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hiragana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before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masu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わかります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Godan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sound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before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masu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おきます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wake</a:t>
                      </a:r>
                      <a:r>
                        <a:rPr lang="en-US" baseline="0" dirty="0" smtClean="0"/>
                        <a:t>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Irregular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0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verb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3 types of Japanese verbs: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</a:rPr>
              <a:t>Ichidan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ja-JP" altLang="en-US" sz="3200" dirty="0" smtClean="0">
                <a:solidFill>
                  <a:srgbClr val="0070C0"/>
                </a:solidFill>
              </a:rPr>
              <a:t>一だん　</a:t>
            </a:r>
            <a:r>
              <a:rPr lang="en-US" sz="3200" dirty="0" smtClean="0">
                <a:solidFill>
                  <a:srgbClr val="0070C0"/>
                </a:solidFill>
              </a:rPr>
              <a:t>verbs (simple verbs)</a:t>
            </a:r>
          </a:p>
          <a:p>
            <a:pPr marL="457200" indent="-457200">
              <a:buAutoNum type="arabicPeriod"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Godan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</a:rPr>
              <a:t>五だん　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verbs (complex verbs)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Irregular verbs</a:t>
            </a:r>
          </a:p>
        </p:txBody>
      </p:sp>
    </p:spTree>
    <p:extLst>
      <p:ext uri="{BB962C8B-B14F-4D97-AF65-F5344CB8AC3E}">
        <p14:creationId xmlns:p14="http://schemas.microsoft.com/office/powerpoint/2010/main" val="316819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the correct </a:t>
            </a:r>
            <a:r>
              <a:rPr lang="en-US" dirty="0" err="1" smtClean="0"/>
              <a:t>Te</a:t>
            </a:r>
            <a:r>
              <a:rPr lang="en-US" dirty="0" smtClean="0"/>
              <a:t> form of each verb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802791"/>
              </p:ext>
            </p:extLst>
          </p:nvPr>
        </p:nvGraphicFramePr>
        <p:xfrm>
          <a:off x="609600" y="1524000"/>
          <a:ext cx="7620000" cy="5191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52600"/>
                <a:gridCol w="1981200"/>
                <a:gridCol w="1981200"/>
                <a:gridCol w="1905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Choice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Choice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あけます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あけて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あけって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あらいます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あらって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あらいて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あるきます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あるきて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あるいて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できます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できて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でいて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でます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でて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でって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でんわをします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でんわをして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でんわをしいて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はいります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はいりて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はいって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いきます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いて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いって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います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exist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600" i="1" baseline="0" dirty="0" smtClean="0"/>
                        <a:t>(living things)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いて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いって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かぶります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wear </a:t>
                      </a:r>
                      <a:r>
                        <a:rPr lang="en-US" sz="1600" i="1" dirty="0" smtClean="0"/>
                        <a:t>(on head)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かぶって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かぶりて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かぜをひきます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catch</a:t>
                      </a:r>
                      <a:r>
                        <a:rPr lang="en-US" sz="1800" i="0" baseline="0" dirty="0" smtClean="0"/>
                        <a:t> a cold</a:t>
                      </a:r>
                      <a:endParaRPr lang="en-US" sz="18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かぜをひきて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かぜをひいて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きいて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wear </a:t>
                      </a:r>
                      <a:r>
                        <a:rPr lang="en-US" sz="1600" i="1" dirty="0" smtClean="0"/>
                        <a:t>(over head)</a:t>
                      </a:r>
                      <a:endParaRPr lang="en-US" sz="18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きいて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5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Were you right?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128153"/>
              </p:ext>
            </p:extLst>
          </p:nvPr>
        </p:nvGraphicFramePr>
        <p:xfrm>
          <a:off x="609600" y="1524000"/>
          <a:ext cx="7620000" cy="5191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52600"/>
                <a:gridCol w="1981200"/>
                <a:gridCol w="1981200"/>
                <a:gridCol w="1905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Choice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Choice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あけます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あけて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trike="sngStrike" dirty="0" smtClean="0"/>
                        <a:t>あけって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あらいます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あらって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trike="sngStrike" dirty="0" smtClean="0"/>
                        <a:t>あらいて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あるきます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trike="sngStrike" dirty="0" smtClean="0"/>
                        <a:t>あるきて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あるいて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できます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できて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trike="sngStrike" dirty="0" smtClean="0"/>
                        <a:t>でいて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でます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でて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trike="sngStrike" dirty="0" smtClean="0"/>
                        <a:t>でって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でんわをします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でんわをして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trike="sngStrike" dirty="0" smtClean="0"/>
                        <a:t>でんわをしいて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はいります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trike="sngStrike" dirty="0" smtClean="0"/>
                        <a:t>はいりて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はいって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いきます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trike="sngStrike" dirty="0" smtClean="0"/>
                        <a:t>いて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いって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います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exist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600" i="1" baseline="0" dirty="0" smtClean="0"/>
                        <a:t>(living things)</a:t>
                      </a:r>
                      <a:endParaRPr lang="en-US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いて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trike="sngStrike" dirty="0" smtClean="0"/>
                        <a:t>いって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かぶります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wear </a:t>
                      </a:r>
                      <a:r>
                        <a:rPr lang="en-US" sz="1600" i="1" dirty="0" smtClean="0"/>
                        <a:t>(on head)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かぶって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trike="sngStrike" dirty="0" smtClean="0"/>
                        <a:t>かぶりて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かぜをひきます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catch</a:t>
                      </a:r>
                      <a:r>
                        <a:rPr lang="en-US" sz="1800" i="0" baseline="0" dirty="0" smtClean="0"/>
                        <a:t> a cold</a:t>
                      </a:r>
                      <a:endParaRPr lang="en-US" sz="18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trike="sngStrike" dirty="0" smtClean="0"/>
                        <a:t>かぜをひきて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かぜをひいて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きて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trike="sngStrike" dirty="0" smtClean="0"/>
                        <a:t>きいて</a:t>
                      </a:r>
                      <a:endParaRPr lang="en-US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0" dirty="0" smtClean="0"/>
                        <a:t>wear </a:t>
                      </a:r>
                      <a:r>
                        <a:rPr lang="en-US" sz="1600" i="1" dirty="0" smtClean="0"/>
                        <a:t>(over head)</a:t>
                      </a:r>
                      <a:endParaRPr lang="en-US" sz="18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きて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trike="sngStrike" dirty="0" smtClean="0"/>
                        <a:t>きいて</a:t>
                      </a:r>
                      <a:endParaRPr lang="en-US" strike="sngStrik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79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these verbs into the </a:t>
            </a:r>
            <a:r>
              <a:rPr lang="en-US" dirty="0" err="1" smtClean="0"/>
              <a:t>Te</a:t>
            </a:r>
            <a:r>
              <a:rPr lang="en-US" dirty="0" smtClean="0"/>
              <a:t> Form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524503"/>
              </p:ext>
            </p:extLst>
          </p:nvPr>
        </p:nvGraphicFramePr>
        <p:xfrm>
          <a:off x="1524000" y="1905000"/>
          <a:ext cx="6553199" cy="3708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71600"/>
                <a:gridCol w="1676400"/>
                <a:gridCol w="3505199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b="0" dirty="0" smtClean="0"/>
                        <a:t>たべます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eat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はなします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のります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します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おぼえます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まがります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みます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わかります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おきます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wake</a:t>
                      </a:r>
                      <a:r>
                        <a:rPr lang="en-US" baseline="0" dirty="0" smtClean="0"/>
                        <a:t>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83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Were you right?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677328"/>
              </p:ext>
            </p:extLst>
          </p:nvPr>
        </p:nvGraphicFramePr>
        <p:xfrm>
          <a:off x="2057400" y="2209800"/>
          <a:ext cx="5181599" cy="3708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51722"/>
                <a:gridCol w="1351722"/>
                <a:gridCol w="1182756"/>
                <a:gridCol w="1295399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b="0" dirty="0" smtClean="0"/>
                        <a:t>たべます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eat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rgbClr val="FF0000"/>
                          </a:solidFill>
                        </a:rPr>
                        <a:t>Ichidan</a:t>
                      </a:r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b="0" dirty="0" smtClean="0">
                          <a:solidFill>
                            <a:schemeClr val="tx1"/>
                          </a:solidFill>
                        </a:rPr>
                        <a:t>たべ</a:t>
                      </a:r>
                      <a:r>
                        <a:rPr lang="ja-JP" altLang="en-US" b="0" dirty="0" smtClean="0">
                          <a:solidFill>
                            <a:srgbClr val="FF0000"/>
                          </a:solidFill>
                        </a:rPr>
                        <a:t>て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はなします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Godan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はなして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のります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Godan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のって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します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Ichidan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して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おぼえます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Ichidan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おぼえて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Godan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きいて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まがります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Godan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まがって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みます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Ichidan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みて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わかります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understand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Godan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わかって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おきます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wake</a:t>
                      </a:r>
                      <a:r>
                        <a:rPr lang="en-US" baseline="0" dirty="0" smtClean="0"/>
                        <a:t>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Irregular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おきて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8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33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(</a:t>
            </a:r>
            <a:r>
              <a:rPr lang="en-US" dirty="0" err="1" smtClean="0"/>
              <a:t>Te</a:t>
            </a:r>
            <a:r>
              <a:rPr lang="en-US" dirty="0" smtClean="0"/>
              <a:t> form + </a:t>
            </a:r>
            <a:r>
              <a:rPr lang="ja-JP" altLang="en-US" dirty="0" smtClean="0"/>
              <a:t>ください）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999369" cy="1200329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say ‘please’ in Japanese change the verb to the </a:t>
            </a:r>
            <a:r>
              <a:rPr lang="en-US" dirty="0" err="1" smtClean="0"/>
              <a:t>te</a:t>
            </a:r>
            <a:r>
              <a:rPr lang="en-US" dirty="0" smtClean="0"/>
              <a:t> form and add </a:t>
            </a:r>
            <a:r>
              <a:rPr lang="ja-JP" altLang="en-US" dirty="0" smtClean="0"/>
              <a:t>ください。</a:t>
            </a:r>
            <a:endParaRPr lang="en-US" altLang="ja-JP" dirty="0" smtClean="0"/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r>
              <a:rPr lang="ja-JP" altLang="en-US" dirty="0" smtClean="0"/>
              <a:t>すわります </a:t>
            </a:r>
            <a:r>
              <a:rPr lang="en-US" altLang="ja-JP" dirty="0" smtClean="0"/>
              <a:t>(to sit)		</a:t>
            </a:r>
            <a:r>
              <a:rPr lang="ja-JP" altLang="en-US" dirty="0" smtClean="0"/>
              <a:t>すわって　ください。</a:t>
            </a:r>
            <a:r>
              <a:rPr lang="en-US" altLang="ja-JP" dirty="0" smtClean="0"/>
              <a:t>(Please sit.)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43200" y="28956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5459" y="3581400"/>
            <a:ext cx="41217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can you say these in Japanese?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Please eat.</a:t>
            </a:r>
          </a:p>
          <a:p>
            <a:pPr marL="342900" indent="-342900">
              <a:buAutoNum type="arabicPeriod"/>
            </a:pPr>
            <a:r>
              <a:rPr lang="en-US" dirty="0" smtClean="0"/>
              <a:t>Please call me.</a:t>
            </a:r>
          </a:p>
          <a:p>
            <a:pPr marL="342900" indent="-342900">
              <a:buAutoNum type="arabicPeriod"/>
            </a:pPr>
            <a:r>
              <a:rPr lang="en-US" dirty="0" smtClean="0"/>
              <a:t>Please drink this juice.</a:t>
            </a:r>
          </a:p>
          <a:p>
            <a:pPr marL="342900" indent="-342900">
              <a:buAutoNum type="arabicPeriod"/>
            </a:pPr>
            <a:r>
              <a:rPr lang="en-US" dirty="0" smtClean="0"/>
              <a:t>Please buy the red car.</a:t>
            </a:r>
          </a:p>
          <a:p>
            <a:pPr marL="342900" indent="-342900">
              <a:buAutoNum type="arabicPeriod"/>
            </a:pPr>
            <a:r>
              <a:rPr lang="en-US" dirty="0" smtClean="0"/>
              <a:t>Please bring a towel.</a:t>
            </a:r>
          </a:p>
          <a:p>
            <a:pPr marL="342900" indent="-342900">
              <a:buAutoNum type="arabicPeriod"/>
            </a:pPr>
            <a:r>
              <a:rPr lang="en-US" dirty="0" smtClean="0"/>
              <a:t>Please turn right at the next corner.</a:t>
            </a:r>
          </a:p>
          <a:p>
            <a:pPr marL="342900" indent="-342900">
              <a:buAutoNum type="arabicPeriod"/>
            </a:pPr>
            <a:r>
              <a:rPr lang="en-US" dirty="0" smtClean="0"/>
              <a:t>Please show me your book.</a:t>
            </a:r>
          </a:p>
          <a:p>
            <a:pPr marL="342900" indent="-342900">
              <a:buAutoNum type="arabicPeriod"/>
            </a:pPr>
            <a:r>
              <a:rPr lang="en-US" dirty="0" smtClean="0"/>
              <a:t>Please wear my blue hat.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6945" y="3581400"/>
            <a:ext cx="3052439" cy="25853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These verbs may help you.</a:t>
            </a:r>
          </a:p>
          <a:p>
            <a:r>
              <a:rPr lang="ja-JP" altLang="en-US" dirty="0" smtClean="0"/>
              <a:t>たべます</a:t>
            </a:r>
            <a:r>
              <a:rPr lang="en-US" altLang="ja-JP" dirty="0" smtClean="0"/>
              <a:t>(to eat)</a:t>
            </a:r>
          </a:p>
          <a:p>
            <a:r>
              <a:rPr lang="ja-JP" altLang="en-US" dirty="0" smtClean="0"/>
              <a:t>でんわします </a:t>
            </a:r>
            <a:r>
              <a:rPr lang="en-US" altLang="ja-JP" dirty="0" smtClean="0"/>
              <a:t>(to call)</a:t>
            </a:r>
          </a:p>
          <a:p>
            <a:r>
              <a:rPr lang="ja-JP" altLang="en-US" dirty="0"/>
              <a:t>のみま</a:t>
            </a:r>
            <a:r>
              <a:rPr lang="ja-JP" altLang="en-US" dirty="0" smtClean="0"/>
              <a:t>す </a:t>
            </a:r>
            <a:r>
              <a:rPr lang="en-US" altLang="ja-JP" dirty="0" smtClean="0"/>
              <a:t>(to drink)</a:t>
            </a:r>
          </a:p>
          <a:p>
            <a:r>
              <a:rPr lang="ja-JP" altLang="en-US" dirty="0" smtClean="0"/>
              <a:t>かいます </a:t>
            </a:r>
            <a:r>
              <a:rPr lang="en-US" altLang="ja-JP" dirty="0" smtClean="0"/>
              <a:t>(to buy)</a:t>
            </a:r>
          </a:p>
          <a:p>
            <a:r>
              <a:rPr lang="ja-JP" altLang="en-US" dirty="0"/>
              <a:t>もってきま</a:t>
            </a:r>
            <a:r>
              <a:rPr lang="ja-JP" altLang="en-US" dirty="0" smtClean="0"/>
              <a:t>す </a:t>
            </a:r>
            <a:r>
              <a:rPr lang="en-US" altLang="ja-JP" dirty="0" smtClean="0"/>
              <a:t>(to bring)</a:t>
            </a:r>
          </a:p>
          <a:p>
            <a:r>
              <a:rPr lang="ja-JP" altLang="en-US" dirty="0"/>
              <a:t>まがりま</a:t>
            </a:r>
            <a:r>
              <a:rPr lang="ja-JP" altLang="en-US" dirty="0" smtClean="0"/>
              <a:t>す </a:t>
            </a:r>
            <a:r>
              <a:rPr lang="en-US" altLang="ja-JP" dirty="0" smtClean="0"/>
              <a:t>(to turn)</a:t>
            </a:r>
          </a:p>
          <a:p>
            <a:r>
              <a:rPr lang="ja-JP" altLang="en-US" dirty="0"/>
              <a:t>みせま</a:t>
            </a:r>
            <a:r>
              <a:rPr lang="ja-JP" altLang="en-US" dirty="0" smtClean="0"/>
              <a:t>す</a:t>
            </a:r>
            <a:r>
              <a:rPr lang="en-US" altLang="ja-JP" dirty="0" smtClean="0"/>
              <a:t>(to show)</a:t>
            </a:r>
          </a:p>
          <a:p>
            <a:r>
              <a:rPr lang="ja-JP" altLang="en-US" dirty="0" smtClean="0"/>
              <a:t>かぶります</a:t>
            </a:r>
            <a:r>
              <a:rPr lang="en-US" altLang="ja-JP" dirty="0" smtClean="0"/>
              <a:t>(to wear on head)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819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answer correctly?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828800"/>
            <a:ext cx="85668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can you say these in Japanese?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Please eat.			</a:t>
            </a:r>
            <a:r>
              <a:rPr lang="ja-JP" altLang="en-US" dirty="0" smtClean="0">
                <a:solidFill>
                  <a:srgbClr val="FF0000"/>
                </a:solidFill>
              </a:rPr>
              <a:t>たべて</a:t>
            </a:r>
            <a:r>
              <a:rPr lang="ja-JP" altLang="en-US" dirty="0" smtClean="0"/>
              <a:t>　ください。</a:t>
            </a:r>
            <a:endParaRPr lang="en-US" altLang="ja-JP" dirty="0"/>
          </a:p>
          <a:p>
            <a:pPr marL="342900" indent="-342900">
              <a:buAutoNum type="arabicPeriod"/>
            </a:pPr>
            <a:r>
              <a:rPr lang="en-US" dirty="0" smtClean="0"/>
              <a:t>Please call me.		</a:t>
            </a:r>
            <a:r>
              <a:rPr lang="ja-JP" altLang="en-US" dirty="0" smtClean="0">
                <a:solidFill>
                  <a:srgbClr val="FF0000"/>
                </a:solidFill>
              </a:rPr>
              <a:t>で</a:t>
            </a:r>
            <a:r>
              <a:rPr lang="ja-JP" altLang="en-US" dirty="0">
                <a:solidFill>
                  <a:srgbClr val="FF0000"/>
                </a:solidFill>
              </a:rPr>
              <a:t>んわ</a:t>
            </a:r>
            <a:r>
              <a:rPr lang="ja-JP" altLang="en-US" dirty="0" smtClean="0">
                <a:solidFill>
                  <a:srgbClr val="FF0000"/>
                </a:solidFill>
              </a:rPr>
              <a:t>して</a:t>
            </a:r>
            <a:r>
              <a:rPr lang="ja-JP" altLang="en-US" dirty="0" smtClean="0"/>
              <a:t>　ください。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Please drink this juice.		</a:t>
            </a:r>
            <a:r>
              <a:rPr lang="ja-JP" altLang="en-US" dirty="0" smtClean="0"/>
              <a:t>ジュースを　</a:t>
            </a:r>
            <a:r>
              <a:rPr lang="ja-JP" altLang="en-US" dirty="0" smtClean="0">
                <a:solidFill>
                  <a:srgbClr val="FF0000"/>
                </a:solidFill>
              </a:rPr>
              <a:t>のんで</a:t>
            </a:r>
            <a:r>
              <a:rPr lang="ja-JP" altLang="en-US" dirty="0" smtClean="0"/>
              <a:t>　ください。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Please buy the red car.		</a:t>
            </a:r>
            <a:r>
              <a:rPr lang="ja-JP" altLang="en-US" dirty="0" smtClean="0"/>
              <a:t>あかい　くるまを　</a:t>
            </a:r>
            <a:r>
              <a:rPr lang="ja-JP" altLang="en-US" dirty="0" smtClean="0">
                <a:solidFill>
                  <a:srgbClr val="FF0000"/>
                </a:solidFill>
              </a:rPr>
              <a:t>かって　</a:t>
            </a:r>
            <a:r>
              <a:rPr lang="ja-JP" altLang="en-US" dirty="0" smtClean="0"/>
              <a:t>ください。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Please bring a towel.		</a:t>
            </a:r>
            <a:r>
              <a:rPr lang="ja-JP" altLang="en-US" dirty="0" smtClean="0"/>
              <a:t>タオルを　</a:t>
            </a:r>
            <a:r>
              <a:rPr lang="ja-JP" altLang="en-US" dirty="0" smtClean="0">
                <a:solidFill>
                  <a:srgbClr val="FF0000"/>
                </a:solidFill>
              </a:rPr>
              <a:t>もって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きて　</a:t>
            </a:r>
            <a:r>
              <a:rPr lang="ja-JP" altLang="en-US" dirty="0" smtClean="0"/>
              <a:t>ください。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Please turn right at the next corner.</a:t>
            </a:r>
            <a:r>
              <a:rPr lang="ja-JP" altLang="en-US" dirty="0" smtClean="0"/>
              <a:t>　つぎの　かどを　みぎに　</a:t>
            </a:r>
            <a:r>
              <a:rPr lang="ja-JP" altLang="en-US" dirty="0" smtClean="0">
                <a:solidFill>
                  <a:srgbClr val="FF0000"/>
                </a:solidFill>
              </a:rPr>
              <a:t>まがって</a:t>
            </a:r>
            <a:r>
              <a:rPr lang="ja-JP" altLang="en-US" dirty="0" smtClean="0"/>
              <a:t>　ください。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Please show me your book.	</a:t>
            </a:r>
            <a:r>
              <a:rPr lang="ja-JP" altLang="en-US" dirty="0" smtClean="0"/>
              <a:t>ほんを　</a:t>
            </a:r>
            <a:r>
              <a:rPr lang="ja-JP" altLang="en-US" dirty="0" smtClean="0">
                <a:solidFill>
                  <a:srgbClr val="FF0000"/>
                </a:solidFill>
              </a:rPr>
              <a:t>みせて</a:t>
            </a:r>
            <a:r>
              <a:rPr lang="ja-JP" altLang="en-US" dirty="0" smtClean="0"/>
              <a:t>　ください。</a:t>
            </a:r>
            <a:r>
              <a:rPr lang="en-US" dirty="0" smtClean="0"/>
              <a:t>	</a:t>
            </a:r>
          </a:p>
          <a:p>
            <a:pPr marL="342900" indent="-342900">
              <a:buAutoNum type="arabicPeriod"/>
            </a:pPr>
            <a:r>
              <a:rPr lang="en-US" dirty="0" smtClean="0"/>
              <a:t>Please wear my blue hat.	</a:t>
            </a:r>
            <a:r>
              <a:rPr lang="ja-JP" altLang="en-US" dirty="0" smtClean="0"/>
              <a:t>わたしの　あおい　ぼうしを　</a:t>
            </a:r>
            <a:r>
              <a:rPr lang="ja-JP" altLang="en-US" dirty="0" smtClean="0">
                <a:solidFill>
                  <a:srgbClr val="FF0000"/>
                </a:solidFill>
              </a:rPr>
              <a:t>かぶって</a:t>
            </a:r>
            <a:r>
              <a:rPr lang="ja-JP" altLang="en-US" dirty="0" smtClean="0"/>
              <a:t>　ください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56425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sentences ‘and’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014478"/>
            <a:ext cx="6301790" cy="286232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Two sentences can be combined in Japanese to mean ‘and’</a:t>
            </a:r>
          </a:p>
          <a:p>
            <a:r>
              <a:rPr lang="en-US" dirty="0" smtClean="0"/>
              <a:t>by changing the verb in the first sentence into the </a:t>
            </a:r>
            <a:r>
              <a:rPr lang="en-US" dirty="0" err="1" smtClean="0"/>
              <a:t>te</a:t>
            </a:r>
            <a:r>
              <a:rPr lang="en-US" dirty="0" smtClean="0"/>
              <a:t> form.</a:t>
            </a:r>
            <a:endParaRPr lang="en-US" altLang="ja-JP" dirty="0" smtClean="0"/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r>
              <a:rPr lang="ja-JP" altLang="en-US" dirty="0" smtClean="0"/>
              <a:t>ひまなとき、ほ</a:t>
            </a:r>
            <a:r>
              <a:rPr lang="ja-JP" altLang="en-US" dirty="0"/>
              <a:t>ん</a:t>
            </a:r>
            <a:r>
              <a:rPr lang="ja-JP" altLang="en-US" dirty="0" smtClean="0"/>
              <a:t>を　</a:t>
            </a:r>
            <a:r>
              <a:rPr lang="ja-JP" altLang="en-US" dirty="0" smtClean="0">
                <a:solidFill>
                  <a:srgbClr val="FF0000"/>
                </a:solidFill>
              </a:rPr>
              <a:t>よみます。</a:t>
            </a:r>
            <a:r>
              <a:rPr lang="ja-JP" altLang="en-US" dirty="0" smtClean="0"/>
              <a:t>　ＣＤを　ききます。</a:t>
            </a:r>
            <a:endParaRPr lang="en-US" altLang="ja-JP" dirty="0" smtClean="0"/>
          </a:p>
          <a:p>
            <a:r>
              <a:rPr lang="en-US" altLang="ja-JP" dirty="0" smtClean="0"/>
              <a:t>In my free time I read books.  I listen to CDs.</a:t>
            </a:r>
          </a:p>
          <a:p>
            <a:r>
              <a:rPr lang="en-US" altLang="ja-JP" dirty="0" smtClean="0"/>
              <a:t>		</a:t>
            </a:r>
          </a:p>
          <a:p>
            <a:endParaRPr lang="en-US" altLang="ja-JP" dirty="0" smtClean="0"/>
          </a:p>
          <a:p>
            <a:r>
              <a:rPr lang="ja-JP" altLang="en-US" dirty="0"/>
              <a:t>ひまなとき</a:t>
            </a:r>
            <a:r>
              <a:rPr lang="ja-JP" altLang="en-US" dirty="0" smtClean="0"/>
              <a:t>、ほんを　</a:t>
            </a:r>
            <a:r>
              <a:rPr lang="ja-JP" altLang="en-US" dirty="0" smtClean="0">
                <a:solidFill>
                  <a:srgbClr val="FF0000"/>
                </a:solidFill>
              </a:rPr>
              <a:t>よんで、</a:t>
            </a:r>
            <a:r>
              <a:rPr lang="ja-JP" altLang="en-US" dirty="0" smtClean="0"/>
              <a:t>ＣＤを　ききます。</a:t>
            </a:r>
            <a:endParaRPr lang="en-US" altLang="ja-JP" dirty="0" smtClean="0"/>
          </a:p>
          <a:p>
            <a:r>
              <a:rPr lang="en-US" dirty="0" smtClean="0"/>
              <a:t>In my free time I read books, and I listen to CDs.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3810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576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sentences ‘and’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142405"/>
            <a:ext cx="776789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can you say these in Japanese, using ‘and’ to join the two sentences.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For lunch I eat sandwiches.  I drink juice.</a:t>
            </a:r>
          </a:p>
          <a:p>
            <a:pPr marL="342900" indent="-342900">
              <a:buAutoNum type="arabicPeriod"/>
            </a:pPr>
            <a:r>
              <a:rPr lang="en-US" dirty="0" smtClean="0"/>
              <a:t>Tomorrow I will go to the movies.  I will go shopping.</a:t>
            </a:r>
          </a:p>
          <a:p>
            <a:pPr marL="342900" indent="-342900">
              <a:buAutoNum type="arabicPeriod"/>
            </a:pPr>
            <a:r>
              <a:rPr lang="en-US" dirty="0" smtClean="0"/>
              <a:t>Yesterday, I played tennis.  I went to my friends house.</a:t>
            </a:r>
          </a:p>
          <a:p>
            <a:pPr marL="342900" indent="-342900">
              <a:buAutoNum type="arabicPeriod"/>
            </a:pPr>
            <a:r>
              <a:rPr lang="en-US" dirty="0" smtClean="0"/>
              <a:t>I took a towel and swimmers to the beach. I went for a swim.</a:t>
            </a:r>
          </a:p>
          <a:p>
            <a:pPr marL="342900" indent="-342900">
              <a:buAutoNum type="arabicPeriod"/>
            </a:pPr>
            <a:r>
              <a:rPr lang="en-US" dirty="0" smtClean="0"/>
              <a:t>I will wear a jumper.  I will wear jeans.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4419600"/>
            <a:ext cx="2954655" cy="230832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These verbs may help you.</a:t>
            </a:r>
          </a:p>
          <a:p>
            <a:r>
              <a:rPr lang="ja-JP" altLang="en-US" dirty="0"/>
              <a:t>たべます</a:t>
            </a:r>
            <a:r>
              <a:rPr lang="en-US" altLang="ja-JP" dirty="0"/>
              <a:t>(to eat)</a:t>
            </a:r>
          </a:p>
          <a:p>
            <a:r>
              <a:rPr lang="ja-JP" altLang="en-US" dirty="0" smtClean="0"/>
              <a:t>の</a:t>
            </a:r>
            <a:r>
              <a:rPr lang="ja-JP" altLang="en-US" dirty="0"/>
              <a:t>みます </a:t>
            </a:r>
            <a:r>
              <a:rPr lang="en-US" altLang="ja-JP" dirty="0"/>
              <a:t>(to drink</a:t>
            </a:r>
            <a:r>
              <a:rPr lang="en-US" altLang="ja-JP" dirty="0" smtClean="0"/>
              <a:t>)</a:t>
            </a:r>
          </a:p>
          <a:p>
            <a:r>
              <a:rPr lang="ja-JP" altLang="en-US" dirty="0"/>
              <a:t>いきま</a:t>
            </a:r>
            <a:r>
              <a:rPr lang="ja-JP" altLang="en-US" dirty="0" smtClean="0"/>
              <a:t>す</a:t>
            </a:r>
            <a:r>
              <a:rPr lang="en-US" altLang="ja-JP" dirty="0" smtClean="0"/>
              <a:t>(to go)</a:t>
            </a:r>
          </a:p>
          <a:p>
            <a:r>
              <a:rPr lang="ja-JP" altLang="en-US" dirty="0" smtClean="0"/>
              <a:t>かいものをします</a:t>
            </a:r>
            <a:r>
              <a:rPr lang="en-US" altLang="ja-JP" dirty="0" smtClean="0"/>
              <a:t>(shopping)</a:t>
            </a:r>
          </a:p>
          <a:p>
            <a:r>
              <a:rPr lang="ja-JP" altLang="en-US" dirty="0"/>
              <a:t>もっていきま</a:t>
            </a:r>
            <a:r>
              <a:rPr lang="ja-JP" altLang="en-US" dirty="0" smtClean="0"/>
              <a:t>す</a:t>
            </a:r>
            <a:r>
              <a:rPr lang="en-US" altLang="ja-JP" dirty="0" smtClean="0"/>
              <a:t>(take)</a:t>
            </a:r>
          </a:p>
          <a:p>
            <a:r>
              <a:rPr lang="ja-JP" altLang="en-US" dirty="0"/>
              <a:t>きま</a:t>
            </a:r>
            <a:r>
              <a:rPr lang="ja-JP" altLang="en-US" dirty="0" smtClean="0"/>
              <a:t>す</a:t>
            </a:r>
            <a:r>
              <a:rPr lang="en-US" altLang="ja-JP" dirty="0" smtClean="0"/>
              <a:t>(wear - over head)</a:t>
            </a:r>
          </a:p>
          <a:p>
            <a:r>
              <a:rPr lang="ja-JP" altLang="en-US" dirty="0"/>
              <a:t>はきま</a:t>
            </a:r>
            <a:r>
              <a:rPr lang="ja-JP" altLang="en-US" dirty="0" smtClean="0"/>
              <a:t>す</a:t>
            </a:r>
            <a:r>
              <a:rPr lang="en-US" altLang="ja-JP" dirty="0" smtClean="0"/>
              <a:t>(wear – pull up)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40902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answer correctly?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2538" y="1676400"/>
            <a:ext cx="776789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can you say these in Japanese, using ‘and’ to join the two sentences.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For lunch I eat sandwiches.  I drink juice.</a:t>
            </a:r>
          </a:p>
          <a:p>
            <a:r>
              <a:rPr lang="ja-JP" altLang="en-US" dirty="0"/>
              <a:t>ひろごはん</a:t>
            </a:r>
            <a:r>
              <a:rPr lang="ja-JP" altLang="en-US" dirty="0" smtClean="0"/>
              <a:t>に</a:t>
            </a:r>
            <a:r>
              <a:rPr lang="ja-JP" altLang="en-US" dirty="0"/>
              <a:t>　</a:t>
            </a:r>
            <a:r>
              <a:rPr lang="ja-JP" altLang="en-US" dirty="0" smtClean="0"/>
              <a:t>サンドイッチを　</a:t>
            </a:r>
            <a:r>
              <a:rPr lang="ja-JP" altLang="en-US" dirty="0" smtClean="0">
                <a:solidFill>
                  <a:srgbClr val="FF0000"/>
                </a:solidFill>
              </a:rPr>
              <a:t>たべて、</a:t>
            </a:r>
            <a:r>
              <a:rPr lang="ja-JP" altLang="en-US" dirty="0" smtClean="0"/>
              <a:t>ジュースを　のみます。</a:t>
            </a:r>
            <a:endParaRPr lang="en-US" altLang="ja-JP" dirty="0" smtClean="0"/>
          </a:p>
          <a:p>
            <a:endParaRPr lang="en-US" dirty="0" smtClean="0"/>
          </a:p>
          <a:p>
            <a:r>
              <a:rPr lang="en-US" dirty="0" smtClean="0"/>
              <a:t>2. Tomorrow I will go to the movies.  I will go shopping.</a:t>
            </a:r>
          </a:p>
          <a:p>
            <a:r>
              <a:rPr lang="ja-JP" altLang="en-US" dirty="0"/>
              <a:t>あした</a:t>
            </a:r>
            <a:r>
              <a:rPr lang="ja-JP" altLang="en-US" dirty="0" smtClean="0"/>
              <a:t>、えいがかんに　</a:t>
            </a:r>
            <a:r>
              <a:rPr lang="ja-JP" altLang="en-US" dirty="0" smtClean="0">
                <a:solidFill>
                  <a:srgbClr val="FF0000"/>
                </a:solidFill>
              </a:rPr>
              <a:t>いって、</a:t>
            </a:r>
            <a:r>
              <a:rPr lang="ja-JP" altLang="en-US" dirty="0" smtClean="0"/>
              <a:t>かいものを　します。</a:t>
            </a:r>
            <a:endParaRPr lang="en-US" altLang="ja-JP" dirty="0" smtClean="0"/>
          </a:p>
          <a:p>
            <a:endParaRPr lang="en-US" dirty="0"/>
          </a:p>
          <a:p>
            <a:r>
              <a:rPr lang="en-US" dirty="0" smtClean="0"/>
              <a:t>3. Yesterday, I played tennis.  I went to my friends house.</a:t>
            </a:r>
          </a:p>
          <a:p>
            <a:r>
              <a:rPr lang="ja-JP" altLang="en-US" dirty="0" smtClean="0"/>
              <a:t>き</a:t>
            </a:r>
            <a:r>
              <a:rPr lang="ja-JP" altLang="en-US" dirty="0"/>
              <a:t>のう</a:t>
            </a:r>
            <a:r>
              <a:rPr lang="ja-JP" altLang="en-US" dirty="0" smtClean="0"/>
              <a:t>、　テニスを</a:t>
            </a:r>
            <a:r>
              <a:rPr lang="ja-JP" altLang="en-US" dirty="0" smtClean="0">
                <a:solidFill>
                  <a:srgbClr val="FF0000"/>
                </a:solidFill>
              </a:rPr>
              <a:t>　して、</a:t>
            </a:r>
            <a:r>
              <a:rPr lang="ja-JP" altLang="en-US" dirty="0" smtClean="0"/>
              <a:t>　ともだちの　うちに　いきました。</a:t>
            </a:r>
            <a:endParaRPr lang="en-US" altLang="ja-JP" dirty="0" smtClean="0"/>
          </a:p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/>
              <a:t>I took a towel and swimmers to the beach. I went for a swim.</a:t>
            </a:r>
          </a:p>
          <a:p>
            <a:r>
              <a:rPr lang="ja-JP" altLang="en-US" dirty="0" smtClean="0"/>
              <a:t>うみに、タ</a:t>
            </a:r>
            <a:r>
              <a:rPr lang="ja-JP" altLang="en-US" dirty="0"/>
              <a:t>オ</a:t>
            </a:r>
            <a:r>
              <a:rPr lang="ja-JP" altLang="en-US" dirty="0" smtClean="0"/>
              <a:t>ルと　みずぎを　</a:t>
            </a:r>
            <a:r>
              <a:rPr lang="ja-JP" altLang="en-US" dirty="0" smtClean="0">
                <a:solidFill>
                  <a:srgbClr val="FF0000"/>
                </a:solidFill>
              </a:rPr>
              <a:t>もっていって、</a:t>
            </a:r>
            <a:r>
              <a:rPr lang="ja-JP" altLang="en-US" dirty="0" smtClean="0"/>
              <a:t>およぎました。</a:t>
            </a:r>
            <a:endParaRPr lang="en-US" altLang="ja-JP" dirty="0" smtClean="0"/>
          </a:p>
          <a:p>
            <a:endParaRPr lang="en-US" dirty="0"/>
          </a:p>
          <a:p>
            <a:r>
              <a:rPr lang="en-US" dirty="0" smtClean="0"/>
              <a:t>5. I will wear a jumper.  I will wear jeans.</a:t>
            </a:r>
          </a:p>
          <a:p>
            <a:r>
              <a:rPr lang="ja-JP" altLang="en-US" dirty="0" smtClean="0"/>
              <a:t>セーターを　</a:t>
            </a:r>
            <a:r>
              <a:rPr lang="ja-JP" altLang="en-US" dirty="0" smtClean="0">
                <a:solidFill>
                  <a:srgbClr val="FF0000"/>
                </a:solidFill>
              </a:rPr>
              <a:t>きて、</a:t>
            </a:r>
            <a:r>
              <a:rPr lang="ja-JP" altLang="en-US" dirty="0" smtClean="0"/>
              <a:t>ジーンズを　はきます。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4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ICHIDAN </a:t>
            </a:r>
            <a:r>
              <a:rPr lang="ja-JP" altLang="en-US" dirty="0" smtClean="0"/>
              <a:t>いちだん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Ｓｉｍｐｌｅ　ｖｅｒｂｓ</a:t>
            </a:r>
            <a:endParaRPr lang="en-US" altLang="ja-JP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‘</a:t>
            </a:r>
            <a:r>
              <a:rPr lang="en-US" dirty="0"/>
              <a:t>e</a:t>
            </a:r>
            <a:r>
              <a:rPr lang="en-US" dirty="0" smtClean="0"/>
              <a:t>’ sound before the </a:t>
            </a:r>
            <a:r>
              <a:rPr lang="ja-JP" altLang="en-US" dirty="0" smtClean="0"/>
              <a:t>ます</a:t>
            </a:r>
            <a:endParaRPr lang="en-US" altLang="ja-JP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‘one hiragana’ before the </a:t>
            </a:r>
            <a:r>
              <a:rPr lang="ja-JP" altLang="en-US" dirty="0" smtClean="0"/>
              <a:t>ます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order ‘and then…’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014478"/>
            <a:ext cx="6814751" cy="286232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Two sentences can be combined in Japanese to mean ‘and then’</a:t>
            </a:r>
          </a:p>
          <a:p>
            <a:r>
              <a:rPr lang="en-US" dirty="0" smtClean="0"/>
              <a:t>by changing the verb in the first sentence into the </a:t>
            </a:r>
            <a:r>
              <a:rPr lang="en-US" dirty="0" err="1" smtClean="0"/>
              <a:t>te</a:t>
            </a:r>
            <a:r>
              <a:rPr lang="en-US" dirty="0" smtClean="0"/>
              <a:t> form.</a:t>
            </a:r>
            <a:endParaRPr lang="en-US" altLang="ja-JP" dirty="0" smtClean="0"/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r>
              <a:rPr lang="ja-JP" altLang="en-US" dirty="0" smtClean="0"/>
              <a:t>こうえんに　行きました。　テニスを　しました。</a:t>
            </a:r>
            <a:endParaRPr lang="en-US" altLang="ja-JP" dirty="0" smtClean="0"/>
          </a:p>
          <a:p>
            <a:r>
              <a:rPr lang="en-US" altLang="ja-JP" dirty="0" smtClean="0"/>
              <a:t>I went to the park.  I played tennis.</a:t>
            </a:r>
          </a:p>
          <a:p>
            <a:r>
              <a:rPr lang="en-US" altLang="ja-JP" dirty="0" smtClean="0"/>
              <a:t>		</a:t>
            </a:r>
          </a:p>
          <a:p>
            <a:endParaRPr lang="en-US" altLang="ja-JP" dirty="0" smtClean="0"/>
          </a:p>
          <a:p>
            <a:r>
              <a:rPr lang="ja-JP" altLang="en-US" dirty="0"/>
              <a:t>こうえんに　</a:t>
            </a:r>
            <a:r>
              <a:rPr lang="ja-JP" altLang="en-US" dirty="0" smtClean="0">
                <a:solidFill>
                  <a:srgbClr val="FF0000"/>
                </a:solidFill>
              </a:rPr>
              <a:t>行</a:t>
            </a:r>
            <a:r>
              <a:rPr lang="ja-JP" altLang="en-US" dirty="0">
                <a:solidFill>
                  <a:srgbClr val="FF0000"/>
                </a:solidFill>
              </a:rPr>
              <a:t>っ</a:t>
            </a:r>
            <a:r>
              <a:rPr lang="ja-JP" altLang="en-US" dirty="0" smtClean="0">
                <a:solidFill>
                  <a:srgbClr val="FF0000"/>
                </a:solidFill>
              </a:rPr>
              <a:t>て、</a:t>
            </a:r>
            <a:r>
              <a:rPr lang="ja-JP" altLang="en-US" dirty="0"/>
              <a:t>　テニスを　しました。</a:t>
            </a:r>
            <a:endParaRPr lang="en-US" altLang="ja-JP" dirty="0"/>
          </a:p>
          <a:p>
            <a:r>
              <a:rPr lang="en-US" altLang="ja-JP" dirty="0"/>
              <a:t>I went to the </a:t>
            </a:r>
            <a:r>
              <a:rPr lang="en-US" altLang="ja-JP" dirty="0" smtClean="0"/>
              <a:t>park,</a:t>
            </a:r>
            <a:r>
              <a:rPr lang="en-US" altLang="ja-JP" dirty="0" smtClean="0">
                <a:solidFill>
                  <a:srgbClr val="FF0000"/>
                </a:solidFill>
              </a:rPr>
              <a:t> and then </a:t>
            </a:r>
            <a:r>
              <a:rPr lang="en-US" altLang="ja-JP" dirty="0" smtClean="0"/>
              <a:t>I </a:t>
            </a:r>
            <a:r>
              <a:rPr lang="en-US" altLang="ja-JP" dirty="0"/>
              <a:t>played tennis.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3810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3052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Showing order ‘and then…’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2142405"/>
            <a:ext cx="692151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can you say these in Japanese, using ‘and then’ to show the </a:t>
            </a:r>
          </a:p>
          <a:p>
            <a:r>
              <a:rPr lang="en-US" dirty="0" smtClean="0"/>
              <a:t>order in which things were done?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I will go to a temple, and then I will meet my friend.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I will eat lunch, and then go to the beach.</a:t>
            </a:r>
          </a:p>
          <a:p>
            <a:pPr marL="342900" indent="-342900">
              <a:buAutoNum type="arabicPeriod"/>
            </a:pPr>
            <a:r>
              <a:rPr lang="en-US" dirty="0" smtClean="0"/>
              <a:t>I went home, and then I studied.</a:t>
            </a:r>
          </a:p>
          <a:p>
            <a:pPr marL="342900" indent="-342900">
              <a:buAutoNum type="arabicPeriod"/>
            </a:pPr>
            <a:r>
              <a:rPr lang="en-US" dirty="0" smtClean="0"/>
              <a:t>I left school, and then I went to the library.</a:t>
            </a:r>
          </a:p>
          <a:p>
            <a:pPr marL="342900" indent="-342900">
              <a:buAutoNum type="arabicPeriod"/>
            </a:pPr>
            <a:r>
              <a:rPr lang="en-US" dirty="0" smtClean="0"/>
              <a:t>Go straight, and then turn right.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4419600"/>
            <a:ext cx="2954655" cy="20313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These verbs may help you.</a:t>
            </a:r>
          </a:p>
          <a:p>
            <a:r>
              <a:rPr lang="ja-JP" altLang="en-US" dirty="0"/>
              <a:t>いきま</a:t>
            </a:r>
            <a:r>
              <a:rPr lang="ja-JP" altLang="en-US" dirty="0" smtClean="0"/>
              <a:t>す </a:t>
            </a:r>
            <a:r>
              <a:rPr lang="en-US" altLang="ja-JP" dirty="0" smtClean="0"/>
              <a:t>(to go)</a:t>
            </a:r>
          </a:p>
          <a:p>
            <a:r>
              <a:rPr lang="ja-JP" altLang="en-US" dirty="0" smtClean="0"/>
              <a:t>あいます </a:t>
            </a:r>
            <a:r>
              <a:rPr lang="en-US" altLang="ja-JP" dirty="0" smtClean="0"/>
              <a:t>(to meet)</a:t>
            </a:r>
          </a:p>
          <a:p>
            <a:r>
              <a:rPr lang="ja-JP" altLang="en-US" dirty="0"/>
              <a:t>たべま</a:t>
            </a:r>
            <a:r>
              <a:rPr lang="ja-JP" altLang="en-US" dirty="0" smtClean="0"/>
              <a:t>す </a:t>
            </a:r>
            <a:r>
              <a:rPr lang="en-US" altLang="ja-JP" dirty="0" smtClean="0"/>
              <a:t>(to eat)</a:t>
            </a:r>
          </a:p>
          <a:p>
            <a:r>
              <a:rPr lang="ja-JP" altLang="en-US" dirty="0"/>
              <a:t>べんきょうしま</a:t>
            </a:r>
            <a:r>
              <a:rPr lang="ja-JP" altLang="en-US" dirty="0" smtClean="0"/>
              <a:t>す </a:t>
            </a:r>
            <a:r>
              <a:rPr lang="en-US" altLang="ja-JP" dirty="0" smtClean="0"/>
              <a:t>(to study)</a:t>
            </a:r>
          </a:p>
          <a:p>
            <a:r>
              <a:rPr lang="ja-JP" altLang="en-US" dirty="0"/>
              <a:t>でま</a:t>
            </a:r>
            <a:r>
              <a:rPr lang="ja-JP" altLang="en-US" dirty="0" smtClean="0"/>
              <a:t>す </a:t>
            </a:r>
            <a:r>
              <a:rPr lang="en-US" altLang="ja-JP" dirty="0" smtClean="0"/>
              <a:t>(to leave)</a:t>
            </a:r>
          </a:p>
          <a:p>
            <a:r>
              <a:rPr lang="ja-JP" altLang="en-US" dirty="0"/>
              <a:t>まがりま</a:t>
            </a:r>
            <a:r>
              <a:rPr lang="ja-JP" altLang="en-US" dirty="0" smtClean="0"/>
              <a:t>す </a:t>
            </a:r>
            <a:r>
              <a:rPr lang="en-US" altLang="ja-JP" dirty="0" smtClean="0"/>
              <a:t>(to turn)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25261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you answer correctly?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6921510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can you say these in Japanese, using ‘and then’ to show the </a:t>
            </a:r>
          </a:p>
          <a:p>
            <a:r>
              <a:rPr lang="en-US" dirty="0" smtClean="0"/>
              <a:t>order in which things were done?</a:t>
            </a:r>
          </a:p>
          <a:p>
            <a:endParaRPr lang="en-US" dirty="0" smtClean="0"/>
          </a:p>
          <a:p>
            <a:r>
              <a:rPr lang="en-US" dirty="0" smtClean="0"/>
              <a:t>1. I will go to a temple, and then I will meet my friend.</a:t>
            </a:r>
          </a:p>
          <a:p>
            <a:r>
              <a:rPr lang="ja-JP" altLang="en-US" dirty="0"/>
              <a:t>おてら</a:t>
            </a:r>
            <a:r>
              <a:rPr lang="ja-JP" altLang="en-US" dirty="0" smtClean="0"/>
              <a:t>に　</a:t>
            </a:r>
            <a:r>
              <a:rPr lang="ja-JP" altLang="en-US" dirty="0" smtClean="0">
                <a:solidFill>
                  <a:srgbClr val="FF0000"/>
                </a:solidFill>
              </a:rPr>
              <a:t>いって、　</a:t>
            </a:r>
            <a:r>
              <a:rPr lang="ja-JP" altLang="en-US" dirty="0" smtClean="0"/>
              <a:t>ともだちに　あいます。</a:t>
            </a:r>
            <a:endParaRPr lang="en-US" altLang="ja-JP" dirty="0" smtClean="0"/>
          </a:p>
          <a:p>
            <a:endParaRPr lang="en-US" dirty="0"/>
          </a:p>
          <a:p>
            <a:r>
              <a:rPr lang="en-US" dirty="0" smtClean="0"/>
              <a:t>2. I </a:t>
            </a:r>
            <a:r>
              <a:rPr lang="en-US" dirty="0"/>
              <a:t>will eat lunch, and then go to the beach</a:t>
            </a:r>
            <a:r>
              <a:rPr lang="en-US" dirty="0" smtClean="0"/>
              <a:t>.</a:t>
            </a:r>
          </a:p>
          <a:p>
            <a:r>
              <a:rPr lang="ja-JP" altLang="en-US" dirty="0"/>
              <a:t>ひるごはん</a:t>
            </a:r>
            <a:r>
              <a:rPr lang="ja-JP" altLang="en-US" dirty="0" smtClean="0"/>
              <a:t>を　</a:t>
            </a:r>
            <a:r>
              <a:rPr lang="ja-JP" altLang="en-US" dirty="0" smtClean="0">
                <a:solidFill>
                  <a:srgbClr val="FF0000"/>
                </a:solidFill>
              </a:rPr>
              <a:t>たべて、</a:t>
            </a:r>
            <a:r>
              <a:rPr lang="ja-JP" altLang="en-US" dirty="0" smtClean="0"/>
              <a:t>　うみに　いきます。</a:t>
            </a:r>
            <a:endParaRPr lang="en-US" altLang="ja-JP" dirty="0" smtClean="0"/>
          </a:p>
          <a:p>
            <a:endParaRPr lang="en-US" dirty="0"/>
          </a:p>
          <a:p>
            <a:r>
              <a:rPr lang="en-US" dirty="0" smtClean="0"/>
              <a:t>3. I went home, and then I studied.</a:t>
            </a:r>
          </a:p>
          <a:p>
            <a:r>
              <a:rPr lang="ja-JP" altLang="en-US" dirty="0"/>
              <a:t>うち</a:t>
            </a:r>
            <a:r>
              <a:rPr lang="ja-JP" altLang="en-US" dirty="0" smtClean="0"/>
              <a:t>に　</a:t>
            </a:r>
            <a:r>
              <a:rPr lang="ja-JP" altLang="en-US" dirty="0" smtClean="0">
                <a:solidFill>
                  <a:srgbClr val="FF0000"/>
                </a:solidFill>
              </a:rPr>
              <a:t>かえって、</a:t>
            </a:r>
            <a:r>
              <a:rPr lang="ja-JP" altLang="en-US" dirty="0" smtClean="0"/>
              <a:t>　べんきょうしました。</a:t>
            </a:r>
            <a:endParaRPr lang="en-US" altLang="ja-JP" dirty="0" smtClean="0"/>
          </a:p>
          <a:p>
            <a:endParaRPr lang="en-US" dirty="0" smtClean="0"/>
          </a:p>
          <a:p>
            <a:r>
              <a:rPr lang="en-US" dirty="0" smtClean="0"/>
              <a:t>4. I left school, and then I went to the library.</a:t>
            </a:r>
          </a:p>
          <a:p>
            <a:r>
              <a:rPr lang="ja-JP" altLang="en-US" dirty="0"/>
              <a:t>がっこう</a:t>
            </a:r>
            <a:r>
              <a:rPr lang="ja-JP" altLang="en-US" dirty="0" smtClean="0"/>
              <a:t>を　</a:t>
            </a:r>
            <a:r>
              <a:rPr lang="ja-JP" altLang="en-US" dirty="0" smtClean="0">
                <a:solidFill>
                  <a:srgbClr val="FF0000"/>
                </a:solidFill>
              </a:rPr>
              <a:t>でて、　</a:t>
            </a:r>
            <a:r>
              <a:rPr lang="ja-JP" altLang="en-US" dirty="0" smtClean="0"/>
              <a:t>としょかんに　いきました。</a:t>
            </a:r>
            <a:endParaRPr lang="en-US" altLang="ja-JP" dirty="0" smtClean="0"/>
          </a:p>
          <a:p>
            <a:endParaRPr lang="en-US" dirty="0" smtClean="0"/>
          </a:p>
          <a:p>
            <a:r>
              <a:rPr lang="en-US" dirty="0" smtClean="0"/>
              <a:t>5. Go straight, and then turn right.</a:t>
            </a:r>
          </a:p>
          <a:p>
            <a:r>
              <a:rPr lang="ja-JP" altLang="en-US" dirty="0"/>
              <a:t>まっす</a:t>
            </a:r>
            <a:r>
              <a:rPr lang="ja-JP" altLang="en-US" dirty="0" smtClean="0"/>
              <a:t>ぐ　</a:t>
            </a:r>
            <a:r>
              <a:rPr lang="ja-JP" altLang="en-US" dirty="0" smtClean="0">
                <a:solidFill>
                  <a:srgbClr val="FF0000"/>
                </a:solidFill>
              </a:rPr>
              <a:t>い</a:t>
            </a:r>
            <a:r>
              <a:rPr lang="ja-JP" altLang="en-US" dirty="0">
                <a:solidFill>
                  <a:srgbClr val="FF0000"/>
                </a:solidFill>
              </a:rPr>
              <a:t>って</a:t>
            </a:r>
            <a:r>
              <a:rPr lang="ja-JP" altLang="en-US" dirty="0" smtClean="0">
                <a:solidFill>
                  <a:srgbClr val="FF0000"/>
                </a:solidFill>
              </a:rPr>
              <a:t>、</a:t>
            </a:r>
            <a:r>
              <a:rPr lang="ja-JP" altLang="en-US" dirty="0" smtClean="0"/>
              <a:t>　みぎに　まがります。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457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 progressive tense  (~</a:t>
            </a:r>
            <a:r>
              <a:rPr lang="en-US" dirty="0" err="1" smtClean="0"/>
              <a:t>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662162" cy="1200329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To say ‘~</a:t>
            </a:r>
            <a:r>
              <a:rPr lang="en-US" dirty="0" err="1" smtClean="0">
                <a:solidFill>
                  <a:prstClr val="black"/>
                </a:solidFill>
              </a:rPr>
              <a:t>ing</a:t>
            </a:r>
            <a:r>
              <a:rPr lang="en-US" dirty="0" smtClean="0">
                <a:solidFill>
                  <a:prstClr val="black"/>
                </a:solidFill>
              </a:rPr>
              <a:t>’ in Japanese change the verb to the </a:t>
            </a:r>
            <a:r>
              <a:rPr lang="en-US" dirty="0" err="1" smtClean="0">
                <a:solidFill>
                  <a:prstClr val="black"/>
                </a:solidFill>
              </a:rPr>
              <a:t>te</a:t>
            </a:r>
            <a:r>
              <a:rPr lang="en-US" dirty="0" smtClean="0">
                <a:solidFill>
                  <a:prstClr val="black"/>
                </a:solidFill>
              </a:rPr>
              <a:t> form and add </a:t>
            </a:r>
            <a:r>
              <a:rPr lang="ja-JP" altLang="en-US" dirty="0">
                <a:solidFill>
                  <a:prstClr val="black"/>
                </a:solidFill>
              </a:rPr>
              <a:t>います</a:t>
            </a:r>
            <a:r>
              <a:rPr lang="ja-JP" altLang="en-US" dirty="0" smtClean="0">
                <a:solidFill>
                  <a:prstClr val="black"/>
                </a:solidFill>
              </a:rPr>
              <a:t>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Example:</a:t>
            </a:r>
          </a:p>
          <a:p>
            <a:r>
              <a:rPr lang="ja-JP" altLang="en-US" dirty="0" smtClean="0">
                <a:solidFill>
                  <a:prstClr val="black"/>
                </a:solidFill>
              </a:rPr>
              <a:t>たべます </a:t>
            </a:r>
            <a:r>
              <a:rPr lang="en-US" altLang="ja-JP" dirty="0" smtClean="0">
                <a:solidFill>
                  <a:prstClr val="black"/>
                </a:solidFill>
              </a:rPr>
              <a:t>(to eat)		</a:t>
            </a:r>
            <a:r>
              <a:rPr lang="ja-JP" altLang="en-US" dirty="0" smtClean="0">
                <a:solidFill>
                  <a:prstClr val="black"/>
                </a:solidFill>
              </a:rPr>
              <a:t>たべて　います </a:t>
            </a:r>
            <a:r>
              <a:rPr lang="en-US" altLang="ja-JP" dirty="0" smtClean="0">
                <a:solidFill>
                  <a:prstClr val="black"/>
                </a:solidFill>
              </a:rPr>
              <a:t>(eating)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43200" y="28956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5459" y="3581400"/>
            <a:ext cx="400622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How can you say these in Japanese?</a:t>
            </a:r>
          </a:p>
          <a:p>
            <a:pPr marL="342900" indent="-342900"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am studying Japanese.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am waiting.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am reading a book.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am wearing a red hat.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am wearing blue pants.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Mariko is crying.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am working at </a:t>
            </a:r>
            <a:r>
              <a:rPr lang="en-US" dirty="0" err="1" smtClean="0">
                <a:solidFill>
                  <a:prstClr val="black"/>
                </a:solidFill>
              </a:rPr>
              <a:t>MacDonalds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6945" y="3581400"/>
            <a:ext cx="3052439" cy="230832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These verbs may help you.</a:t>
            </a:r>
          </a:p>
          <a:p>
            <a:r>
              <a:rPr lang="ja-JP" altLang="en-US" dirty="0" smtClean="0">
                <a:solidFill>
                  <a:prstClr val="black"/>
                </a:solidFill>
              </a:rPr>
              <a:t>べんきょうします</a:t>
            </a:r>
            <a:r>
              <a:rPr lang="en-US" altLang="ja-JP" dirty="0" smtClean="0">
                <a:solidFill>
                  <a:prstClr val="black"/>
                </a:solidFill>
              </a:rPr>
              <a:t>(to study)</a:t>
            </a:r>
          </a:p>
          <a:p>
            <a:r>
              <a:rPr lang="ja-JP" altLang="en-US" dirty="0">
                <a:solidFill>
                  <a:prstClr val="black"/>
                </a:solidFill>
              </a:rPr>
              <a:t>まちま</a:t>
            </a:r>
            <a:r>
              <a:rPr lang="ja-JP" altLang="en-US" dirty="0" smtClean="0">
                <a:solidFill>
                  <a:prstClr val="black"/>
                </a:solidFill>
              </a:rPr>
              <a:t>す </a:t>
            </a:r>
            <a:r>
              <a:rPr lang="en-US" altLang="ja-JP" dirty="0" smtClean="0">
                <a:solidFill>
                  <a:prstClr val="black"/>
                </a:solidFill>
              </a:rPr>
              <a:t>(to wait)</a:t>
            </a:r>
          </a:p>
          <a:p>
            <a:r>
              <a:rPr lang="ja-JP" altLang="en-US" dirty="0">
                <a:solidFill>
                  <a:prstClr val="black"/>
                </a:solidFill>
              </a:rPr>
              <a:t>よみま</a:t>
            </a:r>
            <a:r>
              <a:rPr lang="ja-JP" altLang="en-US" dirty="0" smtClean="0">
                <a:solidFill>
                  <a:prstClr val="black"/>
                </a:solidFill>
              </a:rPr>
              <a:t>す </a:t>
            </a:r>
            <a:r>
              <a:rPr lang="en-US" altLang="ja-JP" dirty="0" smtClean="0">
                <a:solidFill>
                  <a:prstClr val="black"/>
                </a:solidFill>
              </a:rPr>
              <a:t>(to read)</a:t>
            </a:r>
          </a:p>
          <a:p>
            <a:r>
              <a:rPr lang="ja-JP" altLang="en-US" dirty="0" smtClean="0">
                <a:solidFill>
                  <a:prstClr val="black"/>
                </a:solidFill>
              </a:rPr>
              <a:t>かぶります</a:t>
            </a:r>
            <a:r>
              <a:rPr lang="en-US" altLang="ja-JP" dirty="0" smtClean="0">
                <a:solidFill>
                  <a:prstClr val="black"/>
                </a:solidFill>
              </a:rPr>
              <a:t>(to wear on head)</a:t>
            </a:r>
          </a:p>
          <a:p>
            <a:r>
              <a:rPr lang="ja-JP" altLang="en-US" dirty="0">
                <a:solidFill>
                  <a:prstClr val="black"/>
                </a:solidFill>
              </a:rPr>
              <a:t>はきま</a:t>
            </a:r>
            <a:r>
              <a:rPr lang="ja-JP" altLang="en-US" dirty="0" smtClean="0">
                <a:solidFill>
                  <a:prstClr val="black"/>
                </a:solidFill>
              </a:rPr>
              <a:t>す</a:t>
            </a:r>
            <a:r>
              <a:rPr lang="en-US" altLang="ja-JP" dirty="0" smtClean="0">
                <a:solidFill>
                  <a:prstClr val="black"/>
                </a:solidFill>
              </a:rPr>
              <a:t>(to wear – pull up)</a:t>
            </a:r>
          </a:p>
          <a:p>
            <a:r>
              <a:rPr lang="ja-JP" altLang="en-US" dirty="0">
                <a:solidFill>
                  <a:prstClr val="black"/>
                </a:solidFill>
              </a:rPr>
              <a:t>なきま</a:t>
            </a:r>
            <a:r>
              <a:rPr lang="ja-JP" altLang="en-US" dirty="0" smtClean="0">
                <a:solidFill>
                  <a:prstClr val="black"/>
                </a:solidFill>
              </a:rPr>
              <a:t>す</a:t>
            </a:r>
            <a:r>
              <a:rPr lang="en-US" altLang="ja-JP" dirty="0" smtClean="0">
                <a:solidFill>
                  <a:prstClr val="black"/>
                </a:solidFill>
              </a:rPr>
              <a:t>(to cry)</a:t>
            </a:r>
          </a:p>
          <a:p>
            <a:r>
              <a:rPr lang="ja-JP" altLang="en-US" dirty="0">
                <a:solidFill>
                  <a:prstClr val="black"/>
                </a:solidFill>
              </a:rPr>
              <a:t>はたらき</a:t>
            </a:r>
            <a:r>
              <a:rPr lang="ja-JP" altLang="en-US" dirty="0" smtClean="0">
                <a:solidFill>
                  <a:prstClr val="black"/>
                </a:solidFill>
              </a:rPr>
              <a:t>ます</a:t>
            </a:r>
            <a:r>
              <a:rPr lang="en-US" altLang="ja-JP" dirty="0" smtClean="0">
                <a:solidFill>
                  <a:prstClr val="black"/>
                </a:solidFill>
              </a:rPr>
              <a:t>(to work)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1230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you answer correctly?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6261" y="1905000"/>
            <a:ext cx="726833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How can you say these in Japanese?</a:t>
            </a:r>
          </a:p>
          <a:p>
            <a:pPr marL="342900" indent="-342900">
              <a:buFontTx/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am studying Japanese.	</a:t>
            </a:r>
            <a:r>
              <a:rPr lang="ja-JP" altLang="en-US" dirty="0" smtClean="0">
                <a:solidFill>
                  <a:prstClr val="black"/>
                </a:solidFill>
              </a:rPr>
              <a:t>にほんごを　</a:t>
            </a:r>
            <a:r>
              <a:rPr lang="ja-JP" altLang="en-US" dirty="0" smtClean="0">
                <a:solidFill>
                  <a:srgbClr val="FF0000"/>
                </a:solidFill>
              </a:rPr>
              <a:t>べんきょうしています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am waiting.			</a:t>
            </a:r>
            <a:r>
              <a:rPr lang="ja-JP" altLang="en-US" dirty="0" smtClean="0">
                <a:solidFill>
                  <a:srgbClr val="FF0000"/>
                </a:solidFill>
              </a:rPr>
              <a:t>まっています</a:t>
            </a:r>
            <a:r>
              <a:rPr lang="ja-JP" altLang="en-US" dirty="0" smtClean="0">
                <a:solidFill>
                  <a:prstClr val="black"/>
                </a:solidFill>
              </a:rPr>
              <a:t>。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am reading a book.		</a:t>
            </a:r>
            <a:r>
              <a:rPr lang="ja-JP" altLang="en-US" dirty="0" smtClean="0">
                <a:solidFill>
                  <a:prstClr val="black"/>
                </a:solidFill>
              </a:rPr>
              <a:t>ほんを　</a:t>
            </a:r>
            <a:r>
              <a:rPr lang="ja-JP" altLang="en-US" dirty="0" smtClean="0">
                <a:solidFill>
                  <a:srgbClr val="FF0000"/>
                </a:solidFill>
              </a:rPr>
              <a:t>よんでいます</a:t>
            </a:r>
            <a:r>
              <a:rPr lang="ja-JP" altLang="en-US" dirty="0" smtClean="0">
                <a:solidFill>
                  <a:prstClr val="black"/>
                </a:solidFill>
              </a:rPr>
              <a:t>。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am wearing a red hat.		</a:t>
            </a:r>
            <a:r>
              <a:rPr lang="ja-JP" altLang="en-US" dirty="0" smtClean="0">
                <a:solidFill>
                  <a:prstClr val="black"/>
                </a:solidFill>
              </a:rPr>
              <a:t>あかい　ぼうしを　</a:t>
            </a:r>
            <a:r>
              <a:rPr lang="ja-JP" altLang="en-US" dirty="0" smtClean="0">
                <a:solidFill>
                  <a:srgbClr val="FF0000"/>
                </a:solidFill>
              </a:rPr>
              <a:t>かぶっています</a:t>
            </a:r>
            <a:r>
              <a:rPr lang="ja-JP" altLang="en-US" dirty="0" smtClean="0">
                <a:solidFill>
                  <a:prstClr val="black"/>
                </a:solidFill>
              </a:rPr>
              <a:t>。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am wearing blue pants.	</a:t>
            </a:r>
            <a:r>
              <a:rPr lang="ja-JP" altLang="en-US" dirty="0" smtClean="0">
                <a:solidFill>
                  <a:prstClr val="black"/>
                </a:solidFill>
              </a:rPr>
              <a:t>あおい　パンツを　</a:t>
            </a:r>
            <a:r>
              <a:rPr lang="ja-JP" altLang="en-US" dirty="0" smtClean="0">
                <a:solidFill>
                  <a:srgbClr val="FF0000"/>
                </a:solidFill>
              </a:rPr>
              <a:t>はいています</a:t>
            </a:r>
            <a:r>
              <a:rPr lang="ja-JP" altLang="en-US" dirty="0" smtClean="0">
                <a:solidFill>
                  <a:prstClr val="black"/>
                </a:solidFill>
              </a:rPr>
              <a:t>。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Mariko is crying.		</a:t>
            </a:r>
            <a:r>
              <a:rPr lang="ja-JP" altLang="en-US" dirty="0" smtClean="0">
                <a:solidFill>
                  <a:prstClr val="black"/>
                </a:solidFill>
              </a:rPr>
              <a:t>まりこさんは　</a:t>
            </a:r>
            <a:r>
              <a:rPr lang="ja-JP" altLang="en-US" dirty="0">
                <a:solidFill>
                  <a:srgbClr val="FF0000"/>
                </a:solidFill>
              </a:rPr>
              <a:t>な</a:t>
            </a:r>
            <a:r>
              <a:rPr lang="ja-JP" altLang="en-US" dirty="0" smtClean="0">
                <a:solidFill>
                  <a:srgbClr val="FF0000"/>
                </a:solidFill>
              </a:rPr>
              <a:t>いています</a:t>
            </a:r>
            <a:r>
              <a:rPr lang="ja-JP" altLang="en-US" dirty="0" smtClean="0">
                <a:solidFill>
                  <a:prstClr val="black"/>
                </a:solidFill>
              </a:rPr>
              <a:t>。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am working at </a:t>
            </a:r>
            <a:r>
              <a:rPr lang="en-US" dirty="0" err="1" smtClean="0">
                <a:solidFill>
                  <a:prstClr val="black"/>
                </a:solidFill>
              </a:rPr>
              <a:t>MacDonalds</a:t>
            </a:r>
            <a:r>
              <a:rPr lang="en-US" dirty="0" smtClean="0">
                <a:solidFill>
                  <a:prstClr val="black"/>
                </a:solidFill>
              </a:rPr>
              <a:t>.	</a:t>
            </a:r>
            <a:r>
              <a:rPr lang="ja-JP" altLang="en-US" dirty="0" smtClean="0">
                <a:solidFill>
                  <a:prstClr val="black"/>
                </a:solidFill>
              </a:rPr>
              <a:t>マックで　</a:t>
            </a:r>
            <a:r>
              <a:rPr lang="ja-JP" altLang="en-US" dirty="0" smtClean="0">
                <a:solidFill>
                  <a:srgbClr val="FF0000"/>
                </a:solidFill>
              </a:rPr>
              <a:t>はたらいています</a:t>
            </a:r>
            <a:r>
              <a:rPr lang="ja-JP" altLang="en-US" dirty="0" smtClean="0">
                <a:solidFill>
                  <a:prstClr val="black"/>
                </a:solidFill>
              </a:rPr>
              <a:t>。</a:t>
            </a: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1596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Variety of sentences using </a:t>
            </a:r>
            <a:r>
              <a:rPr lang="en-US" dirty="0" err="1" smtClean="0"/>
              <a:t>te</a:t>
            </a:r>
            <a:r>
              <a:rPr lang="en-US" dirty="0" smtClean="0"/>
              <a:t> form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How can you say these in Japanese?</a:t>
            </a:r>
          </a:p>
          <a:p>
            <a:pPr marL="342900" indent="-342900"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Please write the kanji.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My hobbies are playing tennis and reading books.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went to the bookshop and bought a book.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She is eating sushi.</a:t>
            </a:r>
            <a:endParaRPr lang="en-US" dirty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Please listen to the teacher.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prstClr val="black"/>
                </a:solidFill>
              </a:rPr>
              <a:t>Yuuki</a:t>
            </a:r>
            <a:r>
              <a:rPr lang="en-US" dirty="0" smtClean="0">
                <a:solidFill>
                  <a:prstClr val="black"/>
                </a:solidFill>
              </a:rPr>
              <a:t> is wearing a black shirt and a white tie.</a:t>
            </a:r>
            <a:endParaRPr lang="en-US" dirty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Please bring a pen to class.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went to Sydney and went shopping.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prstClr val="black"/>
                </a:solidFill>
              </a:rPr>
              <a:t>Kimiko</a:t>
            </a:r>
            <a:r>
              <a:rPr lang="en-US" dirty="0" smtClean="0">
                <a:solidFill>
                  <a:prstClr val="black"/>
                </a:solidFill>
              </a:rPr>
              <a:t> is reading a Japanese book.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I am talking to a friend.</a:t>
            </a:r>
          </a:p>
          <a:p>
            <a:pPr marL="342900" indent="-342900"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3351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Did you answer correctly?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Please write the kanji.</a:t>
            </a:r>
            <a:r>
              <a:rPr lang="ja-JP" altLang="en-US" dirty="0" smtClean="0">
                <a:solidFill>
                  <a:prstClr val="black"/>
                </a:solidFill>
              </a:rPr>
              <a:t>　</a:t>
            </a:r>
            <a:endParaRPr lang="en-US" altLang="ja-JP" dirty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	</a:t>
            </a:r>
            <a:r>
              <a:rPr lang="ja-JP" altLang="en-US" dirty="0" smtClean="0">
                <a:solidFill>
                  <a:prstClr val="black"/>
                </a:solidFill>
              </a:rPr>
              <a:t>かんじを　</a:t>
            </a:r>
            <a:r>
              <a:rPr lang="ja-JP" altLang="en-US" dirty="0" smtClean="0">
                <a:solidFill>
                  <a:srgbClr val="FF0000"/>
                </a:solidFill>
              </a:rPr>
              <a:t>かいて　ください。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dirty="0" smtClean="0">
                <a:solidFill>
                  <a:prstClr val="black"/>
                </a:solidFill>
              </a:rPr>
              <a:t>My hobbies are playing tennis and reading books.</a:t>
            </a:r>
            <a:r>
              <a:rPr lang="ja-JP" altLang="en-US" dirty="0" smtClean="0">
                <a:solidFill>
                  <a:prstClr val="black"/>
                </a:solidFill>
              </a:rPr>
              <a:t>　</a:t>
            </a:r>
            <a:endParaRPr lang="en-US" altLang="ja-JP" dirty="0">
              <a:solidFill>
                <a:prstClr val="black"/>
              </a:solidFill>
            </a:endParaRPr>
          </a:p>
          <a:p>
            <a:pPr lvl="1"/>
            <a:r>
              <a:rPr lang="en-US" altLang="ja-JP" dirty="0" smtClean="0">
                <a:solidFill>
                  <a:prstClr val="black"/>
                </a:solidFill>
              </a:rPr>
              <a:t>	</a:t>
            </a:r>
            <a:r>
              <a:rPr lang="ja-JP" altLang="en-US" dirty="0" smtClean="0">
                <a:solidFill>
                  <a:prstClr val="black"/>
                </a:solidFill>
              </a:rPr>
              <a:t>しゅみは　テニスを　</a:t>
            </a:r>
            <a:r>
              <a:rPr lang="ja-JP" altLang="en-US" dirty="0" smtClean="0">
                <a:solidFill>
                  <a:srgbClr val="FF0000"/>
                </a:solidFill>
              </a:rPr>
              <a:t>して、</a:t>
            </a:r>
            <a:r>
              <a:rPr lang="ja-JP" altLang="en-US" dirty="0" smtClean="0">
                <a:solidFill>
                  <a:prstClr val="black"/>
                </a:solidFill>
              </a:rPr>
              <a:t>ほんを　よみます。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solidFill>
                  <a:prstClr val="black"/>
                </a:solidFill>
              </a:rPr>
              <a:t>I went to the</a:t>
            </a:r>
            <a:r>
              <a:rPr lang="ja-JP" altLang="en-US" dirty="0">
                <a:solidFill>
                  <a:prstClr val="black"/>
                </a:solidFill>
              </a:rPr>
              <a:t> </a:t>
            </a:r>
            <a:r>
              <a:rPr lang="en-US" altLang="ja-JP" dirty="0" smtClean="0">
                <a:solidFill>
                  <a:prstClr val="black"/>
                </a:solidFill>
              </a:rPr>
              <a:t>book</a:t>
            </a:r>
            <a:r>
              <a:rPr lang="en-US" dirty="0" smtClean="0">
                <a:solidFill>
                  <a:prstClr val="black"/>
                </a:solidFill>
              </a:rPr>
              <a:t>shop and bought a book.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	</a:t>
            </a:r>
            <a:r>
              <a:rPr lang="ja-JP" altLang="en-US" dirty="0" smtClean="0">
                <a:solidFill>
                  <a:prstClr val="black"/>
                </a:solidFill>
              </a:rPr>
              <a:t>ほんやに　</a:t>
            </a:r>
            <a:r>
              <a:rPr lang="ja-JP" altLang="en-US" dirty="0" smtClean="0">
                <a:solidFill>
                  <a:srgbClr val="FF0000"/>
                </a:solidFill>
              </a:rPr>
              <a:t>いって、</a:t>
            </a:r>
            <a:r>
              <a:rPr lang="ja-JP" altLang="en-US" dirty="0" smtClean="0">
                <a:solidFill>
                  <a:prstClr val="black"/>
                </a:solidFill>
              </a:rPr>
              <a:t>ほんを　かいました。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4. She is eating sushi.</a:t>
            </a: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ja-JP" altLang="en-US" dirty="0" smtClean="0">
                <a:solidFill>
                  <a:prstClr val="black"/>
                </a:solidFill>
              </a:rPr>
              <a:t>すしを　</a:t>
            </a:r>
            <a:r>
              <a:rPr lang="ja-JP" altLang="en-US" dirty="0" smtClean="0">
                <a:solidFill>
                  <a:srgbClr val="FF0000"/>
                </a:solidFill>
              </a:rPr>
              <a:t>たべています</a:t>
            </a:r>
            <a:r>
              <a:rPr lang="ja-JP" altLang="en-US" dirty="0" smtClean="0"/>
              <a:t>。</a:t>
            </a:r>
            <a:endParaRPr lang="en-US" dirty="0"/>
          </a:p>
          <a:p>
            <a:r>
              <a:rPr lang="en-US" dirty="0" smtClean="0">
                <a:solidFill>
                  <a:prstClr val="black"/>
                </a:solidFill>
              </a:rPr>
              <a:t>5. Please listen to the teacher.</a:t>
            </a: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ja-JP" altLang="en-US" dirty="0" smtClean="0">
                <a:solidFill>
                  <a:prstClr val="black"/>
                </a:solidFill>
              </a:rPr>
              <a:t>せんせいに　</a:t>
            </a:r>
            <a:r>
              <a:rPr lang="ja-JP" altLang="en-US" dirty="0" smtClean="0">
                <a:solidFill>
                  <a:srgbClr val="FF0000"/>
                </a:solidFill>
              </a:rPr>
              <a:t>きいて　ください</a:t>
            </a:r>
            <a:r>
              <a:rPr lang="ja-JP" altLang="en-US" dirty="0" smtClean="0">
                <a:solidFill>
                  <a:prstClr val="black"/>
                </a:solidFill>
              </a:rPr>
              <a:t>。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 startAt="6"/>
            </a:pPr>
            <a:r>
              <a:rPr lang="en-US" dirty="0" err="1" smtClean="0">
                <a:solidFill>
                  <a:prstClr val="black"/>
                </a:solidFill>
              </a:rPr>
              <a:t>Yuuki</a:t>
            </a:r>
            <a:r>
              <a:rPr lang="en-US" dirty="0" smtClean="0">
                <a:solidFill>
                  <a:prstClr val="black"/>
                </a:solidFill>
              </a:rPr>
              <a:t> is wearing a black shirt and a white tie.</a:t>
            </a: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ja-JP" altLang="en-US" dirty="0" smtClean="0">
                <a:solidFill>
                  <a:prstClr val="black"/>
                </a:solidFill>
              </a:rPr>
              <a:t>ゆうきさんは　くろい　シャツを　</a:t>
            </a:r>
            <a:r>
              <a:rPr lang="ja-JP" altLang="en-US" dirty="0" smtClean="0">
                <a:solidFill>
                  <a:srgbClr val="FF0000"/>
                </a:solidFill>
              </a:rPr>
              <a:t>きて</a:t>
            </a:r>
            <a:r>
              <a:rPr lang="ja-JP" altLang="en-US" dirty="0" smtClean="0">
                <a:solidFill>
                  <a:prstClr val="black"/>
                </a:solidFill>
              </a:rPr>
              <a:t>、しろい　ネクタイを　しています。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7. Please bring a pen to class.</a:t>
            </a: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ja-JP" altLang="en-US" dirty="0" smtClean="0">
                <a:solidFill>
                  <a:prstClr val="black"/>
                </a:solidFill>
              </a:rPr>
              <a:t>クラスに　ペンを　</a:t>
            </a:r>
            <a:r>
              <a:rPr lang="ja-JP" altLang="en-US" dirty="0" smtClean="0">
                <a:solidFill>
                  <a:srgbClr val="FF0000"/>
                </a:solidFill>
              </a:rPr>
              <a:t>もってきて　ください</a:t>
            </a:r>
            <a:r>
              <a:rPr lang="ja-JP" altLang="en-US" dirty="0" smtClean="0">
                <a:solidFill>
                  <a:prstClr val="black"/>
                </a:solidFill>
              </a:rPr>
              <a:t>。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 startAt="8"/>
            </a:pPr>
            <a:r>
              <a:rPr lang="en-US" dirty="0" smtClean="0">
                <a:solidFill>
                  <a:prstClr val="black"/>
                </a:solidFill>
              </a:rPr>
              <a:t>I went to Sydney and went shopping.</a:t>
            </a: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ja-JP" altLang="en-US" dirty="0" smtClean="0">
                <a:solidFill>
                  <a:prstClr val="black"/>
                </a:solidFill>
              </a:rPr>
              <a:t>シドニーに　</a:t>
            </a:r>
            <a:r>
              <a:rPr lang="ja-JP" altLang="en-US" dirty="0" smtClean="0">
                <a:solidFill>
                  <a:srgbClr val="FF0000"/>
                </a:solidFill>
              </a:rPr>
              <a:t>いって、</a:t>
            </a:r>
            <a:r>
              <a:rPr lang="ja-JP" altLang="en-US" dirty="0" smtClean="0">
                <a:solidFill>
                  <a:prstClr val="black"/>
                </a:solidFill>
              </a:rPr>
              <a:t>　かいものを　しました。</a:t>
            </a: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 startAt="9"/>
            </a:pPr>
            <a:r>
              <a:rPr lang="en-US" dirty="0" err="1" smtClean="0">
                <a:solidFill>
                  <a:prstClr val="black"/>
                </a:solidFill>
              </a:rPr>
              <a:t>Kimiko</a:t>
            </a:r>
            <a:r>
              <a:rPr lang="en-US" dirty="0" smtClean="0">
                <a:solidFill>
                  <a:prstClr val="black"/>
                </a:solidFill>
              </a:rPr>
              <a:t> is reading a Japanese book.</a:t>
            </a: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ja-JP" altLang="en-US" dirty="0" smtClean="0">
                <a:solidFill>
                  <a:prstClr val="black"/>
                </a:solidFill>
              </a:rPr>
              <a:t>きみこさんは　にほんごの　ほんを　</a:t>
            </a:r>
            <a:r>
              <a:rPr lang="ja-JP" altLang="en-US" dirty="0" smtClean="0">
                <a:solidFill>
                  <a:srgbClr val="FF0000"/>
                </a:solidFill>
              </a:rPr>
              <a:t>よんでいます</a:t>
            </a:r>
            <a:r>
              <a:rPr lang="ja-JP" altLang="en-US" dirty="0" smtClean="0">
                <a:solidFill>
                  <a:prstClr val="black"/>
                </a:solidFill>
              </a:rPr>
              <a:t>。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10. I am talking to a friend.</a:t>
            </a:r>
          </a:p>
          <a:p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ja-JP" altLang="en-US" dirty="0" smtClean="0">
                <a:solidFill>
                  <a:prstClr val="black"/>
                </a:solidFill>
              </a:rPr>
              <a:t>ともだちに　</a:t>
            </a:r>
            <a:r>
              <a:rPr lang="ja-JP" altLang="en-US" dirty="0" smtClean="0">
                <a:solidFill>
                  <a:srgbClr val="FF0000"/>
                </a:solidFill>
              </a:rPr>
              <a:t>はなしています</a:t>
            </a:r>
            <a:r>
              <a:rPr lang="ja-JP" altLang="en-US" dirty="0" smtClean="0">
                <a:solidFill>
                  <a:prstClr val="black"/>
                </a:solidFill>
              </a:rPr>
              <a:t>。</a:t>
            </a: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142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Variety of sentences using </a:t>
            </a:r>
            <a:r>
              <a:rPr lang="en-US" dirty="0" err="1" smtClean="0"/>
              <a:t>te</a:t>
            </a:r>
            <a:r>
              <a:rPr lang="en-US" dirty="0" smtClean="0"/>
              <a:t> form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How can you say these in English?</a:t>
            </a:r>
          </a:p>
          <a:p>
            <a:pPr marL="342900" indent="-342900"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ja-JP" altLang="en-US" dirty="0" smtClean="0">
                <a:solidFill>
                  <a:prstClr val="black"/>
                </a:solidFill>
              </a:rPr>
              <a:t>日本に　いって、おてら　みました。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ja-JP" altLang="en-US" dirty="0" smtClean="0">
                <a:solidFill>
                  <a:prstClr val="black"/>
                </a:solidFill>
              </a:rPr>
              <a:t>パーティーで　みどりの　シャツを　きて、あおい　ジーンズを　はきました。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ja-JP" altLang="en-US" dirty="0">
                <a:solidFill>
                  <a:prstClr val="black"/>
                </a:solidFill>
              </a:rPr>
              <a:t>つぎ</a:t>
            </a:r>
            <a:r>
              <a:rPr lang="ja-JP" altLang="en-US" dirty="0" smtClean="0">
                <a:solidFill>
                  <a:prstClr val="black"/>
                </a:solidFill>
              </a:rPr>
              <a:t>の　か</a:t>
            </a:r>
            <a:r>
              <a:rPr lang="ja-JP" altLang="en-US" dirty="0">
                <a:solidFill>
                  <a:prstClr val="black"/>
                </a:solidFill>
              </a:rPr>
              <a:t>ど</a:t>
            </a:r>
            <a:r>
              <a:rPr lang="ja-JP" altLang="en-US" dirty="0" smtClean="0">
                <a:solidFill>
                  <a:prstClr val="black"/>
                </a:solidFill>
              </a:rPr>
              <a:t>を　みぎに　まがって、まっすぐ　いってください。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ja-JP" altLang="en-US" dirty="0" smtClean="0">
                <a:solidFill>
                  <a:prstClr val="black"/>
                </a:solidFill>
              </a:rPr>
              <a:t>ノートと　ペンを　もってきて　ください。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ja-JP" altLang="en-US" dirty="0">
                <a:solidFill>
                  <a:prstClr val="black"/>
                </a:solidFill>
              </a:rPr>
              <a:t>こうえん</a:t>
            </a:r>
            <a:r>
              <a:rPr lang="ja-JP" altLang="en-US" dirty="0" smtClean="0">
                <a:solidFill>
                  <a:prstClr val="black"/>
                </a:solidFill>
              </a:rPr>
              <a:t>で　ひろごはんを　たべて、ラグビーを　しました。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ja-JP" altLang="en-US" dirty="0">
                <a:solidFill>
                  <a:prstClr val="black"/>
                </a:solidFill>
              </a:rPr>
              <a:t>えいが</a:t>
            </a:r>
            <a:r>
              <a:rPr lang="ja-JP" altLang="en-US" dirty="0" smtClean="0">
                <a:solidFill>
                  <a:prstClr val="black"/>
                </a:solidFill>
              </a:rPr>
              <a:t>を　みています。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ja-JP" altLang="en-US" dirty="0">
                <a:solidFill>
                  <a:prstClr val="black"/>
                </a:solidFill>
              </a:rPr>
              <a:t>いま</a:t>
            </a:r>
            <a:r>
              <a:rPr lang="ja-JP" altLang="en-US" dirty="0" smtClean="0">
                <a:solidFill>
                  <a:prstClr val="black"/>
                </a:solidFill>
              </a:rPr>
              <a:t>、でんしゃに　のっています。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ja-JP" altLang="en-US" dirty="0">
                <a:solidFill>
                  <a:prstClr val="black"/>
                </a:solidFill>
              </a:rPr>
              <a:t>あした</a:t>
            </a:r>
            <a:r>
              <a:rPr lang="ja-JP" altLang="en-US" dirty="0" smtClean="0">
                <a:solidFill>
                  <a:prstClr val="black"/>
                </a:solidFill>
              </a:rPr>
              <a:t>、がっこうを　やすんで、いしゃ　に　いきます。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ja-JP" altLang="en-US" dirty="0">
                <a:solidFill>
                  <a:prstClr val="black"/>
                </a:solidFill>
              </a:rPr>
              <a:t>うみで</a:t>
            </a:r>
            <a:r>
              <a:rPr lang="ja-JP" altLang="en-US" dirty="0" smtClean="0">
                <a:solidFill>
                  <a:prstClr val="black"/>
                </a:solidFill>
              </a:rPr>
              <a:t>、およいで、クリケットを　します。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r>
              <a:rPr lang="ja-JP" altLang="en-US" dirty="0">
                <a:solidFill>
                  <a:prstClr val="black"/>
                </a:solidFill>
              </a:rPr>
              <a:t>ともだち</a:t>
            </a:r>
            <a:r>
              <a:rPr lang="ja-JP" altLang="en-US" dirty="0" smtClean="0">
                <a:solidFill>
                  <a:prstClr val="black"/>
                </a:solidFill>
              </a:rPr>
              <a:t>と　はなしています。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  <a:p>
            <a:pPr marL="342900" indent="-342900">
              <a:buAutoNum type="arabicPeriod"/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194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Did you answer correctly?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ja-JP" altLang="en-US" dirty="0" smtClean="0">
                <a:solidFill>
                  <a:prstClr val="black"/>
                </a:solidFill>
              </a:rPr>
              <a:t>日本に　いって、おてら　みました。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	I went to Japan </a:t>
            </a:r>
            <a:r>
              <a:rPr lang="en-US" altLang="ja-JP" dirty="0" smtClean="0">
                <a:solidFill>
                  <a:srgbClr val="FF0000"/>
                </a:solidFill>
              </a:rPr>
              <a:t>and</a:t>
            </a:r>
            <a:r>
              <a:rPr lang="en-US" altLang="ja-JP" dirty="0" smtClean="0">
                <a:solidFill>
                  <a:prstClr val="black"/>
                </a:solidFill>
              </a:rPr>
              <a:t> saw a temple.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2. </a:t>
            </a:r>
            <a:r>
              <a:rPr lang="ja-JP" altLang="en-US" dirty="0" smtClean="0">
                <a:solidFill>
                  <a:prstClr val="black"/>
                </a:solidFill>
              </a:rPr>
              <a:t>パーティーで　みどりの　シャツを　きて、あおい　ジーンズを　はきました。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	I wore a green shirt </a:t>
            </a:r>
            <a:r>
              <a:rPr lang="en-US" altLang="ja-JP" dirty="0" smtClean="0">
                <a:solidFill>
                  <a:srgbClr val="FF0000"/>
                </a:solidFill>
              </a:rPr>
              <a:t>and</a:t>
            </a:r>
            <a:r>
              <a:rPr lang="en-US" altLang="ja-JP" dirty="0" smtClean="0">
                <a:solidFill>
                  <a:prstClr val="black"/>
                </a:solidFill>
              </a:rPr>
              <a:t> blue jeans to the party.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3. </a:t>
            </a:r>
            <a:r>
              <a:rPr lang="ja-JP" altLang="en-US" dirty="0" smtClean="0">
                <a:solidFill>
                  <a:prstClr val="black"/>
                </a:solidFill>
              </a:rPr>
              <a:t>つ</a:t>
            </a:r>
            <a:r>
              <a:rPr lang="ja-JP" altLang="en-US" dirty="0">
                <a:solidFill>
                  <a:prstClr val="black"/>
                </a:solidFill>
              </a:rPr>
              <a:t>ぎ</a:t>
            </a:r>
            <a:r>
              <a:rPr lang="ja-JP" altLang="en-US" dirty="0" smtClean="0">
                <a:solidFill>
                  <a:prstClr val="black"/>
                </a:solidFill>
              </a:rPr>
              <a:t>の　か</a:t>
            </a:r>
            <a:r>
              <a:rPr lang="ja-JP" altLang="en-US" dirty="0">
                <a:solidFill>
                  <a:prstClr val="black"/>
                </a:solidFill>
              </a:rPr>
              <a:t>ど</a:t>
            </a:r>
            <a:r>
              <a:rPr lang="ja-JP" altLang="en-US" dirty="0" smtClean="0">
                <a:solidFill>
                  <a:prstClr val="black"/>
                </a:solidFill>
              </a:rPr>
              <a:t>を　みぎに　まがって、まっすぐ　いってください。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	Turn right at the next corner, </a:t>
            </a:r>
            <a:r>
              <a:rPr lang="en-US" altLang="ja-JP" dirty="0" smtClean="0">
                <a:solidFill>
                  <a:srgbClr val="FF0000"/>
                </a:solidFill>
              </a:rPr>
              <a:t>and then </a:t>
            </a:r>
            <a:r>
              <a:rPr lang="en-US" altLang="ja-JP" dirty="0" smtClean="0">
                <a:solidFill>
                  <a:prstClr val="black"/>
                </a:solidFill>
              </a:rPr>
              <a:t>go straight please.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4. </a:t>
            </a:r>
            <a:r>
              <a:rPr lang="ja-JP" altLang="en-US" dirty="0" smtClean="0">
                <a:solidFill>
                  <a:prstClr val="black"/>
                </a:solidFill>
              </a:rPr>
              <a:t>ノートと　ペンを　もってきて　ください。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	</a:t>
            </a:r>
            <a:r>
              <a:rPr lang="en-US" altLang="ja-JP" dirty="0" smtClean="0">
                <a:solidFill>
                  <a:srgbClr val="FF0000"/>
                </a:solidFill>
              </a:rPr>
              <a:t>Please</a:t>
            </a:r>
            <a:r>
              <a:rPr lang="en-US" altLang="ja-JP" dirty="0" smtClean="0">
                <a:solidFill>
                  <a:prstClr val="black"/>
                </a:solidFill>
              </a:rPr>
              <a:t> bring a notebook </a:t>
            </a:r>
            <a:r>
              <a:rPr lang="en-US" altLang="ja-JP" dirty="0" smtClean="0"/>
              <a:t>and </a:t>
            </a:r>
            <a:r>
              <a:rPr lang="en-US" altLang="ja-JP" dirty="0" smtClean="0">
                <a:solidFill>
                  <a:prstClr val="black"/>
                </a:solidFill>
              </a:rPr>
              <a:t>a pen.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5. </a:t>
            </a:r>
            <a:r>
              <a:rPr lang="ja-JP" altLang="en-US" dirty="0" smtClean="0">
                <a:solidFill>
                  <a:prstClr val="black"/>
                </a:solidFill>
              </a:rPr>
              <a:t>こ</a:t>
            </a:r>
            <a:r>
              <a:rPr lang="ja-JP" altLang="en-US" dirty="0">
                <a:solidFill>
                  <a:prstClr val="black"/>
                </a:solidFill>
              </a:rPr>
              <a:t>うえん</a:t>
            </a:r>
            <a:r>
              <a:rPr lang="ja-JP" altLang="en-US" dirty="0" smtClean="0">
                <a:solidFill>
                  <a:prstClr val="black"/>
                </a:solidFill>
              </a:rPr>
              <a:t>で　ひろごはんを　たべて、ラグビーを　しました。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	I ate lunch at the park, </a:t>
            </a:r>
            <a:r>
              <a:rPr lang="en-US" altLang="ja-JP" dirty="0" smtClean="0">
                <a:solidFill>
                  <a:srgbClr val="FF0000"/>
                </a:solidFill>
              </a:rPr>
              <a:t>and then </a:t>
            </a:r>
            <a:r>
              <a:rPr lang="en-US" altLang="ja-JP" dirty="0" smtClean="0">
                <a:solidFill>
                  <a:prstClr val="black"/>
                </a:solidFill>
              </a:rPr>
              <a:t>played rugby.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6. </a:t>
            </a:r>
            <a:r>
              <a:rPr lang="ja-JP" altLang="en-US" dirty="0" smtClean="0">
                <a:solidFill>
                  <a:prstClr val="black"/>
                </a:solidFill>
              </a:rPr>
              <a:t>え</a:t>
            </a:r>
            <a:r>
              <a:rPr lang="ja-JP" altLang="en-US" dirty="0">
                <a:solidFill>
                  <a:prstClr val="black"/>
                </a:solidFill>
              </a:rPr>
              <a:t>いが</a:t>
            </a:r>
            <a:r>
              <a:rPr lang="ja-JP" altLang="en-US" dirty="0" smtClean="0">
                <a:solidFill>
                  <a:prstClr val="black"/>
                </a:solidFill>
              </a:rPr>
              <a:t>を　みています。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	I </a:t>
            </a:r>
            <a:r>
              <a:rPr lang="en-US" altLang="ja-JP" dirty="0" smtClean="0">
                <a:solidFill>
                  <a:srgbClr val="FF0000"/>
                </a:solidFill>
              </a:rPr>
              <a:t>am watching </a:t>
            </a:r>
            <a:r>
              <a:rPr lang="en-US" altLang="ja-JP" dirty="0" smtClean="0">
                <a:solidFill>
                  <a:prstClr val="black"/>
                </a:solidFill>
              </a:rPr>
              <a:t>a movie.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7. </a:t>
            </a:r>
            <a:r>
              <a:rPr lang="ja-JP" altLang="en-US" dirty="0" smtClean="0">
                <a:solidFill>
                  <a:prstClr val="black"/>
                </a:solidFill>
              </a:rPr>
              <a:t>い</a:t>
            </a:r>
            <a:r>
              <a:rPr lang="ja-JP" altLang="en-US" dirty="0">
                <a:solidFill>
                  <a:prstClr val="black"/>
                </a:solidFill>
              </a:rPr>
              <a:t>ま</a:t>
            </a:r>
            <a:r>
              <a:rPr lang="ja-JP" altLang="en-US" dirty="0" smtClean="0">
                <a:solidFill>
                  <a:prstClr val="black"/>
                </a:solidFill>
              </a:rPr>
              <a:t>、でんしゃに　のっています。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	I </a:t>
            </a:r>
            <a:r>
              <a:rPr lang="en-US" altLang="ja-JP" dirty="0" smtClean="0">
                <a:solidFill>
                  <a:srgbClr val="FF0000"/>
                </a:solidFill>
              </a:rPr>
              <a:t>am riding </a:t>
            </a:r>
            <a:r>
              <a:rPr lang="en-US" altLang="ja-JP" dirty="0" smtClean="0">
                <a:solidFill>
                  <a:prstClr val="black"/>
                </a:solidFill>
              </a:rPr>
              <a:t>on the train, now.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8. </a:t>
            </a:r>
            <a:r>
              <a:rPr lang="ja-JP" altLang="en-US" dirty="0" smtClean="0">
                <a:solidFill>
                  <a:prstClr val="black"/>
                </a:solidFill>
              </a:rPr>
              <a:t>あ</a:t>
            </a:r>
            <a:r>
              <a:rPr lang="ja-JP" altLang="en-US" dirty="0">
                <a:solidFill>
                  <a:prstClr val="black"/>
                </a:solidFill>
              </a:rPr>
              <a:t>した</a:t>
            </a:r>
            <a:r>
              <a:rPr lang="ja-JP" altLang="en-US" dirty="0" smtClean="0">
                <a:solidFill>
                  <a:prstClr val="black"/>
                </a:solidFill>
              </a:rPr>
              <a:t>、がっこうを　やすんで、いしゃ　に　いきます。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	Tomorrow, I will not go to school, </a:t>
            </a:r>
            <a:r>
              <a:rPr lang="en-US" altLang="ja-JP" dirty="0" smtClean="0">
                <a:solidFill>
                  <a:srgbClr val="FF0000"/>
                </a:solidFill>
              </a:rPr>
              <a:t>and</a:t>
            </a:r>
            <a:r>
              <a:rPr lang="en-US" altLang="ja-JP" dirty="0" smtClean="0">
                <a:solidFill>
                  <a:prstClr val="black"/>
                </a:solidFill>
              </a:rPr>
              <a:t> I will go to the doctor.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9. </a:t>
            </a:r>
            <a:r>
              <a:rPr lang="ja-JP" altLang="en-US" dirty="0" smtClean="0">
                <a:solidFill>
                  <a:prstClr val="black"/>
                </a:solidFill>
              </a:rPr>
              <a:t>う</a:t>
            </a:r>
            <a:r>
              <a:rPr lang="ja-JP" altLang="en-US" dirty="0">
                <a:solidFill>
                  <a:prstClr val="black"/>
                </a:solidFill>
              </a:rPr>
              <a:t>みで</a:t>
            </a:r>
            <a:r>
              <a:rPr lang="ja-JP" altLang="en-US" dirty="0" smtClean="0">
                <a:solidFill>
                  <a:prstClr val="black"/>
                </a:solidFill>
              </a:rPr>
              <a:t>、およいで、クリケットを　します。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	At the beach, I will swim </a:t>
            </a:r>
            <a:r>
              <a:rPr lang="en-US" altLang="ja-JP" dirty="0" smtClean="0">
                <a:solidFill>
                  <a:srgbClr val="FF0000"/>
                </a:solidFill>
              </a:rPr>
              <a:t>and</a:t>
            </a:r>
            <a:r>
              <a:rPr lang="en-US" altLang="ja-JP" dirty="0" smtClean="0">
                <a:solidFill>
                  <a:prstClr val="black"/>
                </a:solidFill>
              </a:rPr>
              <a:t> play cricket.</a:t>
            </a:r>
          </a:p>
          <a:p>
            <a:r>
              <a:rPr lang="en-US" altLang="ja-JP" dirty="0" smtClean="0">
                <a:solidFill>
                  <a:prstClr val="black"/>
                </a:solidFill>
              </a:rPr>
              <a:t>10. </a:t>
            </a:r>
            <a:r>
              <a:rPr lang="ja-JP" altLang="en-US" dirty="0" smtClean="0">
                <a:solidFill>
                  <a:prstClr val="black"/>
                </a:solidFill>
              </a:rPr>
              <a:t>と</a:t>
            </a:r>
            <a:r>
              <a:rPr lang="ja-JP" altLang="en-US" dirty="0">
                <a:solidFill>
                  <a:prstClr val="black"/>
                </a:solidFill>
              </a:rPr>
              <a:t>もだち</a:t>
            </a:r>
            <a:r>
              <a:rPr lang="ja-JP" altLang="en-US" dirty="0" smtClean="0">
                <a:solidFill>
                  <a:prstClr val="black"/>
                </a:solidFill>
              </a:rPr>
              <a:t>と　はなしています。</a:t>
            </a:r>
            <a:endParaRPr lang="en-US" altLang="ja-JP" dirty="0" smtClean="0">
              <a:solidFill>
                <a:prstClr val="black"/>
              </a:solidFill>
            </a:endParaRPr>
          </a:p>
          <a:p>
            <a:r>
              <a:rPr lang="en-US" altLang="ja-JP" dirty="0" smtClean="0">
                <a:solidFill>
                  <a:prstClr val="black"/>
                </a:solidFill>
              </a:rPr>
              <a:t>	I </a:t>
            </a:r>
            <a:r>
              <a:rPr lang="en-US" altLang="ja-JP" dirty="0" smtClean="0">
                <a:solidFill>
                  <a:srgbClr val="FF0000"/>
                </a:solidFill>
              </a:rPr>
              <a:t>am talking </a:t>
            </a:r>
            <a:r>
              <a:rPr lang="en-US" altLang="ja-JP" dirty="0" smtClean="0">
                <a:solidFill>
                  <a:prstClr val="black"/>
                </a:solidFill>
              </a:rPr>
              <a:t>with my friends.</a:t>
            </a: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0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Ichidan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ja-JP" altLang="en-US" dirty="0" smtClean="0">
                <a:solidFill>
                  <a:srgbClr val="0070C0"/>
                </a:solidFill>
              </a:rPr>
              <a:t>一だん　</a:t>
            </a:r>
            <a:r>
              <a:rPr lang="en-US" altLang="ja-JP" dirty="0" smtClean="0">
                <a:solidFill>
                  <a:srgbClr val="0070C0"/>
                </a:solidFill>
              </a:rPr>
              <a:t>verbs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(Simple verbs)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Verbs which belong to the </a:t>
            </a:r>
            <a:r>
              <a:rPr lang="en-US" sz="3200" dirty="0" err="1" smtClean="0"/>
              <a:t>Ichidan</a:t>
            </a:r>
            <a:r>
              <a:rPr lang="en-US" sz="3200" dirty="0" smtClean="0"/>
              <a:t> group have an </a:t>
            </a:r>
            <a:r>
              <a:rPr lang="en-US" sz="3200" dirty="0" smtClean="0">
                <a:solidFill>
                  <a:srgbClr val="0070C0"/>
                </a:solidFill>
              </a:rPr>
              <a:t>‘e’ </a:t>
            </a:r>
            <a:r>
              <a:rPr lang="en-US" sz="3200" dirty="0" smtClean="0"/>
              <a:t>sound before </a:t>
            </a:r>
            <a:r>
              <a:rPr lang="ja-JP" altLang="en-US" sz="3200" dirty="0" smtClean="0"/>
              <a:t>ます</a:t>
            </a:r>
            <a:endParaRPr lang="en-US" altLang="ja-JP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76200" y="4495800"/>
            <a:ext cx="1752600" cy="1219200"/>
          </a:xfrm>
          <a:prstGeom prst="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‘e’ sound before </a:t>
            </a:r>
            <a:r>
              <a:rPr lang="ja-JP" altLang="en-US" dirty="0" smtClean="0">
                <a:solidFill>
                  <a:schemeClr val="tx1"/>
                </a:solidFill>
              </a:rPr>
              <a:t>ます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290325"/>
              </p:ext>
            </p:extLst>
          </p:nvPr>
        </p:nvGraphicFramePr>
        <p:xfrm>
          <a:off x="1855862" y="2896236"/>
          <a:ext cx="6543780" cy="295592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04900" y="5943600"/>
            <a:ext cx="74295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Change verbs with an ‘e’ sound before the </a:t>
            </a:r>
            <a:r>
              <a:rPr lang="ja-JP" altLang="en-US" dirty="0">
                <a:solidFill>
                  <a:schemeClr val="tx1"/>
                </a:solidFill>
              </a:rPr>
              <a:t>ま</a:t>
            </a:r>
            <a:r>
              <a:rPr lang="ja-JP" altLang="en-US" dirty="0" smtClean="0">
                <a:solidFill>
                  <a:schemeClr val="tx1"/>
                </a:solidFill>
              </a:rPr>
              <a:t>す </a:t>
            </a:r>
            <a:r>
              <a:rPr lang="en-US" altLang="ja-JP" dirty="0" smtClean="0">
                <a:solidFill>
                  <a:schemeClr val="tx1"/>
                </a:solidFill>
              </a:rPr>
              <a:t>into the ‘</a:t>
            </a:r>
            <a:r>
              <a:rPr lang="en-US" altLang="ja-JP" dirty="0" err="1" smtClean="0">
                <a:solidFill>
                  <a:schemeClr val="tx1"/>
                </a:solidFill>
              </a:rPr>
              <a:t>Te</a:t>
            </a:r>
            <a:r>
              <a:rPr lang="en-US" altLang="ja-JP" dirty="0" smtClean="0">
                <a:solidFill>
                  <a:schemeClr val="tx1"/>
                </a:solidFill>
              </a:rPr>
              <a:t> Form’ by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ropping the </a:t>
            </a:r>
            <a:r>
              <a:rPr lang="ja-JP" altLang="en-US" dirty="0">
                <a:solidFill>
                  <a:schemeClr val="tx1"/>
                </a:solidFill>
              </a:rPr>
              <a:t>ま</a:t>
            </a:r>
            <a:r>
              <a:rPr lang="ja-JP" altLang="en-US" dirty="0" smtClean="0">
                <a:solidFill>
                  <a:schemeClr val="tx1"/>
                </a:solidFill>
              </a:rPr>
              <a:t>す　</a:t>
            </a:r>
            <a:r>
              <a:rPr lang="en-US" altLang="ja-JP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adding </a:t>
            </a:r>
            <a:r>
              <a:rPr lang="ja-JP" altLang="en-US" dirty="0" smtClean="0">
                <a:solidFill>
                  <a:schemeClr val="tx1"/>
                </a:solidFill>
              </a:rPr>
              <a:t>て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6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58101"/>
              </p:ext>
            </p:extLst>
          </p:nvPr>
        </p:nvGraphicFramePr>
        <p:xfrm>
          <a:off x="762000" y="1676400"/>
          <a:ext cx="6543780" cy="295592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Examples (</a:t>
            </a:r>
            <a:r>
              <a:rPr lang="en-US" dirty="0" err="1" smtClean="0">
                <a:solidFill>
                  <a:srgbClr val="0070C0"/>
                </a:solidFill>
              </a:rPr>
              <a:t>Ichidan</a:t>
            </a:r>
            <a:r>
              <a:rPr lang="en-US" dirty="0" smtClean="0">
                <a:solidFill>
                  <a:srgbClr val="0070C0"/>
                </a:solidFill>
              </a:rPr>
              <a:t>):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858712" y="4800600"/>
            <a:ext cx="533400" cy="647700"/>
          </a:xfrm>
          <a:prstGeom prst="upArrow">
            <a:avLst/>
          </a:prstGeom>
          <a:solidFill>
            <a:srgbClr val="66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48400" y="5530334"/>
            <a:ext cx="234230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お</a:t>
            </a:r>
            <a:r>
              <a:rPr lang="ja-JP" altLang="en-US" dirty="0" smtClean="0"/>
              <a:t>し</a:t>
            </a:r>
            <a:r>
              <a:rPr lang="ja-JP" altLang="en-US" dirty="0">
                <a:solidFill>
                  <a:srgbClr val="0070C0"/>
                </a:solidFill>
              </a:rPr>
              <a:t>え</a:t>
            </a:r>
            <a:r>
              <a:rPr lang="ja-JP" altLang="en-US" dirty="0" smtClean="0"/>
              <a:t>ます　</a:t>
            </a:r>
            <a:r>
              <a:rPr lang="en-US" altLang="ja-JP" dirty="0" smtClean="0"/>
              <a:t>(to teach)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10163" y="6236732"/>
            <a:ext cx="99578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おしえ</a:t>
            </a:r>
            <a:r>
              <a:rPr lang="ja-JP" altLang="en-US" dirty="0" smtClean="0">
                <a:solidFill>
                  <a:srgbClr val="0070C0"/>
                </a:solidFill>
              </a:rPr>
              <a:t>て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/>
          <p:cNvCxnSpPr>
            <a:stCxn id="4" idx="2"/>
            <a:endCxn id="9" idx="0"/>
          </p:cNvCxnSpPr>
          <p:nvPr/>
        </p:nvCxnSpPr>
        <p:spPr>
          <a:xfrm flipH="1">
            <a:off x="7308056" y="5899666"/>
            <a:ext cx="111498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781800" y="3581400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337533"/>
              </p:ext>
            </p:extLst>
          </p:nvPr>
        </p:nvGraphicFramePr>
        <p:xfrm>
          <a:off x="1219200" y="1676400"/>
          <a:ext cx="6543780" cy="295592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Examples (</a:t>
            </a:r>
            <a:r>
              <a:rPr lang="en-US" dirty="0" err="1" smtClean="0">
                <a:solidFill>
                  <a:srgbClr val="0070C0"/>
                </a:solidFill>
              </a:rPr>
              <a:t>Ichidan</a:t>
            </a:r>
            <a:r>
              <a:rPr lang="en-US" dirty="0" smtClean="0">
                <a:solidFill>
                  <a:srgbClr val="0070C0"/>
                </a:solidFill>
              </a:rPr>
              <a:t>):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858712" y="4800600"/>
            <a:ext cx="533400" cy="647700"/>
          </a:xfrm>
          <a:prstGeom prst="upArrow">
            <a:avLst/>
          </a:prstGeom>
          <a:solidFill>
            <a:srgbClr val="66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48400" y="5530334"/>
            <a:ext cx="212429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あ</a:t>
            </a:r>
            <a:r>
              <a:rPr lang="ja-JP" altLang="en-US" dirty="0">
                <a:solidFill>
                  <a:srgbClr val="0070C0"/>
                </a:solidFill>
              </a:rPr>
              <a:t>け</a:t>
            </a:r>
            <a:r>
              <a:rPr lang="ja-JP" altLang="en-US" dirty="0" smtClean="0"/>
              <a:t>ます　</a:t>
            </a:r>
            <a:r>
              <a:rPr lang="en-US" altLang="ja-JP" dirty="0" smtClean="0"/>
              <a:t>(to open)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10163" y="6236732"/>
            <a:ext cx="82907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あけ</a:t>
            </a:r>
            <a:r>
              <a:rPr lang="ja-JP" altLang="en-US" dirty="0" smtClean="0">
                <a:solidFill>
                  <a:srgbClr val="0070C0"/>
                </a:solidFill>
              </a:rPr>
              <a:t>て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/>
          <p:cNvCxnSpPr>
            <a:stCxn id="4" idx="2"/>
            <a:endCxn id="9" idx="0"/>
          </p:cNvCxnSpPr>
          <p:nvPr/>
        </p:nvCxnSpPr>
        <p:spPr>
          <a:xfrm flipH="1">
            <a:off x="7224700" y="5899666"/>
            <a:ext cx="85850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781800" y="3581400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8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60203"/>
              </p:ext>
            </p:extLst>
          </p:nvPr>
        </p:nvGraphicFramePr>
        <p:xfrm>
          <a:off x="1219200" y="1676400"/>
          <a:ext cx="6543780" cy="2955924"/>
        </p:xfrm>
        <a:graphic>
          <a:graphicData uri="http://schemas.openxmlformats.org/drawingml/2006/table">
            <a:tbl>
              <a:tblPr/>
              <a:tblGrid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  <a:gridCol w="436252"/>
              </a:tblGrid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w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r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y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m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p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b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h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n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d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t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z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s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g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k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a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ら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ま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ば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は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な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だ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た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ざ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さ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り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み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ぴ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び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ひ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に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ぢ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ち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じ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し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ぎ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い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る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ゆ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む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ぷ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ぶ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ふ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ぬ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づ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つ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ず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す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ぐ</a:t>
                      </a:r>
                      <a:endParaRPr kumimoji="0" lang="ja-JP" alt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く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う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れ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め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ぺ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べ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へ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ね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で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て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ぜ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せ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げ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け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492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ろ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よ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も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ぱ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ぼ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ほ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の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SKyokashotai" pitchFamily="18" charset="-128"/>
                          <a:cs typeface="Arial" charset="0"/>
                        </a:rPr>
                        <a:t>ど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と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ぞ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そ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ご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こ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ea typeface="HGSKyokashotai" pitchFamily="18" charset="-128"/>
                          <a:cs typeface="Times New Roman" pitchFamily="18" charset="0"/>
                        </a:rPr>
                        <a:t>お</a:t>
                      </a:r>
                      <a:endParaRPr kumimoji="0" lang="ja-JP" alt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SKyokashotai" pitchFamily="1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Examples (</a:t>
            </a:r>
            <a:r>
              <a:rPr lang="en-US" dirty="0" err="1" smtClean="0">
                <a:solidFill>
                  <a:srgbClr val="0070C0"/>
                </a:solidFill>
              </a:rPr>
              <a:t>Ichidan</a:t>
            </a:r>
            <a:r>
              <a:rPr lang="en-US" dirty="0" smtClean="0">
                <a:solidFill>
                  <a:srgbClr val="0070C0"/>
                </a:solidFill>
              </a:rPr>
              <a:t>):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3353512" y="4724400"/>
            <a:ext cx="533400" cy="647700"/>
          </a:xfrm>
          <a:prstGeom prst="upArrow">
            <a:avLst/>
          </a:prstGeom>
          <a:solidFill>
            <a:srgbClr val="6699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0" y="5454134"/>
            <a:ext cx="193995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た</a:t>
            </a:r>
            <a:r>
              <a:rPr lang="ja-JP" altLang="en-US" dirty="0">
                <a:solidFill>
                  <a:srgbClr val="0070C0"/>
                </a:solidFill>
              </a:rPr>
              <a:t>べ</a:t>
            </a:r>
            <a:r>
              <a:rPr lang="ja-JP" altLang="en-US" dirty="0" smtClean="0"/>
              <a:t>ます　</a:t>
            </a:r>
            <a:r>
              <a:rPr lang="en-US" altLang="ja-JP" dirty="0" smtClean="0"/>
              <a:t>(to eat)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4963" y="6160532"/>
            <a:ext cx="83708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た</a:t>
            </a:r>
            <a:r>
              <a:rPr lang="ja-JP" altLang="en-US" dirty="0" smtClean="0"/>
              <a:t>べ</a:t>
            </a:r>
            <a:r>
              <a:rPr lang="ja-JP" altLang="en-US" dirty="0" smtClean="0">
                <a:solidFill>
                  <a:srgbClr val="0070C0"/>
                </a:solidFill>
              </a:rPr>
              <a:t>て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/>
          <p:cNvCxnSpPr>
            <a:stCxn id="4" idx="2"/>
            <a:endCxn id="9" idx="0"/>
          </p:cNvCxnSpPr>
          <p:nvPr/>
        </p:nvCxnSpPr>
        <p:spPr>
          <a:xfrm>
            <a:off x="3713178" y="5823466"/>
            <a:ext cx="10330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353512" y="3581400"/>
            <a:ext cx="608888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5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Ichidan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ja-JP" altLang="en-US" dirty="0" smtClean="0">
                <a:solidFill>
                  <a:srgbClr val="0070C0"/>
                </a:solidFill>
              </a:rPr>
              <a:t>一だん　</a:t>
            </a:r>
            <a:r>
              <a:rPr lang="en-US" altLang="ja-JP" dirty="0" smtClean="0">
                <a:solidFill>
                  <a:srgbClr val="0070C0"/>
                </a:solidFill>
              </a:rPr>
              <a:t>verbs</a:t>
            </a:r>
            <a:r>
              <a:rPr lang="ja-JP" altLang="en-US" dirty="0" smtClean="0">
                <a:solidFill>
                  <a:srgbClr val="0070C0"/>
                </a:solidFill>
              </a:rPr>
              <a:t>　</a:t>
            </a:r>
            <a:r>
              <a:rPr lang="en-US" altLang="ja-JP" dirty="0" smtClean="0">
                <a:solidFill>
                  <a:srgbClr val="0070C0"/>
                </a:solidFill>
              </a:rPr>
              <a:t>(Simple verbs)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Other verbs which belong to the </a:t>
            </a:r>
            <a:r>
              <a:rPr lang="en-US" sz="3200" dirty="0" err="1" smtClean="0"/>
              <a:t>Ichidan</a:t>
            </a:r>
            <a:r>
              <a:rPr lang="en-US" sz="3200" dirty="0" smtClean="0"/>
              <a:t> group have only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one hiragana </a:t>
            </a:r>
            <a:r>
              <a:rPr lang="en-US" sz="3200" dirty="0" smtClean="0"/>
              <a:t>before </a:t>
            </a:r>
            <a:r>
              <a:rPr lang="ja-JP" altLang="en-US" sz="3200" dirty="0" smtClean="0"/>
              <a:t>ます</a:t>
            </a:r>
            <a:endParaRPr lang="en-US" altLang="ja-JP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85800" y="2971800"/>
            <a:ext cx="7429500" cy="838200"/>
          </a:xfrm>
          <a:prstGeom prst="rect">
            <a:avLst/>
          </a:prstGeom>
          <a:solidFill>
            <a:srgbClr val="6699FF"/>
          </a:solidFill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Change verbs with ‘one hiragana’ before the </a:t>
            </a:r>
            <a:r>
              <a:rPr lang="ja-JP" altLang="en-US" dirty="0">
                <a:solidFill>
                  <a:schemeClr val="tx1"/>
                </a:solidFill>
              </a:rPr>
              <a:t>ま</a:t>
            </a:r>
            <a:r>
              <a:rPr lang="ja-JP" altLang="en-US" dirty="0" smtClean="0">
                <a:solidFill>
                  <a:schemeClr val="tx1"/>
                </a:solidFill>
              </a:rPr>
              <a:t>す </a:t>
            </a:r>
            <a:r>
              <a:rPr lang="en-US" altLang="ja-JP" dirty="0" smtClean="0">
                <a:solidFill>
                  <a:schemeClr val="tx1"/>
                </a:solidFill>
              </a:rPr>
              <a:t>into the ‘</a:t>
            </a:r>
            <a:r>
              <a:rPr lang="en-US" altLang="ja-JP" dirty="0" err="1" smtClean="0">
                <a:solidFill>
                  <a:schemeClr val="tx1"/>
                </a:solidFill>
              </a:rPr>
              <a:t>Te</a:t>
            </a:r>
            <a:r>
              <a:rPr lang="en-US" altLang="ja-JP" dirty="0" smtClean="0">
                <a:solidFill>
                  <a:schemeClr val="tx1"/>
                </a:solidFill>
              </a:rPr>
              <a:t> Form’ by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ropping the </a:t>
            </a:r>
            <a:r>
              <a:rPr lang="ja-JP" altLang="en-US" dirty="0">
                <a:solidFill>
                  <a:schemeClr val="tx1"/>
                </a:solidFill>
              </a:rPr>
              <a:t>ま</a:t>
            </a:r>
            <a:r>
              <a:rPr lang="ja-JP" altLang="en-US" dirty="0" smtClean="0">
                <a:solidFill>
                  <a:schemeClr val="tx1"/>
                </a:solidFill>
              </a:rPr>
              <a:t>す　</a:t>
            </a:r>
            <a:r>
              <a:rPr lang="en-US" altLang="ja-JP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adding </a:t>
            </a:r>
            <a:r>
              <a:rPr lang="ja-JP" altLang="en-US" dirty="0" smtClean="0">
                <a:solidFill>
                  <a:schemeClr val="tx1"/>
                </a:solidFill>
              </a:rPr>
              <a:t>て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038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Examples (</a:t>
            </a:r>
            <a:r>
              <a:rPr lang="en-US" dirty="0" err="1" smtClean="0"/>
              <a:t>Ichidan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038951"/>
            <a:ext cx="177805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み</a:t>
            </a:r>
            <a:r>
              <a:rPr lang="ja-JP" altLang="en-US" dirty="0" smtClean="0"/>
              <a:t>ます　</a:t>
            </a:r>
            <a:r>
              <a:rPr lang="en-US" altLang="ja-JP" dirty="0" smtClean="0"/>
              <a:t>(to see)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1363" y="5745349"/>
            <a:ext cx="62388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み</a:t>
            </a:r>
            <a:r>
              <a:rPr lang="ja-JP" altLang="en-US" dirty="0" smtClean="0">
                <a:solidFill>
                  <a:srgbClr val="0070C0"/>
                </a:solidFill>
              </a:rPr>
              <a:t>て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>
            <a:stCxn id="8" idx="2"/>
            <a:endCxn id="9" idx="0"/>
          </p:cNvCxnSpPr>
          <p:nvPr/>
        </p:nvCxnSpPr>
        <p:spPr>
          <a:xfrm flipH="1">
            <a:off x="1483308" y="5408283"/>
            <a:ext cx="15318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67000" y="5042704"/>
            <a:ext cx="193514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で</a:t>
            </a:r>
            <a:r>
              <a:rPr lang="ja-JP" altLang="en-US" dirty="0" smtClean="0"/>
              <a:t>ます　</a:t>
            </a:r>
            <a:r>
              <a:rPr lang="en-US" altLang="ja-JP" dirty="0" smtClean="0"/>
              <a:t>(to leave)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28763" y="5749102"/>
            <a:ext cx="60144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で</a:t>
            </a:r>
            <a:r>
              <a:rPr lang="ja-JP" altLang="en-US" dirty="0" smtClean="0">
                <a:solidFill>
                  <a:srgbClr val="0070C0"/>
                </a:solidFill>
              </a:rPr>
              <a:t>て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3" name="Straight Arrow Connector 12"/>
          <p:cNvCxnSpPr>
            <a:stCxn id="11" idx="2"/>
            <a:endCxn id="12" idx="0"/>
          </p:cNvCxnSpPr>
          <p:nvPr/>
        </p:nvCxnSpPr>
        <p:spPr>
          <a:xfrm flipH="1">
            <a:off x="3529487" y="5412036"/>
            <a:ext cx="105086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76800" y="5042704"/>
            <a:ext cx="195758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ね</a:t>
            </a:r>
            <a:r>
              <a:rPr lang="ja-JP" altLang="en-US" dirty="0" smtClean="0"/>
              <a:t>ます　</a:t>
            </a:r>
            <a:r>
              <a:rPr lang="en-US" altLang="ja-JP" dirty="0" smtClean="0"/>
              <a:t>(to</a:t>
            </a:r>
            <a:r>
              <a:rPr lang="ja-JP" altLang="en-US" dirty="0"/>
              <a:t> </a:t>
            </a:r>
            <a:r>
              <a:rPr lang="en-US" altLang="ja-JP" dirty="0" smtClean="0"/>
              <a:t>sleep)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38563" y="5749102"/>
            <a:ext cx="62388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ね</a:t>
            </a:r>
            <a:r>
              <a:rPr lang="ja-JP" altLang="en-US" dirty="0" smtClean="0">
                <a:solidFill>
                  <a:srgbClr val="0070C0"/>
                </a:solidFill>
              </a:rPr>
              <a:t>て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6" name="Straight Arrow Connector 15"/>
          <p:cNvCxnSpPr>
            <a:stCxn id="14" idx="2"/>
            <a:endCxn id="15" idx="0"/>
          </p:cNvCxnSpPr>
          <p:nvPr/>
        </p:nvCxnSpPr>
        <p:spPr>
          <a:xfrm flipH="1">
            <a:off x="5750508" y="5412036"/>
            <a:ext cx="105086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01905" y="5042704"/>
            <a:ext cx="187102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</a:rPr>
              <a:t>き</a:t>
            </a:r>
            <a:r>
              <a:rPr lang="ja-JP" altLang="en-US" dirty="0" smtClean="0"/>
              <a:t>ます　</a:t>
            </a:r>
            <a:r>
              <a:rPr lang="en-US" altLang="ja-JP" dirty="0" smtClean="0"/>
              <a:t>(to wear)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563668" y="5749102"/>
            <a:ext cx="58862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き</a:t>
            </a:r>
            <a:r>
              <a:rPr lang="ja-JP" altLang="en-US" dirty="0" smtClean="0">
                <a:solidFill>
                  <a:srgbClr val="0070C0"/>
                </a:solidFill>
              </a:rPr>
              <a:t>て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>
            <a:stCxn id="17" idx="2"/>
            <a:endCxn id="18" idx="0"/>
          </p:cNvCxnSpPr>
          <p:nvPr/>
        </p:nvCxnSpPr>
        <p:spPr>
          <a:xfrm flipH="1">
            <a:off x="7857980" y="5412036"/>
            <a:ext cx="79438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1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225</TotalTime>
  <Words>3852</Words>
  <Application>Microsoft Office PowerPoint</Application>
  <PresentationFormat>On-screen Show (4:3)</PresentationFormat>
  <Paragraphs>2001</Paragraphs>
  <Slides>48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Clarity</vt:lpstr>
      <vt:lpstr>TE FORM</vt:lpstr>
      <vt:lpstr>What is the ‘TE’ form?</vt:lpstr>
      <vt:lpstr>3 verb groups</vt:lpstr>
      <vt:lpstr>ICHIDAN いちだん</vt:lpstr>
      <vt:lpstr>Ichidan 一だん　verbs　(Simple verbs)</vt:lpstr>
      <vt:lpstr>Examples (Ichidan):</vt:lpstr>
      <vt:lpstr>Examples (Ichidan):</vt:lpstr>
      <vt:lpstr>Examples (Ichidan):</vt:lpstr>
      <vt:lpstr>Ichidan 一だん　verbs　(Simple verbs)</vt:lpstr>
      <vt:lpstr>ＧＯＤＡＮ ごだん</vt:lpstr>
      <vt:lpstr>Godan 五だん　verbs　(Complex verbs)</vt:lpstr>
      <vt:lpstr>Godan ごだん verbs – rule summary</vt:lpstr>
      <vt:lpstr>Examples (Godan):</vt:lpstr>
      <vt:lpstr>Examples (Godan):</vt:lpstr>
      <vt:lpstr>Examples (Godan):</vt:lpstr>
      <vt:lpstr>Examples (Godan):</vt:lpstr>
      <vt:lpstr>Examples (Godan):</vt:lpstr>
      <vt:lpstr>Examples (Godan):</vt:lpstr>
      <vt:lpstr>Examples (Godan):</vt:lpstr>
      <vt:lpstr>Examples (Godan):</vt:lpstr>
      <vt:lpstr>Examples (Godan):</vt:lpstr>
      <vt:lpstr>Godan verb rules and rhymes</vt:lpstr>
      <vt:lpstr>IRREGULAR </vt:lpstr>
      <vt:lpstr>Irregular verbs　and exceptions</vt:lpstr>
      <vt:lpstr>Te Form Rule Summary</vt:lpstr>
      <vt:lpstr>Te form rule summary</vt:lpstr>
      <vt:lpstr>PraCTise</vt:lpstr>
      <vt:lpstr>Are these Ichidan, Godan or Irregular?  How do you know?</vt:lpstr>
      <vt:lpstr>Were you right?</vt:lpstr>
      <vt:lpstr>Select the correct Te form of each verb</vt:lpstr>
      <vt:lpstr>Were you right?</vt:lpstr>
      <vt:lpstr>Change these verbs into the Te Form</vt:lpstr>
      <vt:lpstr>Were you right?</vt:lpstr>
      <vt:lpstr>PRACTICAL APPLICATIONS</vt:lpstr>
      <vt:lpstr>Please (Te form + ください）</vt:lpstr>
      <vt:lpstr>Did you answer correctly?</vt:lpstr>
      <vt:lpstr>Linking sentences ‘and’ </vt:lpstr>
      <vt:lpstr>Linking sentences ‘and’ </vt:lpstr>
      <vt:lpstr>Did you answer correctly?</vt:lpstr>
      <vt:lpstr>Showing order ‘and then…’ </vt:lpstr>
      <vt:lpstr>Showing order ‘and then…’ </vt:lpstr>
      <vt:lpstr>Did you answer correctly?</vt:lpstr>
      <vt:lpstr>Present progressive tense  (~ing)</vt:lpstr>
      <vt:lpstr>Did you answer correctly?</vt:lpstr>
      <vt:lpstr>Variety of sentences using te form </vt:lpstr>
      <vt:lpstr>Did you answer correctly?</vt:lpstr>
      <vt:lpstr>Variety of sentences using te form </vt:lpstr>
      <vt:lpstr>Did you answer correctly?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FORM</dc:title>
  <dc:creator>Bill &amp; Inge</dc:creator>
  <cp:lastModifiedBy>Bill &amp; Inge</cp:lastModifiedBy>
  <cp:revision>28</cp:revision>
  <dcterms:created xsi:type="dcterms:W3CDTF">2013-06-05T10:14:21Z</dcterms:created>
  <dcterms:modified xsi:type="dcterms:W3CDTF">2013-06-13T21:16:57Z</dcterms:modified>
</cp:coreProperties>
</file>