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1/14/2015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1/14/2015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7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910" y="304800"/>
            <a:ext cx="531852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910" y="3108804"/>
            <a:ext cx="531852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1/14/2015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1/14/2015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8761" y="304801"/>
            <a:ext cx="12868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7350" y="304801"/>
            <a:ext cx="5627111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1/14/2015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1/14/2015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010" y="1600201"/>
            <a:ext cx="48006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5009" y="4105029"/>
            <a:ext cx="48006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1/14/2015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6160" y="1600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6610" y="1600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1/14/2015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6160" y="2505075"/>
            <a:ext cx="3429000" cy="333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661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6610" y="2505075"/>
            <a:ext cx="3429000" cy="333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1/14/2015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1/14/2015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1/14/2015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209" y="2277477"/>
            <a:ext cx="20574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360" y="533400"/>
            <a:ext cx="51435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8211" y="458318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1/14/2015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209" y="2277477"/>
            <a:ext cx="20574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8211" y="458318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1/14/2015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en-US"/>
              <a:t>1/14/2015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0120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5611" y="6280299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Talking about your pet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910" y="3322988"/>
            <a:ext cx="5318521" cy="838200"/>
          </a:xfrm>
        </p:spPr>
        <p:txBody>
          <a:bodyPr/>
          <a:lstStyle/>
          <a:p>
            <a:r>
              <a:rPr lang="en-US" dirty="0" smtClean="0"/>
              <a:t>NAMES &amp; 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67" y="288324"/>
            <a:ext cx="7669073" cy="675503"/>
          </a:xfrm>
        </p:spPr>
        <p:txBody>
          <a:bodyPr>
            <a:normAutofit/>
          </a:bodyPr>
          <a:lstStyle/>
          <a:p>
            <a:r>
              <a:rPr lang="en-US" b="1" dirty="0" smtClean="0"/>
              <a:t>Talking about your pet…</a:t>
            </a:r>
            <a:endParaRPr lang="en-AU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798351"/>
              </p:ext>
            </p:extLst>
          </p:nvPr>
        </p:nvGraphicFramePr>
        <p:xfrm>
          <a:off x="1878581" y="1244047"/>
          <a:ext cx="5000014" cy="512095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95119"/>
                <a:gridCol w="4404895"/>
              </a:tblGrid>
              <a:tr h="57534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Q1</a:t>
                      </a:r>
                      <a:endParaRPr lang="en-AU" sz="2000" b="1" dirty="0"/>
                    </a:p>
                  </a:txBody>
                  <a:tcPr marL="91456" marR="91456" marT="45746" marB="4574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 err="1" smtClean="0"/>
                        <a:t>Petto</a:t>
                      </a:r>
                      <a:r>
                        <a:rPr lang="en-AU" sz="2800" b="1" dirty="0" smtClean="0"/>
                        <a:t> </a:t>
                      </a:r>
                      <a:r>
                        <a:rPr lang="en-AU" sz="2800" b="1" dirty="0" err="1" smtClean="0"/>
                        <a:t>wa</a:t>
                      </a:r>
                      <a:r>
                        <a:rPr lang="en-AU" sz="2800" b="1" dirty="0" smtClean="0"/>
                        <a:t> nan </a:t>
                      </a:r>
                      <a:r>
                        <a:rPr lang="en-AU" sz="2800" b="1" dirty="0" err="1" smtClean="0"/>
                        <a:t>desu</a:t>
                      </a:r>
                      <a:r>
                        <a:rPr lang="en-AU" sz="2800" b="1" dirty="0" smtClean="0"/>
                        <a:t> </a:t>
                      </a:r>
                      <a:r>
                        <a:rPr lang="en-AU" sz="2800" b="1" dirty="0" err="1" smtClean="0"/>
                        <a:t>ka</a:t>
                      </a:r>
                      <a:r>
                        <a:rPr lang="en-AU" sz="2800" b="1" dirty="0" smtClean="0"/>
                        <a:t>?</a:t>
                      </a:r>
                    </a:p>
                    <a:p>
                      <a:r>
                        <a:rPr lang="en-US" altLang="ja-JP" sz="2000" b="0" i="1" dirty="0" smtClean="0">
                          <a:solidFill>
                            <a:srgbClr val="00B0F0"/>
                          </a:solidFill>
                        </a:rPr>
                        <a:t>What pet do you have?</a:t>
                      </a:r>
                      <a:endParaRPr lang="en-AU" sz="2000" b="0" i="1" dirty="0">
                        <a:solidFill>
                          <a:srgbClr val="00B0F0"/>
                        </a:solidFill>
                      </a:endParaRPr>
                    </a:p>
                  </a:txBody>
                  <a:tcPr marL="91456" marR="91456" marT="45746" marB="4574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534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A1</a:t>
                      </a:r>
                      <a:endParaRPr lang="en-AU" sz="2000" b="1" dirty="0"/>
                    </a:p>
                  </a:txBody>
                  <a:tcPr marL="91456" marR="91456" marT="45746" marB="4574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3200" b="1" dirty="0" smtClean="0">
                          <a:solidFill>
                            <a:srgbClr val="FF0000"/>
                          </a:solidFill>
                        </a:rPr>
                        <a:t>PET </a:t>
                      </a:r>
                      <a:r>
                        <a:rPr lang="en-AU" sz="3200" b="1" dirty="0" err="1" smtClean="0"/>
                        <a:t>desu</a:t>
                      </a:r>
                      <a:r>
                        <a:rPr lang="en-AU" sz="3200" b="1" dirty="0" smtClean="0"/>
                        <a:t>.</a:t>
                      </a:r>
                      <a:endParaRPr lang="en-AU" sz="3200" b="1" baseline="0" dirty="0" smtClean="0"/>
                    </a:p>
                    <a:p>
                      <a:r>
                        <a:rPr lang="en-US" altLang="ja-JP" sz="2000" b="0" i="1" baseline="0" dirty="0" smtClean="0">
                          <a:solidFill>
                            <a:srgbClr val="00B0F0"/>
                          </a:solidFill>
                        </a:rPr>
                        <a:t>I have</a:t>
                      </a:r>
                      <a:r>
                        <a:rPr lang="ja-JP" altLang="en-US" sz="2000" b="0" i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altLang="ja-JP" sz="2000" b="0" i="1" baseline="0" dirty="0" smtClean="0">
                          <a:solidFill>
                            <a:srgbClr val="00B0F0"/>
                          </a:solidFill>
                        </a:rPr>
                        <a:t>a</a:t>
                      </a:r>
                      <a:r>
                        <a:rPr lang="ja-JP" altLang="en-US" sz="2000" b="0" i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altLang="ja-JP" sz="2000" b="0" i="1" baseline="0" dirty="0" smtClean="0">
                          <a:solidFill>
                            <a:srgbClr val="00B0F0"/>
                          </a:solidFill>
                        </a:rPr>
                        <a:t>PET.</a:t>
                      </a:r>
                      <a:endParaRPr lang="en-AU" sz="2000" b="0" i="1" dirty="0">
                        <a:solidFill>
                          <a:srgbClr val="00B0F0"/>
                        </a:solidFill>
                      </a:endParaRPr>
                    </a:p>
                  </a:txBody>
                  <a:tcPr marL="91456" marR="91456" marT="45746" marB="4574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534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Q2</a:t>
                      </a:r>
                      <a:endParaRPr lang="en-AU" sz="2000" b="1" dirty="0"/>
                    </a:p>
                  </a:txBody>
                  <a:tcPr marL="91456" marR="91456" marT="45746" marB="4574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 err="1" smtClean="0"/>
                        <a:t>Onamae</a:t>
                      </a:r>
                      <a:r>
                        <a:rPr lang="en-AU" sz="2800" b="1" dirty="0" smtClean="0"/>
                        <a:t> </a:t>
                      </a:r>
                      <a:r>
                        <a:rPr lang="en-AU" sz="2800" b="1" dirty="0" err="1" smtClean="0"/>
                        <a:t>wa</a:t>
                      </a:r>
                      <a:r>
                        <a:rPr lang="en-AU" sz="2800" b="1" dirty="0" smtClean="0"/>
                        <a:t>?</a:t>
                      </a:r>
                      <a:endParaRPr lang="en-AU" sz="2800" b="1" dirty="0" smtClean="0"/>
                    </a:p>
                    <a:p>
                      <a:r>
                        <a:rPr lang="en-US" altLang="ja-JP" sz="2000" b="0" i="1" dirty="0" smtClean="0">
                          <a:solidFill>
                            <a:srgbClr val="00B0F0"/>
                          </a:solidFill>
                        </a:rPr>
                        <a:t>What’s its name?</a:t>
                      </a:r>
                      <a:endParaRPr lang="en-AU" sz="2000" b="0" i="1" dirty="0">
                        <a:solidFill>
                          <a:srgbClr val="00B0F0"/>
                        </a:solidFill>
                      </a:endParaRPr>
                    </a:p>
                  </a:txBody>
                  <a:tcPr marL="91456" marR="91456" marT="45746" marB="4574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534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A2</a:t>
                      </a:r>
                      <a:endParaRPr lang="en-AU" sz="2000" b="1" dirty="0"/>
                    </a:p>
                  </a:txBody>
                  <a:tcPr marL="91456" marR="91456" marT="45746" marB="4574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3200" b="1" dirty="0" smtClean="0">
                          <a:solidFill>
                            <a:srgbClr val="FF0000"/>
                          </a:solidFill>
                        </a:rPr>
                        <a:t>NAME </a:t>
                      </a:r>
                      <a:r>
                        <a:rPr lang="en-AU" sz="3200" b="1" dirty="0" err="1" smtClean="0"/>
                        <a:t>desu</a:t>
                      </a:r>
                      <a:r>
                        <a:rPr lang="en-AU" sz="3200" b="1" dirty="0" smtClean="0"/>
                        <a:t>.</a:t>
                      </a:r>
                      <a:endParaRPr lang="en-AU" sz="3200" b="1" baseline="0" dirty="0" smtClean="0"/>
                    </a:p>
                    <a:p>
                      <a:r>
                        <a:rPr lang="en-US" altLang="ja-JP" sz="2000" b="0" i="1" baseline="0" dirty="0" smtClean="0">
                          <a:solidFill>
                            <a:srgbClr val="00B0F0"/>
                          </a:solidFill>
                        </a:rPr>
                        <a:t>Its name is NAME.</a:t>
                      </a:r>
                      <a:endParaRPr lang="en-AU" sz="2000" b="0" i="1" dirty="0">
                        <a:solidFill>
                          <a:srgbClr val="00B0F0"/>
                        </a:solidFill>
                      </a:endParaRPr>
                    </a:p>
                  </a:txBody>
                  <a:tcPr marL="91456" marR="91456" marT="45746" marB="4574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534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Q3</a:t>
                      </a:r>
                      <a:endParaRPr lang="en-AU" sz="2000" b="1" dirty="0"/>
                    </a:p>
                  </a:txBody>
                  <a:tcPr marL="91456" marR="91456" marT="45746" marB="4574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 smtClean="0"/>
                        <a:t>Nan </a:t>
                      </a:r>
                      <a:r>
                        <a:rPr lang="en-AU" sz="2800" b="1" dirty="0" err="1" smtClean="0"/>
                        <a:t>sai</a:t>
                      </a:r>
                      <a:r>
                        <a:rPr lang="en-AU" sz="2800" b="1" dirty="0" smtClean="0"/>
                        <a:t> </a:t>
                      </a:r>
                      <a:r>
                        <a:rPr lang="en-AU" sz="2800" b="1" dirty="0" err="1" smtClean="0"/>
                        <a:t>desu</a:t>
                      </a:r>
                      <a:r>
                        <a:rPr lang="en-AU" sz="2800" b="1" dirty="0" smtClean="0"/>
                        <a:t> </a:t>
                      </a:r>
                      <a:r>
                        <a:rPr lang="en-AU" sz="2800" b="1" dirty="0" err="1" smtClean="0"/>
                        <a:t>ka</a:t>
                      </a:r>
                      <a:r>
                        <a:rPr lang="en-AU" sz="2800" b="1" dirty="0" smtClean="0"/>
                        <a:t>?</a:t>
                      </a:r>
                    </a:p>
                    <a:p>
                      <a:r>
                        <a:rPr lang="en-US" altLang="ja-JP" sz="2000" b="0" i="1" dirty="0" smtClean="0">
                          <a:solidFill>
                            <a:srgbClr val="00B0F0"/>
                          </a:solidFill>
                        </a:rPr>
                        <a:t>How old is it?</a:t>
                      </a:r>
                      <a:endParaRPr lang="en-AU" sz="2000" b="0" i="1" dirty="0" smtClean="0">
                        <a:solidFill>
                          <a:srgbClr val="00B0F0"/>
                        </a:solidFill>
                      </a:endParaRPr>
                    </a:p>
                  </a:txBody>
                  <a:tcPr marL="91456" marR="91456" marT="45746" marB="4574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534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A3</a:t>
                      </a:r>
                      <a:endParaRPr lang="en-AU" sz="2000" b="1" dirty="0"/>
                    </a:p>
                  </a:txBody>
                  <a:tcPr marL="91456" marR="91456" marT="45746" marB="4574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3200" b="1" dirty="0" smtClean="0">
                          <a:solidFill>
                            <a:srgbClr val="FF0000"/>
                          </a:solidFill>
                        </a:rPr>
                        <a:t>AGE </a:t>
                      </a:r>
                      <a:r>
                        <a:rPr lang="en-AU" sz="3200" b="1" dirty="0" err="1" smtClean="0"/>
                        <a:t>desu</a:t>
                      </a:r>
                      <a:r>
                        <a:rPr lang="en-AU" sz="3200" b="1" dirty="0" smtClean="0"/>
                        <a:t>.</a:t>
                      </a:r>
                      <a:endParaRPr lang="en-AU" sz="3200" b="1" baseline="0" dirty="0" smtClean="0"/>
                    </a:p>
                    <a:p>
                      <a:r>
                        <a:rPr lang="en-US" altLang="ja-JP" sz="2000" b="0" i="1" baseline="0" dirty="0" smtClean="0">
                          <a:solidFill>
                            <a:srgbClr val="00B0F0"/>
                          </a:solidFill>
                        </a:rPr>
                        <a:t>Its AGE.</a:t>
                      </a:r>
                      <a:endParaRPr lang="en-AU" sz="2000" b="0" i="1" dirty="0" smtClean="0">
                        <a:solidFill>
                          <a:srgbClr val="00B0F0"/>
                        </a:solidFill>
                      </a:endParaRPr>
                    </a:p>
                  </a:txBody>
                  <a:tcPr marL="91456" marR="91456" marT="45746" marB="4574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85223" y="4728519"/>
            <a:ext cx="1556949" cy="1292662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F0"/>
                </a:solidFill>
              </a:rPr>
              <a:t>Sam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Samu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サ</a:t>
            </a:r>
            <a:r>
              <a:rPr lang="ja-JP" altLang="en-US" sz="2400" dirty="0" smtClean="0">
                <a:solidFill>
                  <a:schemeClr val="tx1"/>
                </a:solidFill>
              </a:rPr>
              <a:t>ム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rgbClr val="7030A0"/>
                </a:solidFill>
              </a:rPr>
              <a:t>2 years </a:t>
            </a:r>
            <a:r>
              <a:rPr lang="en-US" b="1" dirty="0" smtClean="0">
                <a:solidFill>
                  <a:srgbClr val="7030A0"/>
                </a:solidFill>
              </a:rPr>
              <a:t>old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183395" y="4226011"/>
            <a:ext cx="1960605" cy="25537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891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350" y="59027"/>
            <a:ext cx="1987460" cy="27824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81555" y="2592322"/>
            <a:ext cx="2738250" cy="1323439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b="1" dirty="0" err="1" smtClean="0">
                <a:solidFill>
                  <a:srgbClr val="00B0F0"/>
                </a:solidFill>
              </a:rPr>
              <a:t>Mr</a:t>
            </a:r>
            <a:r>
              <a:rPr lang="ja-JP" altLang="en-US" b="1" dirty="0" smtClean="0">
                <a:solidFill>
                  <a:srgbClr val="00B0F0"/>
                </a:solidFill>
              </a:rPr>
              <a:t> </a:t>
            </a:r>
            <a:r>
              <a:rPr lang="en-US" altLang="ja-JP" b="1" dirty="0" err="1" smtClean="0">
                <a:solidFill>
                  <a:srgbClr val="00B0F0"/>
                </a:solidFill>
              </a:rPr>
              <a:t>Biggles</a:t>
            </a:r>
            <a:endParaRPr lang="en-US" altLang="ja-JP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595959"/>
                </a:solidFill>
              </a:rPr>
              <a:t>(</a:t>
            </a:r>
            <a:r>
              <a:rPr lang="en-US" dirty="0" err="1" smtClean="0">
                <a:solidFill>
                  <a:srgbClr val="595959"/>
                </a:solidFill>
              </a:rPr>
              <a:t>Misutaa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Biguruzu</a:t>
            </a:r>
            <a:r>
              <a:rPr lang="en-US" dirty="0" smtClean="0">
                <a:solidFill>
                  <a:srgbClr val="595959"/>
                </a:solidFill>
              </a:rPr>
              <a:t>)</a:t>
            </a:r>
            <a:endParaRPr lang="en-US" dirty="0">
              <a:solidFill>
                <a:srgbClr val="595959"/>
              </a:solidFill>
            </a:endParaRPr>
          </a:p>
          <a:p>
            <a:pPr algn="ctr">
              <a:defRPr/>
            </a:pPr>
            <a:r>
              <a:rPr lang="ja-JP" altLang="en-US" sz="2400" dirty="0" smtClean="0">
                <a:solidFill>
                  <a:srgbClr val="595959"/>
                </a:solidFill>
              </a:rPr>
              <a:t>ミスタービグル</a:t>
            </a:r>
            <a:r>
              <a:rPr lang="ja-JP" altLang="en-US" sz="2400" dirty="0" smtClean="0">
                <a:solidFill>
                  <a:srgbClr val="595959"/>
                </a:solidFill>
              </a:rPr>
              <a:t>ズ</a:t>
            </a:r>
            <a:endParaRPr lang="en-US" altLang="ja-JP" sz="2400" dirty="0" smtClean="0">
              <a:solidFill>
                <a:srgbClr val="595959"/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10 years old</a:t>
            </a:r>
            <a:endParaRPr lang="en-AU" sz="2000" dirty="0">
              <a:solidFill>
                <a:srgbClr val="59595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6333">
            <a:off x="157155" y="3727890"/>
            <a:ext cx="2953724" cy="1965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50358">
            <a:off x="3360775" y="4143308"/>
            <a:ext cx="2586719" cy="1689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35901">
            <a:off x="6083979" y="270331"/>
            <a:ext cx="2999978" cy="16799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26214">
            <a:off x="142396" y="428300"/>
            <a:ext cx="3065623" cy="19707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8720" y="2188840"/>
            <a:ext cx="2131709" cy="1323439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err="1" smtClean="0">
                <a:solidFill>
                  <a:srgbClr val="00B0F0"/>
                </a:solidFill>
              </a:rPr>
              <a:t>Sharkie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595959"/>
                </a:solidFill>
              </a:rPr>
              <a:t>(</a:t>
            </a:r>
            <a:r>
              <a:rPr lang="en-US" dirty="0" err="1" smtClean="0">
                <a:solidFill>
                  <a:srgbClr val="595959"/>
                </a:solidFill>
              </a:rPr>
              <a:t>Shaakii</a:t>
            </a:r>
            <a:r>
              <a:rPr lang="en-US" dirty="0" smtClean="0">
                <a:solidFill>
                  <a:srgbClr val="595959"/>
                </a:solidFill>
              </a:rPr>
              <a:t>)</a:t>
            </a:r>
            <a:endParaRPr lang="en-US" dirty="0">
              <a:solidFill>
                <a:srgbClr val="595959"/>
              </a:solidFill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srgbClr val="595959"/>
                </a:solidFill>
              </a:rPr>
              <a:t>シャ</a:t>
            </a:r>
            <a:r>
              <a:rPr lang="ja-JP" altLang="en-US" sz="2400" dirty="0" smtClean="0">
                <a:solidFill>
                  <a:srgbClr val="595959"/>
                </a:solidFill>
              </a:rPr>
              <a:t>ー</a:t>
            </a:r>
            <a:r>
              <a:rPr lang="ja-JP" altLang="en-US" sz="2400" dirty="0">
                <a:solidFill>
                  <a:srgbClr val="595959"/>
                </a:solidFill>
              </a:rPr>
              <a:t>キ</a:t>
            </a:r>
            <a:r>
              <a:rPr lang="ja-JP" altLang="en-US" sz="2400" dirty="0" smtClean="0">
                <a:solidFill>
                  <a:srgbClr val="595959"/>
                </a:solidFill>
              </a:rPr>
              <a:t>ー</a:t>
            </a:r>
            <a:endParaRPr lang="en-US" altLang="ja-JP" sz="2400" dirty="0" smtClean="0">
              <a:solidFill>
                <a:srgbClr val="595959"/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13 </a:t>
            </a:r>
            <a:r>
              <a:rPr lang="en-US" sz="2000" b="1" dirty="0">
                <a:solidFill>
                  <a:srgbClr val="7030A0"/>
                </a:solidFill>
              </a:rPr>
              <a:t>years </a:t>
            </a:r>
            <a:r>
              <a:rPr lang="en-US" sz="2000" b="1" dirty="0" smtClean="0">
                <a:solidFill>
                  <a:srgbClr val="7030A0"/>
                </a:solidFill>
              </a:rPr>
              <a:t>old</a:t>
            </a:r>
            <a:endParaRPr lang="en-AU" sz="2400" dirty="0">
              <a:solidFill>
                <a:srgbClr val="59595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9501" y="5494391"/>
            <a:ext cx="1908114" cy="1323439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b="1" dirty="0" smtClean="0">
                <a:solidFill>
                  <a:srgbClr val="00B0F0"/>
                </a:solidFill>
              </a:rPr>
              <a:t>Spo</a:t>
            </a:r>
            <a:r>
              <a:rPr lang="en-US" altLang="ja-JP" b="1" dirty="0">
                <a:solidFill>
                  <a:srgbClr val="00B0F0"/>
                </a:solidFill>
              </a:rPr>
              <a:t>t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595959"/>
                </a:solidFill>
              </a:rPr>
              <a:t>(</a:t>
            </a:r>
            <a:r>
              <a:rPr lang="en-US" dirty="0" err="1" smtClean="0">
                <a:solidFill>
                  <a:srgbClr val="595959"/>
                </a:solidFill>
              </a:rPr>
              <a:t>Supotto</a:t>
            </a:r>
            <a:r>
              <a:rPr lang="en-US" dirty="0" smtClean="0">
                <a:solidFill>
                  <a:srgbClr val="595959"/>
                </a:solidFill>
              </a:rPr>
              <a:t>)</a:t>
            </a:r>
            <a:endParaRPr lang="en-US" dirty="0">
              <a:solidFill>
                <a:srgbClr val="595959"/>
              </a:solidFill>
            </a:endParaRPr>
          </a:p>
          <a:p>
            <a:pPr algn="ctr">
              <a:defRPr/>
            </a:pPr>
            <a:r>
              <a:rPr lang="ja-JP" altLang="en-US" sz="2400" dirty="0" smtClean="0">
                <a:solidFill>
                  <a:srgbClr val="595959"/>
                </a:solidFill>
              </a:rPr>
              <a:t>スポッ</a:t>
            </a:r>
            <a:r>
              <a:rPr lang="ja-JP" altLang="en-US" sz="2400" dirty="0" smtClean="0">
                <a:solidFill>
                  <a:srgbClr val="595959"/>
                </a:solidFill>
              </a:rPr>
              <a:t>ト</a:t>
            </a:r>
            <a:endParaRPr lang="en-US" altLang="ja-JP" sz="2400" dirty="0" smtClean="0">
              <a:solidFill>
                <a:srgbClr val="595959"/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1 year old</a:t>
            </a:r>
            <a:endParaRPr lang="en-AU" sz="2000" dirty="0">
              <a:solidFill>
                <a:srgbClr val="59595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730" y="1944879"/>
            <a:ext cx="2254378" cy="1323439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b="1" dirty="0" smtClean="0">
                <a:solidFill>
                  <a:srgbClr val="00B0F0"/>
                </a:solidFill>
              </a:rPr>
              <a:t>Polly</a:t>
            </a:r>
          </a:p>
          <a:p>
            <a:pPr algn="ctr">
              <a:defRPr/>
            </a:pPr>
            <a:r>
              <a:rPr lang="en-US" dirty="0" smtClean="0">
                <a:solidFill>
                  <a:srgbClr val="595959"/>
                </a:solidFill>
              </a:rPr>
              <a:t>(</a:t>
            </a:r>
            <a:r>
              <a:rPr lang="en-US" dirty="0" err="1" smtClean="0">
                <a:solidFill>
                  <a:srgbClr val="595959"/>
                </a:solidFill>
              </a:rPr>
              <a:t>Porii</a:t>
            </a:r>
            <a:r>
              <a:rPr lang="en-US" dirty="0" smtClean="0">
                <a:solidFill>
                  <a:srgbClr val="595959"/>
                </a:solidFill>
              </a:rPr>
              <a:t>)</a:t>
            </a:r>
            <a:endParaRPr lang="en-US" dirty="0">
              <a:solidFill>
                <a:srgbClr val="595959"/>
              </a:solidFill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srgbClr val="595959"/>
                </a:solidFill>
              </a:rPr>
              <a:t>ポリ</a:t>
            </a:r>
            <a:r>
              <a:rPr lang="ja-JP" altLang="en-US" sz="2400" dirty="0" smtClean="0">
                <a:solidFill>
                  <a:srgbClr val="595959"/>
                </a:solidFill>
              </a:rPr>
              <a:t>ー</a:t>
            </a:r>
            <a:endParaRPr lang="en-US" altLang="ja-JP" sz="2400" dirty="0" smtClean="0">
              <a:solidFill>
                <a:srgbClr val="595959"/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5 </a:t>
            </a:r>
            <a:r>
              <a:rPr lang="en-US" sz="2000" b="1" dirty="0">
                <a:solidFill>
                  <a:srgbClr val="7030A0"/>
                </a:solidFill>
              </a:rPr>
              <a:t>years </a:t>
            </a:r>
            <a:r>
              <a:rPr lang="en-US" sz="2000" b="1" dirty="0" smtClean="0">
                <a:solidFill>
                  <a:srgbClr val="7030A0"/>
                </a:solidFill>
              </a:rPr>
              <a:t>old</a:t>
            </a:r>
            <a:endParaRPr lang="en-AU" sz="2000" dirty="0">
              <a:solidFill>
                <a:srgbClr val="59595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921" y="5518445"/>
            <a:ext cx="1971629" cy="1323439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b="1" dirty="0" smtClean="0">
                <a:solidFill>
                  <a:srgbClr val="00B0F0"/>
                </a:solidFill>
              </a:rPr>
              <a:t>Goldie</a:t>
            </a:r>
          </a:p>
          <a:p>
            <a:pPr algn="ctr">
              <a:defRPr/>
            </a:pPr>
            <a:r>
              <a:rPr lang="en-US" dirty="0" smtClean="0">
                <a:solidFill>
                  <a:srgbClr val="595959"/>
                </a:solidFill>
              </a:rPr>
              <a:t>(</a:t>
            </a:r>
            <a:r>
              <a:rPr lang="en-US" dirty="0" err="1" smtClean="0">
                <a:solidFill>
                  <a:srgbClr val="595959"/>
                </a:solidFill>
              </a:rPr>
              <a:t>Gorudii</a:t>
            </a:r>
            <a:r>
              <a:rPr lang="en-US" dirty="0" smtClean="0">
                <a:solidFill>
                  <a:srgbClr val="595959"/>
                </a:solidFill>
              </a:rPr>
              <a:t>)</a:t>
            </a:r>
            <a:endParaRPr lang="en-US" dirty="0">
              <a:solidFill>
                <a:srgbClr val="595959"/>
              </a:solidFill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srgbClr val="595959"/>
                </a:solidFill>
              </a:rPr>
              <a:t>ゴ</a:t>
            </a:r>
            <a:r>
              <a:rPr lang="ja-JP" altLang="en-US" sz="2400" dirty="0" smtClean="0">
                <a:solidFill>
                  <a:srgbClr val="595959"/>
                </a:solidFill>
              </a:rPr>
              <a:t>ル</a:t>
            </a:r>
            <a:r>
              <a:rPr lang="ja-JP" altLang="en-US" sz="2400" dirty="0">
                <a:solidFill>
                  <a:srgbClr val="595959"/>
                </a:solidFill>
              </a:rPr>
              <a:t>ディ</a:t>
            </a:r>
            <a:r>
              <a:rPr lang="ja-JP" altLang="en-US" sz="2400" dirty="0" smtClean="0">
                <a:solidFill>
                  <a:srgbClr val="595959"/>
                </a:solidFill>
              </a:rPr>
              <a:t>ー</a:t>
            </a:r>
            <a:endParaRPr lang="en-US" altLang="ja-JP" sz="2400" dirty="0" smtClean="0">
              <a:solidFill>
                <a:srgbClr val="595959"/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3 </a:t>
            </a:r>
            <a:r>
              <a:rPr lang="en-US" sz="2000" b="1" dirty="0">
                <a:solidFill>
                  <a:srgbClr val="7030A0"/>
                </a:solidFill>
              </a:rPr>
              <a:t>years </a:t>
            </a:r>
            <a:r>
              <a:rPr lang="en-US" sz="2000" b="1" dirty="0" smtClean="0">
                <a:solidFill>
                  <a:srgbClr val="7030A0"/>
                </a:solidFill>
              </a:rPr>
              <a:t>old</a:t>
            </a:r>
            <a:endParaRPr lang="en-AU" sz="2400" dirty="0">
              <a:solidFill>
                <a:srgbClr val="59595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70709">
            <a:off x="6184091" y="3444899"/>
            <a:ext cx="2999525" cy="21506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19805" y="5494390"/>
            <a:ext cx="3055621" cy="1323439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b="1" dirty="0" smtClean="0">
                <a:solidFill>
                  <a:srgbClr val="00B0F0"/>
                </a:solidFill>
              </a:rPr>
              <a:t>Rocky and </a:t>
            </a:r>
            <a:r>
              <a:rPr lang="en-US" altLang="ja-JP" b="1" dirty="0" err="1" smtClean="0">
                <a:solidFill>
                  <a:srgbClr val="00B0F0"/>
                </a:solidFill>
              </a:rPr>
              <a:t>Jimbo</a:t>
            </a:r>
            <a:endParaRPr lang="en-US" altLang="ja-JP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595959"/>
                </a:solidFill>
              </a:rPr>
              <a:t>(</a:t>
            </a:r>
            <a:r>
              <a:rPr lang="en-US" altLang="ja-JP" dirty="0" err="1" smtClean="0">
                <a:solidFill>
                  <a:srgbClr val="595959"/>
                </a:solidFill>
              </a:rPr>
              <a:t>Rokkii</a:t>
            </a:r>
            <a:r>
              <a:rPr lang="en-US" altLang="ja-JP" dirty="0" smtClean="0">
                <a:solidFill>
                  <a:srgbClr val="595959"/>
                </a:solidFill>
              </a:rPr>
              <a:t>/</a:t>
            </a:r>
            <a:r>
              <a:rPr lang="en-US" altLang="ja-JP" dirty="0" err="1" smtClean="0">
                <a:solidFill>
                  <a:srgbClr val="595959"/>
                </a:solidFill>
              </a:rPr>
              <a:t>Jimboo</a:t>
            </a:r>
            <a:r>
              <a:rPr lang="en-US" altLang="ja-JP" dirty="0" smtClean="0">
                <a:solidFill>
                  <a:srgbClr val="595959"/>
                </a:solidFill>
              </a:rPr>
              <a:t>)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endParaRPr lang="en-US" dirty="0">
              <a:solidFill>
                <a:srgbClr val="595959"/>
              </a:solidFill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srgbClr val="595959"/>
                </a:solidFill>
              </a:rPr>
              <a:t>ロッキ</a:t>
            </a:r>
            <a:r>
              <a:rPr lang="ja-JP" altLang="en-US" sz="2400" dirty="0" smtClean="0">
                <a:solidFill>
                  <a:srgbClr val="595959"/>
                </a:solidFill>
              </a:rPr>
              <a:t>ー／ジンボ</a:t>
            </a:r>
            <a:r>
              <a:rPr lang="ja-JP" altLang="en-US" sz="2400" dirty="0" smtClean="0">
                <a:solidFill>
                  <a:srgbClr val="595959"/>
                </a:solidFill>
              </a:rPr>
              <a:t>ー</a:t>
            </a:r>
            <a:endParaRPr lang="en-US" altLang="ja-JP" sz="2400" dirty="0" smtClean="0">
              <a:solidFill>
                <a:srgbClr val="595959"/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11 and 12 years old</a:t>
            </a:r>
            <a:endParaRPr lang="en-AU" sz="2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910" y="304800"/>
            <a:ext cx="6186776" cy="2793906"/>
          </a:xfrm>
        </p:spPr>
        <p:txBody>
          <a:bodyPr>
            <a:normAutofit/>
          </a:bodyPr>
          <a:lstStyle/>
          <a:p>
            <a:r>
              <a:rPr lang="en-US" dirty="0" smtClean="0"/>
              <a:t>Mingle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910" y="3322988"/>
            <a:ext cx="5318521" cy="1660904"/>
          </a:xfrm>
        </p:spPr>
        <p:txBody>
          <a:bodyPr>
            <a:normAutofit/>
          </a:bodyPr>
          <a:lstStyle/>
          <a:p>
            <a:r>
              <a:rPr lang="en-US" dirty="0" smtClean="0"/>
              <a:t>MINGLE CARDS</a:t>
            </a:r>
          </a:p>
          <a:p>
            <a:r>
              <a:rPr lang="en-US" dirty="0" smtClean="0"/>
              <a:t>Ask questions about each other’s pets and stand in age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424" y="4464638"/>
            <a:ext cx="1131425" cy="13281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49" y="4485945"/>
            <a:ext cx="1113946" cy="144813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364" y="2335095"/>
            <a:ext cx="2047618" cy="13576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482" y="168459"/>
            <a:ext cx="1941044" cy="14557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8095" y="175524"/>
            <a:ext cx="2166422" cy="14416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504" y="116632"/>
            <a:ext cx="2816277" cy="2152845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/>
        </p:nvSpPr>
        <p:spPr>
          <a:xfrm>
            <a:off x="2945485" y="116632"/>
            <a:ext cx="2816277" cy="2152845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5783466" y="116632"/>
            <a:ext cx="2816277" cy="2162940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107504" y="2290635"/>
            <a:ext cx="2816277" cy="2152845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2945485" y="2290635"/>
            <a:ext cx="2816277" cy="2152845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5783466" y="2290635"/>
            <a:ext cx="2816277" cy="2162940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07504" y="4464638"/>
            <a:ext cx="2816277" cy="2152845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2945485" y="4464638"/>
            <a:ext cx="2816277" cy="2152845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5783466" y="4464638"/>
            <a:ext cx="2816277" cy="2162940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510968" y="1529815"/>
            <a:ext cx="2131709" cy="677108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B0F0"/>
                </a:solidFill>
              </a:rPr>
              <a:t>Tom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1 year old</a:t>
            </a:r>
            <a:endParaRPr lang="en-AU" sz="2400" dirty="0">
              <a:solidFill>
                <a:srgbClr val="59595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6364" y="4566478"/>
            <a:ext cx="2107074" cy="128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75452" y="1529815"/>
            <a:ext cx="2131709" cy="677108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B0F0"/>
                </a:solidFill>
              </a:rPr>
              <a:t>Hop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7030A0"/>
                </a:solidFill>
              </a:rPr>
              <a:t>2</a:t>
            </a:r>
            <a:r>
              <a:rPr lang="en-US" sz="2000" b="1" dirty="0" smtClean="0">
                <a:solidFill>
                  <a:srgbClr val="7030A0"/>
                </a:solidFill>
              </a:rPr>
              <a:t> year olds</a:t>
            </a:r>
            <a:endParaRPr lang="en-AU" sz="2400" dirty="0">
              <a:solidFill>
                <a:srgbClr val="59595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1729" y="1529815"/>
            <a:ext cx="2131709" cy="677108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B0F0"/>
                </a:solidFill>
              </a:rPr>
              <a:t>Brownie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7030A0"/>
                </a:solidFill>
              </a:rPr>
              <a:t>3</a:t>
            </a:r>
            <a:r>
              <a:rPr lang="en-US" sz="2000" b="1" dirty="0" smtClean="0">
                <a:solidFill>
                  <a:srgbClr val="7030A0"/>
                </a:solidFill>
              </a:rPr>
              <a:t> years old</a:t>
            </a:r>
            <a:endParaRPr lang="en-AU" sz="2400" dirty="0">
              <a:solidFill>
                <a:srgbClr val="59595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389" y="3699224"/>
            <a:ext cx="2131709" cy="677108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B0F0"/>
                </a:solidFill>
              </a:rPr>
              <a:t>Goldie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4 years old</a:t>
            </a:r>
            <a:endParaRPr lang="en-AU" sz="2400" dirty="0">
              <a:solidFill>
                <a:srgbClr val="59595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61873" y="3699224"/>
            <a:ext cx="2131709" cy="677108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B0F0"/>
                </a:solidFill>
              </a:rPr>
              <a:t>Fluffy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7030A0"/>
                </a:solidFill>
              </a:rPr>
              <a:t>5</a:t>
            </a:r>
            <a:r>
              <a:rPr lang="en-US" sz="2000" b="1" dirty="0" smtClean="0">
                <a:solidFill>
                  <a:srgbClr val="7030A0"/>
                </a:solidFill>
              </a:rPr>
              <a:t> years old</a:t>
            </a:r>
            <a:endParaRPr lang="en-AU" sz="2400" dirty="0">
              <a:solidFill>
                <a:srgbClr val="59595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8150" y="3699224"/>
            <a:ext cx="2131709" cy="677108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B0F0"/>
                </a:solidFill>
              </a:rPr>
              <a:t>Slither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7030A0"/>
                </a:solidFill>
              </a:rPr>
              <a:t>6</a:t>
            </a:r>
            <a:r>
              <a:rPr lang="en-US" sz="2000" b="1" dirty="0" smtClean="0">
                <a:solidFill>
                  <a:srgbClr val="7030A0"/>
                </a:solidFill>
              </a:rPr>
              <a:t> years old</a:t>
            </a:r>
            <a:endParaRPr lang="en-AU" sz="2400" dirty="0">
              <a:solidFill>
                <a:srgbClr val="59595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389" y="5859061"/>
            <a:ext cx="2131709" cy="677108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B0F0"/>
                </a:solidFill>
              </a:rPr>
              <a:t>Sunny boy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7030A0"/>
                </a:solidFill>
              </a:rPr>
              <a:t>7</a:t>
            </a:r>
            <a:r>
              <a:rPr lang="en-US" sz="2000" b="1" dirty="0" smtClean="0">
                <a:solidFill>
                  <a:srgbClr val="7030A0"/>
                </a:solidFill>
              </a:rPr>
              <a:t> years old</a:t>
            </a:r>
            <a:endParaRPr lang="en-AU" sz="2400" dirty="0">
              <a:solidFill>
                <a:srgbClr val="59595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61873" y="5859061"/>
            <a:ext cx="2131709" cy="677108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B0F0"/>
                </a:solidFill>
              </a:rPr>
              <a:t>Ruby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8 years old</a:t>
            </a:r>
            <a:endParaRPr lang="en-AU" sz="2400" dirty="0">
              <a:solidFill>
                <a:srgbClr val="59595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78150" y="5859061"/>
            <a:ext cx="2131709" cy="677108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B0F0"/>
                </a:solidFill>
              </a:rPr>
              <a:t>Jack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7030A0"/>
                </a:solidFill>
              </a:rPr>
              <a:t>9</a:t>
            </a:r>
            <a:r>
              <a:rPr lang="en-US" sz="2000" b="1" dirty="0" smtClean="0">
                <a:solidFill>
                  <a:srgbClr val="7030A0"/>
                </a:solidFill>
              </a:rPr>
              <a:t> years old</a:t>
            </a:r>
            <a:endParaRPr lang="en-AU" sz="2400" dirty="0">
              <a:solidFill>
                <a:srgbClr val="595959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243" y="175524"/>
            <a:ext cx="2590799" cy="1295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382" y="2364898"/>
            <a:ext cx="1724520" cy="12364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6987" y="2424210"/>
            <a:ext cx="2539456" cy="1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824" y="4541808"/>
            <a:ext cx="1555400" cy="14526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452" y="4497242"/>
            <a:ext cx="2058229" cy="13646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38" y="2250444"/>
            <a:ext cx="1305009" cy="15138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0109" y="156493"/>
            <a:ext cx="1951921" cy="14564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360" y="155474"/>
            <a:ext cx="1710923" cy="14574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1727" y="2328414"/>
            <a:ext cx="1319754" cy="14425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504" y="116632"/>
            <a:ext cx="2816277" cy="2152845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/>
        </p:nvSpPr>
        <p:spPr>
          <a:xfrm>
            <a:off x="2945485" y="116632"/>
            <a:ext cx="2816277" cy="2152845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5783466" y="116632"/>
            <a:ext cx="2816277" cy="2162940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107504" y="2290635"/>
            <a:ext cx="2816277" cy="2152845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2945485" y="2290635"/>
            <a:ext cx="2816277" cy="2152845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5783466" y="2290635"/>
            <a:ext cx="2816277" cy="2162940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07504" y="4464638"/>
            <a:ext cx="2816277" cy="2152845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2945485" y="4464638"/>
            <a:ext cx="2816277" cy="2152845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5783466" y="4464638"/>
            <a:ext cx="2816277" cy="2162940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510968" y="1529815"/>
            <a:ext cx="2131709" cy="677108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B0F0"/>
                </a:solidFill>
              </a:rPr>
              <a:t>Snowy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10 years old</a:t>
            </a:r>
            <a:endParaRPr lang="en-AU" sz="2400" dirty="0">
              <a:solidFill>
                <a:srgbClr val="59595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452" y="1529815"/>
            <a:ext cx="2131709" cy="677108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B0F0"/>
                </a:solidFill>
              </a:rPr>
              <a:t>Spike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11 year olds</a:t>
            </a:r>
            <a:endParaRPr lang="en-AU" sz="2400" dirty="0">
              <a:solidFill>
                <a:srgbClr val="59595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1729" y="1529815"/>
            <a:ext cx="2131709" cy="677108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B0F0"/>
                </a:solidFill>
              </a:rPr>
              <a:t>Princess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12 years old</a:t>
            </a:r>
            <a:endParaRPr lang="en-AU" sz="2400" dirty="0">
              <a:solidFill>
                <a:srgbClr val="59595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389" y="3699224"/>
            <a:ext cx="2131709" cy="677108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B0F0"/>
                </a:solidFill>
              </a:rPr>
              <a:t>Smokey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13 years old</a:t>
            </a:r>
            <a:endParaRPr lang="en-AU" sz="2400" dirty="0">
              <a:solidFill>
                <a:srgbClr val="59595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61873" y="3699224"/>
            <a:ext cx="2131709" cy="677108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B0F0"/>
                </a:solidFill>
              </a:rPr>
              <a:t>Patch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1 year old</a:t>
            </a:r>
            <a:endParaRPr lang="en-AU" sz="2400" dirty="0">
              <a:solidFill>
                <a:srgbClr val="59595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8150" y="3699224"/>
            <a:ext cx="2131709" cy="677108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B0F0"/>
                </a:solidFill>
              </a:rPr>
              <a:t>Charlie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2 years old</a:t>
            </a:r>
            <a:endParaRPr lang="en-AU" sz="2400" dirty="0">
              <a:solidFill>
                <a:srgbClr val="59595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389" y="5859061"/>
            <a:ext cx="2131709" cy="677108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B0F0"/>
                </a:solidFill>
              </a:rPr>
              <a:t>Bubbles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3 years old</a:t>
            </a:r>
            <a:endParaRPr lang="en-AU" sz="2400" dirty="0">
              <a:solidFill>
                <a:srgbClr val="59595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61873" y="5859061"/>
            <a:ext cx="2131709" cy="677108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B0F0"/>
                </a:solidFill>
              </a:rPr>
              <a:t>Rainbow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7030A0"/>
                </a:solidFill>
              </a:rPr>
              <a:t>4</a:t>
            </a:r>
            <a:r>
              <a:rPr lang="en-US" sz="2000" b="1" dirty="0" smtClean="0">
                <a:solidFill>
                  <a:srgbClr val="7030A0"/>
                </a:solidFill>
              </a:rPr>
              <a:t> years old</a:t>
            </a:r>
            <a:endParaRPr lang="en-AU" sz="2400" dirty="0">
              <a:solidFill>
                <a:srgbClr val="59595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78150" y="5859061"/>
            <a:ext cx="2131709" cy="677108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B0F0"/>
                </a:solidFill>
              </a:rPr>
              <a:t>Roxy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5 years old</a:t>
            </a:r>
            <a:endParaRPr lang="en-AU" sz="2400" dirty="0">
              <a:solidFill>
                <a:srgbClr val="59595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0373" y="2344398"/>
            <a:ext cx="1854708" cy="13010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752" y="4523997"/>
            <a:ext cx="1339782" cy="12757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8433" y="217188"/>
            <a:ext cx="1285746" cy="12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0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 descr="cat-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0" y="730791"/>
            <a:ext cx="2698929" cy="202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5" descr="alaskan-malam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6" y="767416"/>
            <a:ext cx="2149084" cy="174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6" descr="iStock_000004618993X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15" y="730791"/>
            <a:ext cx="1968819" cy="196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8" descr="white-rabb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3" y="5026607"/>
            <a:ext cx="2293166" cy="172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7470" y="779248"/>
            <a:ext cx="1879522" cy="1882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33" y="2899981"/>
            <a:ext cx="2288771" cy="17165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2345" y="2820975"/>
            <a:ext cx="1963775" cy="1963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016" y="2820974"/>
            <a:ext cx="2499455" cy="18745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5738" y="4963165"/>
            <a:ext cx="2511278" cy="16676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4891" y="4944574"/>
            <a:ext cx="2531887" cy="16862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4737" y="173530"/>
            <a:ext cx="79545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 you remember how to say these pets in Japanese?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160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67" y="288324"/>
            <a:ext cx="7669073" cy="675503"/>
          </a:xfrm>
        </p:spPr>
        <p:txBody>
          <a:bodyPr>
            <a:normAutofit/>
          </a:bodyPr>
          <a:lstStyle/>
          <a:p>
            <a:r>
              <a:rPr lang="en-US" b="1" dirty="0" smtClean="0"/>
              <a:t>Asking and saying your pet’s name?</a:t>
            </a:r>
            <a:endParaRPr lang="en-AU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596941"/>
              </p:ext>
            </p:extLst>
          </p:nvPr>
        </p:nvGraphicFramePr>
        <p:xfrm>
          <a:off x="1005016" y="1598274"/>
          <a:ext cx="7109254" cy="277383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46168"/>
                <a:gridCol w="6263086"/>
              </a:tblGrid>
              <a:tr h="57534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Q</a:t>
                      </a:r>
                      <a:endParaRPr lang="en-AU" sz="2000" b="1" dirty="0"/>
                    </a:p>
                  </a:txBody>
                  <a:tcPr marL="91456" marR="91456" marT="45746" marB="4574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 err="1" smtClean="0"/>
                        <a:t>Onamae</a:t>
                      </a:r>
                      <a:r>
                        <a:rPr lang="en-AU" sz="2800" b="1" dirty="0" smtClean="0"/>
                        <a:t> </a:t>
                      </a:r>
                      <a:r>
                        <a:rPr lang="en-AU" sz="2800" b="1" dirty="0" err="1" smtClean="0"/>
                        <a:t>wa</a:t>
                      </a:r>
                      <a:r>
                        <a:rPr lang="en-AU" sz="2800" b="1" dirty="0" smtClean="0"/>
                        <a:t>?</a:t>
                      </a:r>
                      <a:endParaRPr lang="en-AU" sz="2800" b="1" dirty="0" smtClean="0"/>
                    </a:p>
                    <a:p>
                      <a:r>
                        <a:rPr lang="en-US" altLang="ja-JP" sz="2400" b="0" i="1" dirty="0" smtClean="0">
                          <a:solidFill>
                            <a:srgbClr val="00B0F0"/>
                          </a:solidFill>
                        </a:rPr>
                        <a:t>What’s its name?</a:t>
                      </a:r>
                      <a:endParaRPr lang="en-AU" sz="2400" b="0" i="1" dirty="0">
                        <a:solidFill>
                          <a:srgbClr val="00B0F0"/>
                        </a:solidFill>
                      </a:endParaRPr>
                    </a:p>
                  </a:txBody>
                  <a:tcPr marL="91456" marR="91456" marT="45746" marB="4574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534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A1</a:t>
                      </a:r>
                      <a:endParaRPr lang="en-AU" sz="2000" b="1" dirty="0"/>
                    </a:p>
                  </a:txBody>
                  <a:tcPr marL="91456" marR="91456" marT="45746" marB="4574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3200" b="1" dirty="0" smtClean="0">
                          <a:solidFill>
                            <a:srgbClr val="FF0000"/>
                          </a:solidFill>
                        </a:rPr>
                        <a:t>NAME </a:t>
                      </a:r>
                      <a:r>
                        <a:rPr lang="en-AU" sz="3200" b="1" dirty="0" err="1" smtClean="0"/>
                        <a:t>desu</a:t>
                      </a:r>
                      <a:r>
                        <a:rPr lang="en-AU" sz="3200" b="1" dirty="0" smtClean="0"/>
                        <a:t>.</a:t>
                      </a:r>
                      <a:endParaRPr lang="en-AU" sz="3200" b="1" baseline="0" dirty="0" smtClean="0"/>
                    </a:p>
                    <a:p>
                      <a:r>
                        <a:rPr lang="en-US" altLang="ja-JP" sz="2400" b="0" i="1" baseline="0" dirty="0" smtClean="0">
                          <a:solidFill>
                            <a:srgbClr val="00B0F0"/>
                          </a:solidFill>
                        </a:rPr>
                        <a:t>Its name is NAME.</a:t>
                      </a:r>
                      <a:endParaRPr lang="en-AU" sz="2400" b="0" i="1" dirty="0">
                        <a:solidFill>
                          <a:srgbClr val="00B0F0"/>
                        </a:solidFill>
                      </a:endParaRPr>
                    </a:p>
                  </a:txBody>
                  <a:tcPr marL="91456" marR="91456" marT="45746" marB="4574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629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A2</a:t>
                      </a:r>
                      <a:endParaRPr lang="en-AU" sz="2000" b="1" dirty="0"/>
                    </a:p>
                  </a:txBody>
                  <a:tcPr marL="91456" marR="91456" marT="45746" marB="4574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3200" b="1" dirty="0" err="1" smtClean="0"/>
                        <a:t>Petto</a:t>
                      </a:r>
                      <a:r>
                        <a:rPr lang="en-AU" sz="3200" b="1" baseline="0" dirty="0" smtClean="0"/>
                        <a:t> </a:t>
                      </a:r>
                      <a:r>
                        <a:rPr lang="en-AU" sz="3200" b="1" baseline="0" dirty="0" smtClean="0"/>
                        <a:t>no </a:t>
                      </a:r>
                      <a:r>
                        <a:rPr lang="en-AU" sz="3200" b="1" baseline="0" dirty="0" err="1" smtClean="0"/>
                        <a:t>namae</a:t>
                      </a:r>
                      <a:r>
                        <a:rPr lang="en-AU" sz="3200" b="1" baseline="0" dirty="0" smtClean="0"/>
                        <a:t> </a:t>
                      </a:r>
                      <a:r>
                        <a:rPr lang="en-AU" sz="3200" b="1" baseline="0" dirty="0" err="1" smtClean="0"/>
                        <a:t>wa</a:t>
                      </a:r>
                      <a:r>
                        <a:rPr lang="en-AU" sz="3200" b="1" baseline="0" dirty="0" smtClean="0"/>
                        <a:t> </a:t>
                      </a:r>
                      <a:r>
                        <a:rPr lang="en-AU" sz="3200" b="1" baseline="0" dirty="0" smtClean="0">
                          <a:solidFill>
                            <a:srgbClr val="FF0000"/>
                          </a:solidFill>
                        </a:rPr>
                        <a:t>NAME </a:t>
                      </a:r>
                      <a:r>
                        <a:rPr lang="en-AU" sz="3200" b="1" baseline="0" dirty="0" err="1" smtClean="0"/>
                        <a:t>desu</a:t>
                      </a:r>
                      <a:r>
                        <a:rPr lang="en-AU" sz="3200" b="1" baseline="0" dirty="0" smtClean="0"/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0" i="1" baseline="0" dirty="0" smtClean="0">
                          <a:solidFill>
                            <a:srgbClr val="00B0F0"/>
                          </a:solidFill>
                        </a:rPr>
                        <a:t>My pet’s name is NAME.</a:t>
                      </a:r>
                      <a:endParaRPr lang="en-AU" sz="2400" b="0" i="1" dirty="0">
                        <a:solidFill>
                          <a:srgbClr val="00B0F0"/>
                        </a:solidFill>
                      </a:endParaRPr>
                    </a:p>
                  </a:txBody>
                  <a:tcPr marL="91456" marR="91456" marT="45746" marB="4574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87047" y="5049796"/>
            <a:ext cx="1243914" cy="1015663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F0"/>
                </a:solidFill>
              </a:rPr>
              <a:t>Sam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Samu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サム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274012" y="4728519"/>
            <a:ext cx="1779372" cy="20512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64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5951">
            <a:off x="276097" y="392285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8658">
            <a:off x="6122248" y="461556"/>
            <a:ext cx="2809804" cy="168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250">
            <a:off x="3091318" y="343778"/>
            <a:ext cx="2743140" cy="18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364">
            <a:off x="3542828" y="3490913"/>
            <a:ext cx="20478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162">
            <a:off x="280152" y="3590712"/>
            <a:ext cx="2954390" cy="196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65929" y="2106461"/>
            <a:ext cx="1268626" cy="1015663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F0"/>
                </a:solidFill>
              </a:rPr>
              <a:t>Hana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(Hana)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 smtClean="0">
                <a:solidFill>
                  <a:schemeClr val="tx1"/>
                </a:solidFill>
              </a:rPr>
              <a:t>はな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8495" y="1969937"/>
            <a:ext cx="1268626" cy="1015663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solidFill>
                  <a:srgbClr val="00B0F0"/>
                </a:solidFill>
              </a:rPr>
              <a:t>Harry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Harii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ハリ</a:t>
            </a:r>
            <a:r>
              <a:rPr lang="ja-JP" altLang="en-US" sz="2400" dirty="0" smtClean="0">
                <a:solidFill>
                  <a:schemeClr val="tx1"/>
                </a:solidFill>
              </a:rPr>
              <a:t>ー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730" y="1961355"/>
            <a:ext cx="1636539" cy="1015663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solidFill>
                  <a:srgbClr val="00B0F0"/>
                </a:solidFill>
              </a:rPr>
              <a:t>George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Jiooji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ジオージ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571" y="5427831"/>
            <a:ext cx="1636539" cy="1015663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solidFill>
                  <a:srgbClr val="00B0F0"/>
                </a:solidFill>
              </a:rPr>
              <a:t>Lucky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Rukkii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ラッキ</a:t>
            </a:r>
            <a:r>
              <a:rPr lang="ja-JP" altLang="en-US" sz="2400" dirty="0" smtClean="0">
                <a:solidFill>
                  <a:schemeClr val="tx1"/>
                </a:solidFill>
              </a:rPr>
              <a:t>ー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48495" y="5556723"/>
            <a:ext cx="1636539" cy="1015663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solidFill>
                  <a:srgbClr val="00B0F0"/>
                </a:solidFill>
              </a:rPr>
              <a:t>Peter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Piitaa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ピー</a:t>
            </a:r>
            <a:r>
              <a:rPr lang="ja-JP" altLang="en-US" sz="2400" dirty="0" smtClean="0">
                <a:solidFill>
                  <a:schemeClr val="tx1"/>
                </a:solidFill>
              </a:rPr>
              <a:t>ター</a:t>
            </a:r>
            <a:endParaRPr lang="en-AU" sz="2400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86975">
            <a:off x="5925821" y="3262453"/>
            <a:ext cx="2900331" cy="21752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27619" y="5292722"/>
            <a:ext cx="1636539" cy="1015663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solidFill>
                  <a:srgbClr val="00B0F0"/>
                </a:solidFill>
              </a:rPr>
              <a:t>Nibbles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altLang="ja-JP" dirty="0" err="1" smtClean="0">
                <a:solidFill>
                  <a:schemeClr val="tx1"/>
                </a:solidFill>
              </a:rPr>
              <a:t>Nibaruzu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 smtClean="0">
                <a:solidFill>
                  <a:schemeClr val="tx1"/>
                </a:solidFill>
              </a:rPr>
              <a:t>二バル</a:t>
            </a:r>
            <a:r>
              <a:rPr lang="ja-JP" altLang="en-US" sz="2400" dirty="0">
                <a:solidFill>
                  <a:schemeClr val="tx1"/>
                </a:solidFill>
              </a:rPr>
              <a:t>ズ</a:t>
            </a:r>
            <a:endParaRPr lang="en-A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67" y="288324"/>
            <a:ext cx="7669073" cy="675503"/>
          </a:xfrm>
        </p:spPr>
        <p:txBody>
          <a:bodyPr>
            <a:normAutofit/>
          </a:bodyPr>
          <a:lstStyle/>
          <a:p>
            <a:r>
              <a:rPr lang="en-US" b="1" dirty="0" smtClean="0"/>
              <a:t>Talking about your pet…</a:t>
            </a:r>
            <a:endParaRPr lang="en-AU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961256"/>
              </p:ext>
            </p:extLst>
          </p:nvPr>
        </p:nvGraphicFramePr>
        <p:xfrm>
          <a:off x="1878581" y="1244047"/>
          <a:ext cx="5000014" cy="36578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95119"/>
                <a:gridCol w="4404895"/>
              </a:tblGrid>
              <a:tr h="57534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Q1</a:t>
                      </a:r>
                      <a:endParaRPr lang="en-AU" sz="2000" b="1" dirty="0"/>
                    </a:p>
                  </a:txBody>
                  <a:tcPr marL="91456" marR="91456" marT="45746" marB="4574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 err="1" smtClean="0"/>
                        <a:t>Petto</a:t>
                      </a:r>
                      <a:r>
                        <a:rPr lang="en-AU" sz="2800" b="1" dirty="0" smtClean="0"/>
                        <a:t> </a:t>
                      </a:r>
                      <a:r>
                        <a:rPr lang="en-AU" sz="2800" b="1" dirty="0" err="1" smtClean="0"/>
                        <a:t>wa</a:t>
                      </a:r>
                      <a:r>
                        <a:rPr lang="en-AU" sz="2800" b="1" dirty="0" smtClean="0"/>
                        <a:t> nan </a:t>
                      </a:r>
                      <a:r>
                        <a:rPr lang="en-AU" sz="2800" b="1" dirty="0" err="1" smtClean="0"/>
                        <a:t>desu</a:t>
                      </a:r>
                      <a:r>
                        <a:rPr lang="en-AU" sz="2800" b="1" dirty="0" smtClean="0"/>
                        <a:t> </a:t>
                      </a:r>
                      <a:r>
                        <a:rPr lang="en-AU" sz="2800" b="1" dirty="0" err="1" smtClean="0"/>
                        <a:t>ka</a:t>
                      </a:r>
                      <a:r>
                        <a:rPr lang="en-AU" sz="2800" b="1" dirty="0" smtClean="0"/>
                        <a:t>?</a:t>
                      </a:r>
                    </a:p>
                    <a:p>
                      <a:r>
                        <a:rPr lang="en-US" altLang="ja-JP" sz="2400" b="0" i="1" dirty="0" smtClean="0">
                          <a:solidFill>
                            <a:srgbClr val="00B0F0"/>
                          </a:solidFill>
                        </a:rPr>
                        <a:t>What pet do you have?</a:t>
                      </a:r>
                      <a:endParaRPr lang="en-AU" sz="2400" b="0" i="1" dirty="0">
                        <a:solidFill>
                          <a:srgbClr val="00B0F0"/>
                        </a:solidFill>
                      </a:endParaRPr>
                    </a:p>
                  </a:txBody>
                  <a:tcPr marL="91456" marR="91456" marT="45746" marB="4574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534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A1</a:t>
                      </a:r>
                      <a:endParaRPr lang="en-AU" sz="2000" b="1" dirty="0"/>
                    </a:p>
                  </a:txBody>
                  <a:tcPr marL="91456" marR="91456" marT="45746" marB="4574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3200" b="1" dirty="0" smtClean="0">
                          <a:solidFill>
                            <a:srgbClr val="FF0000"/>
                          </a:solidFill>
                        </a:rPr>
                        <a:t>PET </a:t>
                      </a:r>
                      <a:r>
                        <a:rPr lang="en-AU" sz="3200" b="1" dirty="0" err="1" smtClean="0"/>
                        <a:t>desu</a:t>
                      </a:r>
                      <a:r>
                        <a:rPr lang="en-AU" sz="3200" b="1" dirty="0" smtClean="0"/>
                        <a:t>.</a:t>
                      </a:r>
                      <a:endParaRPr lang="en-AU" sz="3200" b="1" baseline="0" dirty="0" smtClean="0"/>
                    </a:p>
                    <a:p>
                      <a:r>
                        <a:rPr lang="en-US" altLang="ja-JP" sz="2400" b="0" i="1" baseline="0" dirty="0" smtClean="0">
                          <a:solidFill>
                            <a:srgbClr val="00B0F0"/>
                          </a:solidFill>
                        </a:rPr>
                        <a:t>I have</a:t>
                      </a:r>
                      <a:r>
                        <a:rPr lang="ja-JP" altLang="en-US" sz="2400" b="0" i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altLang="ja-JP" sz="2400" b="0" i="1" baseline="0" dirty="0" smtClean="0">
                          <a:solidFill>
                            <a:srgbClr val="00B0F0"/>
                          </a:solidFill>
                        </a:rPr>
                        <a:t>a</a:t>
                      </a:r>
                      <a:r>
                        <a:rPr lang="ja-JP" altLang="en-US" sz="2400" b="0" i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altLang="ja-JP" sz="2400" b="0" i="1" baseline="0" dirty="0" smtClean="0">
                          <a:solidFill>
                            <a:srgbClr val="00B0F0"/>
                          </a:solidFill>
                        </a:rPr>
                        <a:t>PET.</a:t>
                      </a:r>
                      <a:endParaRPr lang="en-AU" sz="2400" b="0" i="1" dirty="0">
                        <a:solidFill>
                          <a:srgbClr val="00B0F0"/>
                        </a:solidFill>
                      </a:endParaRPr>
                    </a:p>
                  </a:txBody>
                  <a:tcPr marL="91456" marR="91456" marT="45746" marB="4574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534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Q2</a:t>
                      </a:r>
                      <a:endParaRPr lang="en-AU" sz="2000" b="1" dirty="0"/>
                    </a:p>
                  </a:txBody>
                  <a:tcPr marL="91456" marR="91456" marT="45746" marB="4574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 err="1" smtClean="0"/>
                        <a:t>Onamae</a:t>
                      </a:r>
                      <a:r>
                        <a:rPr lang="en-AU" sz="2800" b="1" dirty="0" smtClean="0"/>
                        <a:t> </a:t>
                      </a:r>
                      <a:r>
                        <a:rPr lang="en-AU" sz="2800" b="1" dirty="0" err="1" smtClean="0"/>
                        <a:t>wa</a:t>
                      </a:r>
                      <a:r>
                        <a:rPr lang="en-AU" sz="2800" b="1" dirty="0" smtClean="0"/>
                        <a:t>?</a:t>
                      </a:r>
                      <a:endParaRPr lang="en-AU" sz="2800" b="1" dirty="0" smtClean="0"/>
                    </a:p>
                    <a:p>
                      <a:r>
                        <a:rPr lang="en-US" altLang="ja-JP" sz="2400" b="0" i="1" dirty="0" smtClean="0">
                          <a:solidFill>
                            <a:srgbClr val="00B0F0"/>
                          </a:solidFill>
                        </a:rPr>
                        <a:t>What’s its name?</a:t>
                      </a:r>
                      <a:endParaRPr lang="en-AU" sz="2400" b="0" i="1" dirty="0">
                        <a:solidFill>
                          <a:srgbClr val="00B0F0"/>
                        </a:solidFill>
                      </a:endParaRPr>
                    </a:p>
                  </a:txBody>
                  <a:tcPr marL="91456" marR="91456" marT="45746" marB="4574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534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A1</a:t>
                      </a:r>
                      <a:endParaRPr lang="en-AU" sz="2000" b="1" dirty="0"/>
                    </a:p>
                  </a:txBody>
                  <a:tcPr marL="91456" marR="91456" marT="45746" marB="4574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3200" b="1" dirty="0" smtClean="0">
                          <a:solidFill>
                            <a:srgbClr val="FF0000"/>
                          </a:solidFill>
                        </a:rPr>
                        <a:t>NAME </a:t>
                      </a:r>
                      <a:r>
                        <a:rPr lang="en-AU" sz="3200" b="1" dirty="0" err="1" smtClean="0"/>
                        <a:t>desu</a:t>
                      </a:r>
                      <a:r>
                        <a:rPr lang="en-AU" sz="3200" b="1" dirty="0" smtClean="0"/>
                        <a:t>.</a:t>
                      </a:r>
                      <a:endParaRPr lang="en-AU" sz="3200" b="1" baseline="0" dirty="0" smtClean="0"/>
                    </a:p>
                    <a:p>
                      <a:r>
                        <a:rPr lang="en-US" altLang="ja-JP" sz="2400" b="0" i="1" baseline="0" dirty="0" smtClean="0">
                          <a:solidFill>
                            <a:srgbClr val="00B0F0"/>
                          </a:solidFill>
                        </a:rPr>
                        <a:t>Its name is NAME.</a:t>
                      </a:r>
                      <a:endParaRPr lang="en-AU" sz="2400" b="0" i="1" dirty="0">
                        <a:solidFill>
                          <a:srgbClr val="00B0F0"/>
                        </a:solidFill>
                      </a:endParaRPr>
                    </a:p>
                  </a:txBody>
                  <a:tcPr marL="91456" marR="91456" marT="45746" marB="4574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87047" y="5049796"/>
            <a:ext cx="1243914" cy="1015663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F0"/>
                </a:solidFill>
              </a:rPr>
              <a:t>Sam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Samu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サム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274012" y="4728519"/>
            <a:ext cx="1779372" cy="20512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533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350" y="59027"/>
            <a:ext cx="1987460" cy="27824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81555" y="2592322"/>
            <a:ext cx="2738250" cy="1015663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 err="1" smtClean="0">
                <a:solidFill>
                  <a:srgbClr val="00B0F0"/>
                </a:solidFill>
              </a:rPr>
              <a:t>Mr</a:t>
            </a:r>
            <a:r>
              <a:rPr lang="ja-JP" altLang="en-US" b="1" dirty="0" smtClean="0">
                <a:solidFill>
                  <a:srgbClr val="00B0F0"/>
                </a:solidFill>
              </a:rPr>
              <a:t> </a:t>
            </a:r>
            <a:r>
              <a:rPr lang="en-US" altLang="ja-JP" b="1" dirty="0" err="1" smtClean="0">
                <a:solidFill>
                  <a:srgbClr val="00B0F0"/>
                </a:solidFill>
              </a:rPr>
              <a:t>Biggles</a:t>
            </a:r>
            <a:endParaRPr lang="en-US" altLang="ja-JP" b="1" dirty="0" smtClean="0">
              <a:solidFill>
                <a:srgbClr val="00B0F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Misutaa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Biguruzu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 smtClean="0">
                <a:solidFill>
                  <a:schemeClr val="tx1"/>
                </a:solidFill>
              </a:rPr>
              <a:t>ミスタービグルズ</a:t>
            </a:r>
            <a:endParaRPr lang="en-AU" sz="24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6333">
            <a:off x="198345" y="3834984"/>
            <a:ext cx="2953724" cy="1965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50358">
            <a:off x="3360775" y="4143308"/>
            <a:ext cx="2586719" cy="1689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35901">
            <a:off x="6083979" y="270331"/>
            <a:ext cx="2999978" cy="16799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26214">
            <a:off x="142396" y="428300"/>
            <a:ext cx="3065623" cy="19707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8721" y="2188840"/>
            <a:ext cx="1818460" cy="1015663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B0F0"/>
                </a:solidFill>
              </a:rPr>
              <a:t>Sharkie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Shaakii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シャ</a:t>
            </a:r>
            <a:r>
              <a:rPr lang="ja-JP" altLang="en-US" sz="2400" dirty="0" smtClean="0">
                <a:solidFill>
                  <a:schemeClr val="tx1"/>
                </a:solidFill>
              </a:rPr>
              <a:t>ー</a:t>
            </a:r>
            <a:r>
              <a:rPr lang="ja-JP" altLang="en-US" sz="2400" dirty="0">
                <a:solidFill>
                  <a:schemeClr val="tx1"/>
                </a:solidFill>
              </a:rPr>
              <a:t>キ</a:t>
            </a:r>
            <a:r>
              <a:rPr lang="ja-JP" altLang="en-US" sz="2400" dirty="0" smtClean="0">
                <a:solidFill>
                  <a:schemeClr val="tx1"/>
                </a:solidFill>
              </a:rPr>
              <a:t>ー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4737" y="5754818"/>
            <a:ext cx="1536220" cy="1015663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solidFill>
                  <a:srgbClr val="00B0F0"/>
                </a:solidFill>
              </a:rPr>
              <a:t>Spo</a:t>
            </a:r>
            <a:r>
              <a:rPr lang="en-US" altLang="ja-JP" b="1" dirty="0">
                <a:solidFill>
                  <a:srgbClr val="00B0F0"/>
                </a:solidFill>
              </a:rPr>
              <a:t>t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Supotto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 smtClean="0">
                <a:solidFill>
                  <a:schemeClr val="tx1"/>
                </a:solidFill>
              </a:rPr>
              <a:t>スポット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730" y="1961355"/>
            <a:ext cx="1636539" cy="1015663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solidFill>
                  <a:srgbClr val="00B0F0"/>
                </a:solidFill>
              </a:rPr>
              <a:t>Polly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Porii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ポリ</a:t>
            </a:r>
            <a:r>
              <a:rPr lang="ja-JP" altLang="en-US" sz="2400" dirty="0" smtClean="0">
                <a:solidFill>
                  <a:schemeClr val="tx1"/>
                </a:solidFill>
              </a:rPr>
              <a:t>ー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921" y="5625539"/>
            <a:ext cx="1971629" cy="1015663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solidFill>
                  <a:srgbClr val="00B0F0"/>
                </a:solidFill>
              </a:rPr>
              <a:t>Goldie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Gorudii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ゴ</a:t>
            </a:r>
            <a:r>
              <a:rPr lang="ja-JP" altLang="en-US" sz="2400" dirty="0" smtClean="0">
                <a:solidFill>
                  <a:schemeClr val="tx1"/>
                </a:solidFill>
              </a:rPr>
              <a:t>ル</a:t>
            </a:r>
            <a:r>
              <a:rPr lang="ja-JP" altLang="en-US" sz="2400" dirty="0">
                <a:solidFill>
                  <a:schemeClr val="tx1"/>
                </a:solidFill>
              </a:rPr>
              <a:t>ディ</a:t>
            </a:r>
            <a:r>
              <a:rPr lang="ja-JP" altLang="en-US" sz="2400" dirty="0" smtClean="0">
                <a:solidFill>
                  <a:schemeClr val="tx1"/>
                </a:solidFill>
              </a:rPr>
              <a:t>ー</a:t>
            </a:r>
            <a:endParaRPr lang="en-AU" sz="24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70709">
            <a:off x="6184091" y="3444899"/>
            <a:ext cx="2999525" cy="21506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54651" y="5750671"/>
            <a:ext cx="3055621" cy="1015663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solidFill>
                  <a:srgbClr val="00B0F0"/>
                </a:solidFill>
              </a:rPr>
              <a:t>Rocky and </a:t>
            </a:r>
            <a:r>
              <a:rPr lang="en-US" altLang="ja-JP" b="1" dirty="0" err="1" smtClean="0">
                <a:solidFill>
                  <a:srgbClr val="00B0F0"/>
                </a:solidFill>
              </a:rPr>
              <a:t>Jimbo</a:t>
            </a:r>
            <a:endParaRPr lang="en-US" altLang="ja-JP" b="1" dirty="0" smtClean="0">
              <a:solidFill>
                <a:srgbClr val="00B0F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altLang="ja-JP" dirty="0" err="1" smtClean="0">
                <a:solidFill>
                  <a:schemeClr val="tx1"/>
                </a:solidFill>
              </a:rPr>
              <a:t>Rokkii</a:t>
            </a:r>
            <a:r>
              <a:rPr lang="en-US" altLang="ja-JP" dirty="0" smtClean="0">
                <a:solidFill>
                  <a:schemeClr val="tx1"/>
                </a:solidFill>
              </a:rPr>
              <a:t>/</a:t>
            </a:r>
            <a:r>
              <a:rPr lang="en-US" altLang="ja-JP" dirty="0" err="1" smtClean="0">
                <a:solidFill>
                  <a:schemeClr val="tx1"/>
                </a:solidFill>
              </a:rPr>
              <a:t>Jimboo</a:t>
            </a:r>
            <a:r>
              <a:rPr lang="en-US" altLang="ja-JP" dirty="0" smtClean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ロッキ</a:t>
            </a:r>
            <a:r>
              <a:rPr lang="ja-JP" altLang="en-US" sz="2400" dirty="0" smtClean="0">
                <a:solidFill>
                  <a:schemeClr val="tx1"/>
                </a:solidFill>
              </a:rPr>
              <a:t>ー／ジンボー</a:t>
            </a:r>
            <a:endParaRPr lang="en-A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67" y="288324"/>
            <a:ext cx="7669073" cy="675503"/>
          </a:xfrm>
        </p:spPr>
        <p:txBody>
          <a:bodyPr>
            <a:normAutofit/>
          </a:bodyPr>
          <a:lstStyle/>
          <a:p>
            <a:r>
              <a:rPr lang="en-US" b="1" dirty="0" smtClean="0"/>
              <a:t>Asking and saying your pet’s age?</a:t>
            </a:r>
            <a:endParaRPr lang="en-AU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006272"/>
              </p:ext>
            </p:extLst>
          </p:nvPr>
        </p:nvGraphicFramePr>
        <p:xfrm>
          <a:off x="1005016" y="1598274"/>
          <a:ext cx="7109254" cy="277383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46168"/>
                <a:gridCol w="6263086"/>
              </a:tblGrid>
              <a:tr h="57534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Q</a:t>
                      </a:r>
                      <a:endParaRPr lang="en-AU" sz="2000" b="1" dirty="0"/>
                    </a:p>
                  </a:txBody>
                  <a:tcPr marL="91456" marR="91456" marT="45746" marB="4574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 smtClean="0"/>
                        <a:t>Nan</a:t>
                      </a:r>
                      <a:r>
                        <a:rPr lang="en-AU" sz="2800" b="1" baseline="0" dirty="0" smtClean="0"/>
                        <a:t> </a:t>
                      </a:r>
                      <a:r>
                        <a:rPr lang="en-AU" sz="2800" b="1" baseline="0" dirty="0" err="1" smtClean="0"/>
                        <a:t>sai</a:t>
                      </a:r>
                      <a:r>
                        <a:rPr lang="en-AU" sz="2800" b="1" baseline="0" dirty="0" smtClean="0"/>
                        <a:t> </a:t>
                      </a:r>
                      <a:r>
                        <a:rPr lang="en-AU" sz="2800" b="1" baseline="0" dirty="0" err="1" smtClean="0"/>
                        <a:t>desu</a:t>
                      </a:r>
                      <a:r>
                        <a:rPr lang="en-AU" sz="2800" b="1" baseline="0" dirty="0" smtClean="0"/>
                        <a:t> </a:t>
                      </a:r>
                      <a:r>
                        <a:rPr lang="en-AU" sz="2800" b="1" baseline="0" dirty="0" err="1" smtClean="0"/>
                        <a:t>ka</a:t>
                      </a:r>
                      <a:r>
                        <a:rPr lang="en-AU" sz="2800" b="1" baseline="0" dirty="0" smtClean="0"/>
                        <a:t>?</a:t>
                      </a:r>
                      <a:endParaRPr lang="en-AU" sz="2800" b="1" dirty="0" smtClean="0"/>
                    </a:p>
                    <a:p>
                      <a:r>
                        <a:rPr lang="en-US" altLang="ja-JP" sz="2400" b="0" i="1" dirty="0" smtClean="0">
                          <a:solidFill>
                            <a:srgbClr val="00B0F0"/>
                          </a:solidFill>
                        </a:rPr>
                        <a:t>How old is it?</a:t>
                      </a:r>
                      <a:endParaRPr lang="en-AU" sz="2400" b="0" i="1" dirty="0">
                        <a:solidFill>
                          <a:srgbClr val="00B0F0"/>
                        </a:solidFill>
                      </a:endParaRPr>
                    </a:p>
                  </a:txBody>
                  <a:tcPr marL="91456" marR="91456" marT="45746" marB="4574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534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A1</a:t>
                      </a:r>
                      <a:endParaRPr lang="en-AU" sz="2000" b="1" dirty="0"/>
                    </a:p>
                  </a:txBody>
                  <a:tcPr marL="91456" marR="91456" marT="45746" marB="4574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3200" b="1" dirty="0" smtClean="0">
                          <a:solidFill>
                            <a:srgbClr val="FF0000"/>
                          </a:solidFill>
                        </a:rPr>
                        <a:t>AGE </a:t>
                      </a:r>
                      <a:r>
                        <a:rPr lang="en-AU" sz="3200" b="1" dirty="0" err="1" smtClean="0"/>
                        <a:t>desu</a:t>
                      </a:r>
                      <a:r>
                        <a:rPr lang="en-AU" sz="3200" b="1" dirty="0" smtClean="0"/>
                        <a:t>.</a:t>
                      </a:r>
                      <a:endParaRPr lang="en-AU" sz="3200" b="1" baseline="0" dirty="0" smtClean="0"/>
                    </a:p>
                    <a:p>
                      <a:r>
                        <a:rPr lang="en-US" altLang="ja-JP" sz="2400" b="0" i="1" baseline="0" dirty="0" smtClean="0">
                          <a:solidFill>
                            <a:srgbClr val="00B0F0"/>
                          </a:solidFill>
                        </a:rPr>
                        <a:t>It</a:t>
                      </a:r>
                      <a:r>
                        <a:rPr lang="ja-JP" altLang="en-US" sz="2400" b="0" i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altLang="ja-JP" sz="2400" b="0" i="1" baseline="0" dirty="0" smtClean="0">
                          <a:solidFill>
                            <a:srgbClr val="00B0F0"/>
                          </a:solidFill>
                        </a:rPr>
                        <a:t>is AGE.</a:t>
                      </a:r>
                      <a:endParaRPr lang="en-AU" sz="2400" b="0" i="1" dirty="0">
                        <a:solidFill>
                          <a:srgbClr val="00B0F0"/>
                        </a:solidFill>
                      </a:endParaRPr>
                    </a:p>
                  </a:txBody>
                  <a:tcPr marL="91456" marR="91456" marT="45746" marB="4574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629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A2</a:t>
                      </a:r>
                      <a:endParaRPr lang="en-AU" sz="2000" b="1" dirty="0"/>
                    </a:p>
                  </a:txBody>
                  <a:tcPr marL="91456" marR="91456" marT="45746" marB="4574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3200" b="1" dirty="0" smtClean="0">
                          <a:solidFill>
                            <a:srgbClr val="FF0000"/>
                          </a:solidFill>
                        </a:rPr>
                        <a:t>PET</a:t>
                      </a:r>
                      <a:r>
                        <a:rPr lang="en-AU" sz="3200" b="1" dirty="0" smtClean="0"/>
                        <a:t> </a:t>
                      </a:r>
                      <a:r>
                        <a:rPr lang="en-AU" sz="3200" b="1" dirty="0" err="1" smtClean="0"/>
                        <a:t>wa</a:t>
                      </a:r>
                      <a:r>
                        <a:rPr lang="en-AU" sz="3200" b="1" dirty="0" smtClean="0"/>
                        <a:t> </a:t>
                      </a:r>
                      <a:r>
                        <a:rPr lang="en-AU" sz="3200" b="1" dirty="0" smtClean="0">
                          <a:solidFill>
                            <a:srgbClr val="FF0000"/>
                          </a:solidFill>
                        </a:rPr>
                        <a:t>AGE</a:t>
                      </a:r>
                      <a:r>
                        <a:rPr lang="en-AU" sz="3200" b="1" dirty="0" smtClean="0"/>
                        <a:t> </a:t>
                      </a:r>
                      <a:r>
                        <a:rPr lang="en-AU" sz="3200" b="1" dirty="0" err="1" smtClean="0"/>
                        <a:t>desu</a:t>
                      </a:r>
                      <a:r>
                        <a:rPr lang="en-AU" sz="3200" b="1" dirty="0" smtClean="0"/>
                        <a:t>. </a:t>
                      </a:r>
                      <a:endParaRPr lang="en-AU" sz="32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0" i="1" baseline="0" dirty="0" smtClean="0">
                          <a:solidFill>
                            <a:srgbClr val="00B0F0"/>
                          </a:solidFill>
                        </a:rPr>
                        <a:t>PET is AGE.</a:t>
                      </a:r>
                      <a:endParaRPr lang="en-AU" sz="2400" b="0" i="1" dirty="0">
                        <a:solidFill>
                          <a:srgbClr val="00B0F0"/>
                        </a:solidFill>
                      </a:endParaRPr>
                    </a:p>
                  </a:txBody>
                  <a:tcPr marL="91456" marR="91456" marT="45746" marB="4574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18173" y="5296932"/>
            <a:ext cx="1375718" cy="646331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F0"/>
                </a:solidFill>
              </a:rPr>
              <a:t>2 years old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</a:rPr>
              <a:t>ni-sai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158681" y="4728519"/>
            <a:ext cx="1894703" cy="20512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85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67516" y="318616"/>
          <a:ext cx="3542386" cy="6311900"/>
        </p:xfrm>
        <a:graphic>
          <a:graphicData uri="http://schemas.openxmlformats.org/drawingml/2006/table">
            <a:tbl>
              <a:tblPr/>
              <a:tblGrid>
                <a:gridCol w="1770087"/>
                <a:gridCol w="1772299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English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Romaji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year old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is</a:t>
                      </a: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A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</a:t>
                      </a:r>
                      <a:endParaRPr kumimoji="0" lang="en-A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years old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ni-sai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 years old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san-</a:t>
                      </a:r>
                      <a:r>
                        <a:rPr kumimoji="0" lang="en-A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</a:t>
                      </a: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 years old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yon-</a:t>
                      </a:r>
                      <a:r>
                        <a:rPr kumimoji="0" lang="en-A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</a:t>
                      </a: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 years old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go-</a:t>
                      </a:r>
                      <a:r>
                        <a:rPr kumimoji="0" lang="en-A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</a:t>
                      </a: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 years old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roku-sai</a:t>
                      </a: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 years old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nana-</a:t>
                      </a:r>
                      <a:r>
                        <a:rPr kumimoji="0" lang="en-A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 years old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has</a:t>
                      </a: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A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</a:t>
                      </a: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 years old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kyuu-sai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 years old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jus</a:t>
                      </a: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A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</a:t>
                      </a:r>
                      <a:endParaRPr kumimoji="0" lang="en-A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 years old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juu</a:t>
                      </a: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is</a:t>
                      </a: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A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</a:t>
                      </a:r>
                      <a:endParaRPr kumimoji="0" lang="en-A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 years old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juu</a:t>
                      </a: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A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ni-sai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13 years old</a:t>
                      </a: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juu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san-</a:t>
                      </a:r>
                      <a:r>
                        <a:rPr kumimoji="0" lang="en-US" altLang="ja-JP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374936" y="1234732"/>
            <a:ext cx="4519870" cy="2000548"/>
          </a:xfrm>
          <a:prstGeom prst="rect">
            <a:avLst/>
          </a:prstGeom>
          <a:solidFill>
            <a:srgbClr val="FFCC99">
              <a:alpha val="65097"/>
            </a:srgbClr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2400" dirty="0" smtClean="0">
                <a:latin typeface="Calibri" panose="020F0502020204030204" pitchFamily="34" charset="0"/>
              </a:rPr>
              <a:t>Can you remember how to say AGE in Japanese? </a:t>
            </a:r>
          </a:p>
          <a:p>
            <a:pPr eaLnBrk="1" hangingPunct="1"/>
            <a:endParaRPr lang="en-AU" altLang="en-US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en-AU" altLang="en-US" sz="4000" b="1" dirty="0" smtClean="0">
                <a:latin typeface="Calibri" panose="020F0502020204030204" pitchFamily="34" charset="0"/>
              </a:rPr>
              <a:t>NUMBER </a:t>
            </a:r>
            <a:r>
              <a:rPr lang="en-AU" altLang="en-US" sz="4000" b="1" dirty="0">
                <a:latin typeface="Calibri" panose="020F0502020204030204" pitchFamily="34" charset="0"/>
              </a:rPr>
              <a:t>+ </a:t>
            </a:r>
            <a:r>
              <a:rPr lang="en-AU" altLang="en-US" sz="4000" b="1" dirty="0" err="1">
                <a:latin typeface="Calibri" panose="020F0502020204030204" pitchFamily="34" charset="0"/>
              </a:rPr>
              <a:t>sai</a:t>
            </a:r>
            <a:endParaRPr lang="en-AU" altLang="en-US" sz="4000" b="1" dirty="0">
              <a:latin typeface="Calibri" panose="020F0502020204030204" pitchFamily="34" charset="0"/>
            </a:endParaRPr>
          </a:p>
          <a:p>
            <a:pPr eaLnBrk="1" hangingPunct="1"/>
            <a:endParaRPr lang="en-AU" alt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62" y="4184823"/>
            <a:ext cx="5166538" cy="251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2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5951">
            <a:off x="276097" y="392285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8658">
            <a:off x="6122248" y="461556"/>
            <a:ext cx="2809804" cy="168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250">
            <a:off x="3091318" y="343778"/>
            <a:ext cx="2743140" cy="18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364">
            <a:off x="3542828" y="3490913"/>
            <a:ext cx="20478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162">
            <a:off x="280152" y="3590712"/>
            <a:ext cx="2954390" cy="196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65928" y="2106461"/>
            <a:ext cx="1482117" cy="369332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F0"/>
                </a:solidFill>
              </a:rPr>
              <a:t>5 years old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48494" y="1969937"/>
            <a:ext cx="1588091" cy="369332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solidFill>
                  <a:srgbClr val="00B0F0"/>
                </a:solidFill>
              </a:rPr>
              <a:t>3 years old</a:t>
            </a:r>
            <a:endParaRPr lang="en-US" b="1" dirty="0" smtClean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730" y="1961355"/>
            <a:ext cx="1636539" cy="369332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solidFill>
                  <a:srgbClr val="00B0F0"/>
                </a:solidFill>
              </a:rPr>
              <a:t>10 years old</a:t>
            </a:r>
            <a:endParaRPr lang="en-US" altLang="ja-JP" b="1" dirty="0" smtClean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571" y="5427831"/>
            <a:ext cx="1636539" cy="369332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solidFill>
                  <a:srgbClr val="00B0F0"/>
                </a:solidFill>
              </a:rPr>
              <a:t>1 year old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48495" y="5556723"/>
            <a:ext cx="1636539" cy="369332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solidFill>
                  <a:srgbClr val="00B0F0"/>
                </a:solidFill>
              </a:rPr>
              <a:t>7 years old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86975">
            <a:off x="5925821" y="3262453"/>
            <a:ext cx="2900331" cy="21752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27619" y="5292722"/>
            <a:ext cx="1636539" cy="369332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solidFill>
                  <a:srgbClr val="00B0F0"/>
                </a:solidFill>
              </a:rPr>
              <a:t>2 years old</a:t>
            </a:r>
          </a:p>
        </p:txBody>
      </p:sp>
    </p:spTree>
    <p:extLst>
      <p:ext uri="{BB962C8B-B14F-4D97-AF65-F5344CB8AC3E}">
        <p14:creationId xmlns:p14="http://schemas.microsoft.com/office/powerpoint/2010/main" val="33177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0</TotalTime>
  <Words>590</Words>
  <Application>Microsoft Office PowerPoint</Application>
  <PresentationFormat>On-screen Show (4:3)</PresentationFormat>
  <Paragraphs>205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Calibri</vt:lpstr>
      <vt:lpstr>Euphemia</vt:lpstr>
      <vt:lpstr>Wingdings</vt:lpstr>
      <vt:lpstr>Children Happy 16x9</vt:lpstr>
      <vt:lpstr>Talking about your pet</vt:lpstr>
      <vt:lpstr>PowerPoint Presentation</vt:lpstr>
      <vt:lpstr>Asking and saying your pet’s name?</vt:lpstr>
      <vt:lpstr>PowerPoint Presentation</vt:lpstr>
      <vt:lpstr>Talking about your pet…</vt:lpstr>
      <vt:lpstr>PowerPoint Presentation</vt:lpstr>
      <vt:lpstr>Asking and saying your pet’s age?</vt:lpstr>
      <vt:lpstr>PowerPoint Presentation</vt:lpstr>
      <vt:lpstr>PowerPoint Presentation</vt:lpstr>
      <vt:lpstr>Talking about your pet…</vt:lpstr>
      <vt:lpstr>PowerPoint Presentation</vt:lpstr>
      <vt:lpstr>Mingle activity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2015-01-14T04:46:21Z</dcterms:created>
  <dcterms:modified xsi:type="dcterms:W3CDTF">2015-01-14T05:48:54Z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