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6" r:id="rId3"/>
  </p:sldMasterIdLst>
  <p:notesMasterIdLst>
    <p:notesMasterId r:id="rId48"/>
  </p:notesMasterIdLst>
  <p:sldIdLst>
    <p:sldId id="256" r:id="rId4"/>
    <p:sldId id="268" r:id="rId5"/>
    <p:sldId id="269" r:id="rId6"/>
    <p:sldId id="276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78" r:id="rId26"/>
    <p:sldId id="279" r:id="rId27"/>
    <p:sldId id="290" r:id="rId28"/>
    <p:sldId id="289" r:id="rId29"/>
    <p:sldId id="280" r:id="rId30"/>
    <p:sldId id="281" r:id="rId31"/>
    <p:sldId id="282" r:id="rId32"/>
    <p:sldId id="285" r:id="rId33"/>
    <p:sldId id="286" r:id="rId34"/>
    <p:sldId id="283" r:id="rId35"/>
    <p:sldId id="284" r:id="rId36"/>
    <p:sldId id="300" r:id="rId37"/>
    <p:sldId id="301" r:id="rId38"/>
    <p:sldId id="302" r:id="rId39"/>
    <p:sldId id="303" r:id="rId40"/>
    <p:sldId id="314" r:id="rId41"/>
    <p:sldId id="305" r:id="rId42"/>
    <p:sldId id="309" r:id="rId43"/>
    <p:sldId id="310" r:id="rId44"/>
    <p:sldId id="311" r:id="rId45"/>
    <p:sldId id="312" r:id="rId46"/>
    <p:sldId id="31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FF99"/>
    <a:srgbClr val="FFFF66"/>
    <a:srgbClr val="00FFFF"/>
    <a:srgbClr val="6699FF"/>
    <a:srgbClr val="9999FF"/>
    <a:srgbClr val="66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FA755-617C-4342-9B73-1B9C6B704A80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99388-306E-444A-BF66-1904D98F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C318884-F75D-4909-B524-8E48C2ED1752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7/4/2014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0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5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89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9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4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53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59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3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27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1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37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86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81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96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73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20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2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F5C797-FE52-401B-88FA-E999D46E8B47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1A29DF0-6653-4232-A8CE-DA29F2EDF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46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B1B79F-BDD6-4C97-A7C2-E44389E86AC7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DACB9F4-0A6A-4A3C-9739-4C113DEC0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046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B605D1-162A-4F54-8ECC-FCCBA7F6438D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B9136A8-DBB2-4440-B6A0-9F09930DC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32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1FFD55-CBD9-47B7-90AB-1A23C2D7BCDF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957EF3D-A036-4EB7-8F55-80BAC09C7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94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CFC448-1D4A-439E-89A8-B1FC85D170DE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8B86308-EBA2-415D-9E3E-5A0EFC18F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94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08AC39-F9A0-4941-9C7B-29623493B9E0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449E15-1B16-4395-8EEB-919A686FE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90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CE408C-E366-4627-A7A9-C08E2E0D96A8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D260F1-4533-4D64-9C95-8CC9C2D29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301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21DA89-CD28-4930-9DDC-E521AC72A524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1BC9A8F-594C-46F4-BF0B-6A1F57E54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5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601F19-07D6-4DB1-8991-9F74F9339D81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15F2363-5614-4159-84C6-1014FCE6A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312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09DAC4-1D03-4D7A-BD35-90740FE614F2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CB63CD1-7659-4D2F-86B6-DC592DEF1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896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687A9D-1F8D-4309-B5C1-0A666D26FD12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F41E5A7-DCEA-40D7-A3C3-B7BD7A456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29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smtClean="0">
                <a:solidFill>
                  <a:srgbClr val="EF53A5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smtClean="0">
                <a:solidFill>
                  <a:srgbClr val="EF53A5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4914B8-E40A-4A9F-A42C-A5C822547998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C1EB80B-CEF4-4E66-8D1F-9A91091ED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634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5373B0-02F4-4D08-9038-5376A53579BA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7D489CC-90A9-4313-AD99-540B05790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67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3DB465-26E7-4054-9E3A-C79770DBB186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13C4522-FEFD-4897-BD86-18CB4D31A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657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A30D03-96F2-4D49-AFEB-16F646C5B8C5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15CE81C-C8D8-4914-B661-C4EF6EBCD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72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50870E-74F0-40A9-897F-3405E7851E47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63C8ED9-6D28-4DD1-AEC7-942704DA7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173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7 h 2752"/>
              <a:gd name="T4" fmla="*/ 0 w 4960"/>
              <a:gd name="T5" fmla="*/ 2147483647 h 2752"/>
              <a:gd name="T6" fmla="*/ 0 w 4960"/>
              <a:gd name="T7" fmla="*/ 2147483647 h 2752"/>
              <a:gd name="T8" fmla="*/ 2147483647 w 4960"/>
              <a:gd name="T9" fmla="*/ 2147483647 h 2752"/>
              <a:gd name="T10" fmla="*/ 2147483647 w 4960"/>
              <a:gd name="T11" fmla="*/ 2147483647 h 2752"/>
              <a:gd name="T12" fmla="*/ 2147483647 w 4960"/>
              <a:gd name="T13" fmla="*/ 2147483647 h 2752"/>
              <a:gd name="T14" fmla="*/ 2147483647 w 4960"/>
              <a:gd name="T15" fmla="*/ 0 h 2752"/>
              <a:gd name="T16" fmla="*/ 2147483647 w 4960"/>
              <a:gd name="T17" fmla="*/ 0 h 2752"/>
              <a:gd name="T18" fmla="*/ 2147483647 w 4960"/>
              <a:gd name="T19" fmla="*/ 2147483647 h 2752"/>
              <a:gd name="T20" fmla="*/ 2147483647 w 4960"/>
              <a:gd name="T21" fmla="*/ 2147483647 h 2752"/>
              <a:gd name="T22" fmla="*/ 2147483647 w 4960"/>
              <a:gd name="T23" fmla="*/ 2147483647 h 2752"/>
              <a:gd name="T24" fmla="*/ 2147483647 w 4960"/>
              <a:gd name="T25" fmla="*/ 2147483647 h 2752"/>
              <a:gd name="T26" fmla="*/ 2147483647 w 4960"/>
              <a:gd name="T27" fmla="*/ 2147483647 h 2752"/>
              <a:gd name="T28" fmla="*/ 2147483647 w 4960"/>
              <a:gd name="T29" fmla="*/ 2147483647 h 2752"/>
              <a:gd name="T30" fmla="*/ 2147483647 w 4960"/>
              <a:gd name="T31" fmla="*/ 2147483647 h 2752"/>
              <a:gd name="T32" fmla="*/ 2147483647 w 4960"/>
              <a:gd name="T33" fmla="*/ 2147483647 h 2752"/>
              <a:gd name="T34" fmla="*/ 2147483647 w 4960"/>
              <a:gd name="T35" fmla="*/ 2147483647 h 2752"/>
              <a:gd name="T36" fmla="*/ 2147483647 w 4960"/>
              <a:gd name="T37" fmla="*/ 2147483647 h 2752"/>
              <a:gd name="T38" fmla="*/ 2147483647 w 4960"/>
              <a:gd name="T39" fmla="*/ 2147483647 h 2752"/>
              <a:gd name="T40" fmla="*/ 2147483647 w 4960"/>
              <a:gd name="T41" fmla="*/ 2147483647 h 2752"/>
              <a:gd name="T42" fmla="*/ 2147483647 w 4960"/>
              <a:gd name="T43" fmla="*/ 2147483647 h 2752"/>
              <a:gd name="T44" fmla="*/ 2147483647 w 4960"/>
              <a:gd name="T45" fmla="*/ 2147483647 h 2752"/>
              <a:gd name="T46" fmla="*/ 2147483647 w 4960"/>
              <a:gd name="T47" fmla="*/ 2147483647 h 2752"/>
              <a:gd name="T48" fmla="*/ 2147483647 w 4960"/>
              <a:gd name="T49" fmla="*/ 2147483647 h 2752"/>
              <a:gd name="T50" fmla="*/ 2147483647 w 4960"/>
              <a:gd name="T51" fmla="*/ 2147483647 h 2752"/>
              <a:gd name="T52" fmla="*/ 2147483647 w 4960"/>
              <a:gd name="T53" fmla="*/ 2147483647 h 2752"/>
              <a:gd name="T54" fmla="*/ 2147483647 w 4960"/>
              <a:gd name="T55" fmla="*/ 2147483647 h 2752"/>
              <a:gd name="T56" fmla="*/ 2147483647 w 4960"/>
              <a:gd name="T57" fmla="*/ 2147483647 h 2752"/>
              <a:gd name="T58" fmla="*/ 2147483647 w 4960"/>
              <a:gd name="T59" fmla="*/ 2147483647 h 2752"/>
              <a:gd name="T60" fmla="*/ 2147483647 w 4960"/>
              <a:gd name="T61" fmla="*/ 2147483647 h 2752"/>
              <a:gd name="T62" fmla="*/ 2147483647 w 4960"/>
              <a:gd name="T63" fmla="*/ 2147483647 h 2752"/>
              <a:gd name="T64" fmla="*/ 2147483647 w 4960"/>
              <a:gd name="T65" fmla="*/ 2147483647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7 h 4320"/>
              <a:gd name="T4" fmla="*/ 2147483647 w 5760"/>
              <a:gd name="T5" fmla="*/ 2147483647 h 4320"/>
              <a:gd name="T6" fmla="*/ 2147483647 w 5760"/>
              <a:gd name="T7" fmla="*/ 0 h 4320"/>
              <a:gd name="T8" fmla="*/ 0 w 5760"/>
              <a:gd name="T9" fmla="*/ 0 h 4320"/>
              <a:gd name="T10" fmla="*/ 2147483647 w 5760"/>
              <a:gd name="T11" fmla="*/ 2147483647 h 4320"/>
              <a:gd name="T12" fmla="*/ 2147483647 w 5760"/>
              <a:gd name="T13" fmla="*/ 2147483647 h 4320"/>
              <a:gd name="T14" fmla="*/ 2147483647 w 5760"/>
              <a:gd name="T15" fmla="*/ 2147483647 h 4320"/>
              <a:gd name="T16" fmla="*/ 2147483647 w 5760"/>
              <a:gd name="T17" fmla="*/ 2147483647 h 4320"/>
              <a:gd name="T18" fmla="*/ 2147483647 w 5760"/>
              <a:gd name="T19" fmla="*/ 2147483647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EF3612-E23C-4DC7-8906-7ABBC38A8E03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6E4E542-B2D8-4C34-800F-74291B807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69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C318884-F75D-4909-B524-8E48C2ED1752}" type="datetimeFigureOut">
              <a:rPr lang="en-US" smtClean="0">
                <a:solidFill>
                  <a:srgbClr val="B31166"/>
                </a:solidFill>
              </a:rPr>
              <a:pPr/>
              <a:t>7/4/2014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9296DAA-6DEF-4D37-B6A2-B857EEFBD32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7 w 10000"/>
                <a:gd name="T3" fmla="*/ 1145969242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44183667 h 5291"/>
                <a:gd name="T10" fmla="*/ 2147483647 w 10000"/>
                <a:gd name="T11" fmla="*/ 86636205 h 5291"/>
                <a:gd name="T12" fmla="*/ 2147483647 w 10000"/>
                <a:gd name="T13" fmla="*/ 127786763 h 5291"/>
                <a:gd name="T14" fmla="*/ 2147483647 w 10000"/>
                <a:gd name="T15" fmla="*/ 163091082 h 5291"/>
                <a:gd name="T16" fmla="*/ 2147483647 w 10000"/>
                <a:gd name="T17" fmla="*/ 198611898 h 5291"/>
                <a:gd name="T18" fmla="*/ 2147483647 w 10000"/>
                <a:gd name="T19" fmla="*/ 231965108 h 5291"/>
                <a:gd name="T20" fmla="*/ 2147483647 w 10000"/>
                <a:gd name="T21" fmla="*/ 260337705 h 5291"/>
                <a:gd name="T22" fmla="*/ 2147483647 w 10000"/>
                <a:gd name="T23" fmla="*/ 286979172 h 5291"/>
                <a:gd name="T24" fmla="*/ 2147483647 w 10000"/>
                <a:gd name="T25" fmla="*/ 311885907 h 5291"/>
                <a:gd name="T26" fmla="*/ 2147483647 w 10000"/>
                <a:gd name="T27" fmla="*/ 333114007 h 5291"/>
                <a:gd name="T28" fmla="*/ 2147483647 w 10000"/>
                <a:gd name="T29" fmla="*/ 354338445 h 5291"/>
                <a:gd name="T30" fmla="*/ 2147483647 w 10000"/>
                <a:gd name="T31" fmla="*/ 372317000 h 5291"/>
                <a:gd name="T32" fmla="*/ 2147483647 w 10000"/>
                <a:gd name="T33" fmla="*/ 386393339 h 5291"/>
                <a:gd name="T34" fmla="*/ 2147483647 w 10000"/>
                <a:gd name="T35" fmla="*/ 400689596 h 5291"/>
                <a:gd name="T36" fmla="*/ 2147483647 w 10000"/>
                <a:gd name="T37" fmla="*/ 412818430 h 5291"/>
                <a:gd name="T38" fmla="*/ 2147483647 w 10000"/>
                <a:gd name="T39" fmla="*/ 421914094 h 5291"/>
                <a:gd name="T40" fmla="*/ 2147483647 w 10000"/>
                <a:gd name="T41" fmla="*/ 428845817 h 5291"/>
                <a:gd name="T42" fmla="*/ 2147483647 w 10000"/>
                <a:gd name="T43" fmla="*/ 435993976 h 5291"/>
                <a:gd name="T44" fmla="*/ 2147483647 w 10000"/>
                <a:gd name="T45" fmla="*/ 439456294 h 5291"/>
                <a:gd name="T46" fmla="*/ 2147483647 w 10000"/>
                <a:gd name="T47" fmla="*/ 443138531 h 5291"/>
                <a:gd name="T48" fmla="*/ 2147483647 w 10000"/>
                <a:gd name="T49" fmla="*/ 444656888 h 5291"/>
                <a:gd name="T50" fmla="*/ 2147483647 w 10000"/>
                <a:gd name="T51" fmla="*/ 443138531 h 5291"/>
                <a:gd name="T52" fmla="*/ 2147483647 w 10000"/>
                <a:gd name="T53" fmla="*/ 443138531 h 5291"/>
                <a:gd name="T54" fmla="*/ 2147483647 w 10000"/>
                <a:gd name="T55" fmla="*/ 439456294 h 5291"/>
                <a:gd name="T56" fmla="*/ 2147483647 w 10000"/>
                <a:gd name="T57" fmla="*/ 434042867 h 5291"/>
                <a:gd name="T58" fmla="*/ 2147483647 w 10000"/>
                <a:gd name="T59" fmla="*/ 428845817 h 5291"/>
                <a:gd name="T60" fmla="*/ 2147483647 w 10000"/>
                <a:gd name="T61" fmla="*/ 423428847 h 5291"/>
                <a:gd name="T62" fmla="*/ 2147483647 w 10000"/>
                <a:gd name="T63" fmla="*/ 414765935 h 5291"/>
                <a:gd name="T64" fmla="*/ 2147483647 w 10000"/>
                <a:gd name="T65" fmla="*/ 405670271 h 5291"/>
                <a:gd name="T66" fmla="*/ 2147483647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AU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B31166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fld id="{204F54B1-C809-4A1D-83BB-A2CA5915510A}" type="datetimeFigureOut">
              <a:rPr lang="en-US"/>
              <a:pPr>
                <a:defRPr/>
              </a:pPr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B31166"/>
                </a:solidFill>
                <a:latin typeface="Century Gothic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05DD02-A928-4F0B-A7B9-E0F0173D048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3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12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11" Type="http://schemas.openxmlformats.org/officeDocument/2006/relationships/image" Target="../media/image32.gif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11" Type="http://schemas.openxmlformats.org/officeDocument/2006/relationships/image" Target="../media/image32.gif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 FORM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6850" y="627688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 by </a:t>
            </a:r>
            <a:r>
              <a:rPr lang="en-US" dirty="0" err="1" smtClean="0"/>
              <a:t>Inge</a:t>
            </a:r>
            <a:r>
              <a:rPr lang="en-US" dirty="0" smtClean="0"/>
              <a:t> Foley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ＧＯＤＡＮ</a:t>
            </a:r>
            <a:r>
              <a:rPr lang="en-US" dirty="0" smtClean="0"/>
              <a:t> </a:t>
            </a:r>
            <a:r>
              <a:rPr lang="ja-JP" altLang="en-US" dirty="0"/>
              <a:t>ご</a:t>
            </a:r>
            <a:r>
              <a:rPr lang="ja-JP" altLang="en-US" dirty="0" smtClean="0"/>
              <a:t>だん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Complex </a:t>
            </a:r>
            <a:r>
              <a:rPr lang="ja-JP" altLang="en-US" dirty="0" smtClean="0"/>
              <a:t>ｖｅｒｂｓ</a:t>
            </a:r>
            <a:endParaRPr lang="en-US" altLang="ja-JP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‘</a:t>
            </a:r>
            <a:r>
              <a:rPr lang="en-US" dirty="0" err="1" smtClean="0"/>
              <a:t>i</a:t>
            </a:r>
            <a:r>
              <a:rPr lang="en-US" dirty="0" smtClean="0"/>
              <a:t>’ sound before the </a:t>
            </a:r>
            <a:r>
              <a:rPr lang="ja-JP" altLang="en-US" dirty="0" smtClean="0"/>
              <a:t>ました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716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Verbs which belong to the </a:t>
            </a:r>
            <a:r>
              <a:rPr lang="en-US" sz="3200" dirty="0" err="1" smtClean="0"/>
              <a:t>Godan</a:t>
            </a:r>
            <a:r>
              <a:rPr lang="en-US" sz="3200" dirty="0" smtClean="0"/>
              <a:t> group have an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en-US" sz="3200" dirty="0" smtClean="0"/>
              <a:t>sound before </a:t>
            </a:r>
            <a:r>
              <a:rPr lang="ja-JP" altLang="en-US" sz="3200" dirty="0" smtClean="0"/>
              <a:t>ました</a:t>
            </a:r>
            <a:endParaRPr lang="en-US" altLang="ja-JP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ja-JP" altLang="en-US" dirty="0">
                <a:solidFill>
                  <a:srgbClr val="00B050"/>
                </a:solidFill>
              </a:rPr>
              <a:t>五</a:t>
            </a:r>
            <a:r>
              <a:rPr lang="ja-JP" altLang="en-US" dirty="0" smtClean="0">
                <a:solidFill>
                  <a:srgbClr val="00B050"/>
                </a:solidFill>
              </a:rPr>
              <a:t>だん　</a:t>
            </a:r>
            <a:r>
              <a:rPr lang="en-US" altLang="ja-JP" dirty="0" smtClean="0">
                <a:solidFill>
                  <a:srgbClr val="00B050"/>
                </a:solidFill>
              </a:rPr>
              <a:t>verbs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</a:rPr>
              <a:t>(Complex verbs)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8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77093"/>
              </p:ext>
            </p:extLst>
          </p:nvPr>
        </p:nvGraphicFramePr>
        <p:xfrm>
          <a:off x="1855862" y="2743836"/>
          <a:ext cx="6543780" cy="295592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76200" y="3353436"/>
            <a:ext cx="1905000" cy="1219200"/>
          </a:xfrm>
          <a:prstGeom prst="rightArrow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’ sound before </a:t>
            </a:r>
            <a:r>
              <a:rPr lang="ja-JP" altLang="en-US" dirty="0" smtClean="0">
                <a:solidFill>
                  <a:schemeClr val="tx1"/>
                </a:solidFill>
              </a:rPr>
              <a:t>ました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ja-JP" altLang="en-US" dirty="0" smtClean="0">
                <a:solidFill>
                  <a:srgbClr val="00B050"/>
                </a:solidFill>
              </a:rPr>
              <a:t>ごだん </a:t>
            </a:r>
            <a:r>
              <a:rPr lang="en-US" altLang="ja-JP" dirty="0" smtClean="0">
                <a:solidFill>
                  <a:srgbClr val="00B050"/>
                </a:solidFill>
              </a:rPr>
              <a:t>verbs – rule summary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447800"/>
            <a:ext cx="83058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 verbs with an ‘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’ sound before the </a:t>
            </a:r>
            <a:r>
              <a:rPr lang="ja-JP" altLang="en-US" dirty="0" smtClean="0">
                <a:solidFill>
                  <a:schemeClr val="tx1"/>
                </a:solidFill>
              </a:rPr>
              <a:t>ま</a:t>
            </a:r>
            <a:r>
              <a:rPr lang="ja-JP" altLang="en-US" dirty="0">
                <a:solidFill>
                  <a:schemeClr val="tx1"/>
                </a:solidFill>
              </a:rPr>
              <a:t>した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into the ‘Ta Form’ by 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dropping </a:t>
            </a:r>
            <a:r>
              <a:rPr lang="en-US" dirty="0" smtClean="0">
                <a:solidFill>
                  <a:schemeClr val="tx1"/>
                </a:solidFill>
              </a:rPr>
              <a:t>the ‘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’ sound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and the</a:t>
            </a:r>
            <a:r>
              <a:rPr lang="ja-JP" altLang="en-US" dirty="0" smtClean="0">
                <a:solidFill>
                  <a:schemeClr val="tx1"/>
                </a:solidFill>
              </a:rPr>
              <a:t>　ま</a:t>
            </a:r>
            <a:r>
              <a:rPr lang="ja-JP" altLang="en-US" dirty="0">
                <a:solidFill>
                  <a:schemeClr val="tx1"/>
                </a:solidFill>
              </a:rPr>
              <a:t>した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then</a:t>
            </a:r>
            <a:r>
              <a:rPr lang="en-US" dirty="0" smtClean="0">
                <a:solidFill>
                  <a:schemeClr val="tx1"/>
                </a:solidFill>
              </a:rPr>
              <a:t> adding the correct </a:t>
            </a:r>
            <a:r>
              <a:rPr lang="ja-JP" altLang="en-US" dirty="0">
                <a:solidFill>
                  <a:schemeClr val="tx1"/>
                </a:solidFill>
              </a:rPr>
              <a:t>た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f</a:t>
            </a:r>
            <a:r>
              <a:rPr lang="en-US" altLang="ja-JP" dirty="0" smtClean="0">
                <a:solidFill>
                  <a:schemeClr val="tx1"/>
                </a:solidFill>
              </a:rPr>
              <a:t>orm ending (according to the rules below).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06972"/>
              </p:ext>
            </p:extLst>
          </p:nvPr>
        </p:nvGraphicFramePr>
        <p:xfrm>
          <a:off x="1855862" y="2667000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76200" y="3276600"/>
            <a:ext cx="1981200" cy="1219200"/>
          </a:xfrm>
          <a:prstGeom prst="rightArrow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’ sound before </a:t>
            </a:r>
            <a:r>
              <a:rPr lang="ja-JP" altLang="en-US" dirty="0" smtClean="0">
                <a:solidFill>
                  <a:schemeClr val="tx1"/>
                </a:solidFill>
              </a:rPr>
              <a:t>ました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12971"/>
              </p:ext>
            </p:extLst>
          </p:nvPr>
        </p:nvGraphicFramePr>
        <p:xfrm>
          <a:off x="838200" y="1219200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Examples (</a:t>
            </a:r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6858712" y="4800600"/>
            <a:ext cx="5334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8400" y="5530334"/>
            <a:ext cx="23358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か</a:t>
            </a:r>
            <a:r>
              <a:rPr lang="ja-JP" altLang="en-US" dirty="0">
                <a:solidFill>
                  <a:srgbClr val="00B050"/>
                </a:solidFill>
              </a:rPr>
              <a:t>い</a:t>
            </a:r>
            <a:r>
              <a:rPr lang="ja-JP" altLang="en-US" dirty="0" smtClean="0"/>
              <a:t>ま</a:t>
            </a:r>
            <a:r>
              <a:rPr lang="ja-JP" altLang="en-US" dirty="0"/>
              <a:t>した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(bought)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0163" y="6236732"/>
            <a:ext cx="81464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</a:t>
            </a:r>
            <a:r>
              <a:rPr lang="ja-JP" altLang="en-US" dirty="0" smtClean="0">
                <a:solidFill>
                  <a:srgbClr val="00B050"/>
                </a:solidFill>
              </a:rPr>
              <a:t>った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7217487" y="5899666"/>
            <a:ext cx="198861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858712" y="21336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58712" y="4181742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486918"/>
              </p:ext>
            </p:extLst>
          </p:nvPr>
        </p:nvGraphicFramePr>
        <p:xfrm>
          <a:off x="838200" y="1219200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Examples (</a:t>
            </a:r>
            <a:r>
              <a:rPr lang="en-US" dirty="0" err="1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6401512" y="4800600"/>
            <a:ext cx="5334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200" y="5530334"/>
            <a:ext cx="205857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</a:t>
            </a:r>
            <a:r>
              <a:rPr lang="ja-JP" altLang="en-US" dirty="0">
                <a:solidFill>
                  <a:srgbClr val="00B050"/>
                </a:solidFill>
              </a:rPr>
              <a:t>き</a:t>
            </a:r>
            <a:r>
              <a:rPr lang="ja-JP" altLang="en-US" dirty="0" smtClean="0"/>
              <a:t>ました </a:t>
            </a:r>
            <a:r>
              <a:rPr lang="en-US" altLang="ja-JP" dirty="0" smtClean="0"/>
              <a:t>(wrote)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2963" y="6236732"/>
            <a:ext cx="8467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</a:t>
            </a:r>
            <a:r>
              <a:rPr lang="ja-JP" altLang="en-US" dirty="0" smtClean="0">
                <a:solidFill>
                  <a:srgbClr val="00B050"/>
                </a:solidFill>
              </a:rPr>
              <a:t>い</a:t>
            </a:r>
            <a:r>
              <a:rPr lang="ja-JP" altLang="en-US" dirty="0">
                <a:solidFill>
                  <a:srgbClr val="00B050"/>
                </a:solidFill>
              </a:rPr>
              <a:t>た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6776317" y="5899666"/>
            <a:ext cx="44172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401512" y="21336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1512" y="4181742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09117"/>
              </p:ext>
            </p:extLst>
          </p:nvPr>
        </p:nvGraphicFramePr>
        <p:xfrm>
          <a:off x="838200" y="1219200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Examples (</a:t>
            </a:r>
            <a:r>
              <a:rPr lang="en-US" dirty="0" err="1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5944312" y="4800600"/>
            <a:ext cx="5334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0" y="5530334"/>
            <a:ext cx="226696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およ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</a:rPr>
              <a:t>ぎ</a:t>
            </a:r>
            <a:r>
              <a:rPr lang="ja-JP" altLang="en-US" dirty="0" smtClean="0"/>
              <a:t>ま</a:t>
            </a:r>
            <a:r>
              <a:rPr lang="ja-JP" altLang="en-US" dirty="0"/>
              <a:t>した</a:t>
            </a:r>
            <a:r>
              <a:rPr lang="ja-JP" altLang="en-US" dirty="0" smtClean="0"/>
              <a:t> </a:t>
            </a:r>
            <a:r>
              <a:rPr lang="en-US" altLang="ja-JP" dirty="0" smtClean="0"/>
              <a:t>(swam)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95763" y="6236732"/>
            <a:ext cx="103265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およ</a:t>
            </a:r>
            <a:r>
              <a:rPr lang="ja-JP" altLang="en-US" dirty="0" smtClean="0">
                <a:solidFill>
                  <a:schemeClr val="bg2">
                    <a:lumMod val="50000"/>
                  </a:schemeClr>
                </a:solidFill>
              </a:rPr>
              <a:t>い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</a:rPr>
              <a:t>だ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6412091" y="5899666"/>
            <a:ext cx="55393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944312" y="21336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4312" y="4181742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3999" y="5530334"/>
            <a:ext cx="226696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およ</a:t>
            </a:r>
            <a:r>
              <a:rPr lang="ja-JP" altLang="en-US" dirty="0">
                <a:solidFill>
                  <a:srgbClr val="00B050"/>
                </a:solidFill>
              </a:rPr>
              <a:t>ぎ</a:t>
            </a:r>
            <a:r>
              <a:rPr lang="ja-JP" altLang="en-US" dirty="0" smtClean="0"/>
              <a:t>ま</a:t>
            </a:r>
            <a:r>
              <a:rPr lang="ja-JP" altLang="en-US" dirty="0"/>
              <a:t>した</a:t>
            </a:r>
            <a:r>
              <a:rPr lang="ja-JP" altLang="en-US" dirty="0" smtClean="0"/>
              <a:t> </a:t>
            </a:r>
            <a:r>
              <a:rPr lang="en-US" altLang="ja-JP" dirty="0" smtClean="0"/>
              <a:t>(swam)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95762" y="6236732"/>
            <a:ext cx="103265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およ</a:t>
            </a:r>
            <a:r>
              <a:rPr lang="ja-JP" altLang="en-US" dirty="0" smtClean="0">
                <a:solidFill>
                  <a:srgbClr val="00B050"/>
                </a:solidFill>
              </a:rPr>
              <a:t>い</a:t>
            </a:r>
            <a:r>
              <a:rPr lang="ja-JP" altLang="en-US" dirty="0">
                <a:solidFill>
                  <a:srgbClr val="00B050"/>
                </a:solidFill>
              </a:rPr>
              <a:t>だ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53030"/>
              </p:ext>
            </p:extLst>
          </p:nvPr>
        </p:nvGraphicFramePr>
        <p:xfrm>
          <a:off x="838200" y="1219836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Examples (</a:t>
            </a:r>
            <a:r>
              <a:rPr lang="en-US" dirty="0" err="1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5563312" y="4800600"/>
            <a:ext cx="5334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5530334"/>
            <a:ext cx="228620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は</a:t>
            </a:r>
            <a:r>
              <a:rPr lang="ja-JP" altLang="en-US" dirty="0" smtClean="0">
                <a:solidFill>
                  <a:prstClr val="black"/>
                </a:solidFill>
              </a:rPr>
              <a:t>な</a:t>
            </a:r>
            <a:r>
              <a:rPr lang="ja-JP" altLang="en-US" dirty="0">
                <a:solidFill>
                  <a:srgbClr val="00B050"/>
                </a:solidFill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した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(spoke)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4763" y="6236732"/>
            <a:ext cx="101341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は</a:t>
            </a:r>
            <a:r>
              <a:rPr lang="ja-JP" altLang="en-US" dirty="0" smtClean="0">
                <a:solidFill>
                  <a:prstClr val="black"/>
                </a:solidFill>
              </a:rPr>
              <a:t>なし</a:t>
            </a:r>
            <a:r>
              <a:rPr lang="ja-JP" altLang="en-US" dirty="0">
                <a:solidFill>
                  <a:srgbClr val="00B050"/>
                </a:solidFill>
              </a:rPr>
              <a:t>た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6021473" y="5899666"/>
            <a:ext cx="74629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563312" y="21336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63312" y="4181742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61465"/>
              </p:ext>
            </p:extLst>
          </p:nvPr>
        </p:nvGraphicFramePr>
        <p:xfrm>
          <a:off x="838200" y="1219200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Examples (</a:t>
            </a:r>
            <a:r>
              <a:rPr lang="en-US" dirty="0" err="1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5106112" y="4800600"/>
            <a:ext cx="5334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5530334"/>
            <a:ext cx="250902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</a:rPr>
              <a:t>ん</a:t>
            </a:r>
            <a:r>
              <a:rPr lang="ja-JP" altLang="en-US" dirty="0" smtClean="0">
                <a:solidFill>
                  <a:srgbClr val="00B050"/>
                </a:solidFill>
              </a:rPr>
              <a:t>じ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した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(believed)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7563" y="6236732"/>
            <a:ext cx="97174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しん</a:t>
            </a:r>
            <a:r>
              <a:rPr lang="ja-JP" altLang="en-US" dirty="0" smtClean="0">
                <a:solidFill>
                  <a:prstClr val="black"/>
                </a:solidFill>
              </a:rPr>
              <a:t>じ</a:t>
            </a:r>
            <a:r>
              <a:rPr lang="ja-JP" altLang="en-US" dirty="0" smtClean="0">
                <a:solidFill>
                  <a:srgbClr val="00B050"/>
                </a:solidFill>
              </a:rPr>
              <a:t>た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5543434" y="5899666"/>
            <a:ext cx="206876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106112" y="21336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06112" y="4181742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42027"/>
              </p:ext>
            </p:extLst>
          </p:nvPr>
        </p:nvGraphicFramePr>
        <p:xfrm>
          <a:off x="838195" y="1219836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Examples (</a:t>
            </a:r>
            <a:r>
              <a:rPr lang="en-US" dirty="0" err="1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648912" y="4800600"/>
            <a:ext cx="5334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5530334"/>
            <a:ext cx="216597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も</a:t>
            </a:r>
            <a:r>
              <a:rPr lang="ja-JP" altLang="en-US" dirty="0">
                <a:solidFill>
                  <a:srgbClr val="00B050"/>
                </a:solidFill>
              </a:rPr>
              <a:t>ち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した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(carried)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0363" y="6236732"/>
            <a:ext cx="7697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も</a:t>
            </a:r>
            <a:r>
              <a:rPr lang="ja-JP" altLang="en-US" dirty="0" smtClean="0">
                <a:solidFill>
                  <a:srgbClr val="00B050"/>
                </a:solidFill>
              </a:rPr>
              <a:t>った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4985245" y="5899666"/>
            <a:ext cx="136344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648912" y="21336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8912" y="4181742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56829"/>
              </p:ext>
            </p:extLst>
          </p:nvPr>
        </p:nvGraphicFramePr>
        <p:xfrm>
          <a:off x="838195" y="1219836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Examples (</a:t>
            </a:r>
            <a:r>
              <a:rPr lang="en-US" dirty="0" err="1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3810712" y="4800600"/>
            <a:ext cx="5334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530334"/>
            <a:ext cx="188545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し</a:t>
            </a:r>
            <a:r>
              <a:rPr lang="ja-JP" altLang="en-US" dirty="0">
                <a:solidFill>
                  <a:srgbClr val="00B050"/>
                </a:solidFill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した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(died)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163" y="6236732"/>
            <a:ext cx="79541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し</a:t>
            </a:r>
            <a:r>
              <a:rPr lang="ja-JP" altLang="en-US" dirty="0" smtClean="0">
                <a:solidFill>
                  <a:srgbClr val="00B050"/>
                </a:solidFill>
              </a:rPr>
              <a:t>ん</a:t>
            </a:r>
            <a:r>
              <a:rPr lang="ja-JP" altLang="en-US" dirty="0">
                <a:solidFill>
                  <a:srgbClr val="00B050"/>
                </a:solidFill>
              </a:rPr>
              <a:t>だ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>
            <a:off x="4143127" y="5899666"/>
            <a:ext cx="16742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810712" y="21336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10712" y="4181742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‘ta’ form is p</a:t>
            </a:r>
            <a:r>
              <a:rPr lang="en-US" sz="2800" dirty="0" smtClean="0"/>
              <a:t>lain (or dictionary</a:t>
            </a:r>
            <a:r>
              <a:rPr lang="en-US" sz="2800" dirty="0"/>
              <a:t>) form </a:t>
            </a:r>
            <a:r>
              <a:rPr lang="en-US" sz="2800" dirty="0" smtClean="0"/>
              <a:t>of the </a:t>
            </a:r>
            <a:r>
              <a:rPr lang="en-US" dirty="0" smtClean="0"/>
              <a:t>past tense. Used in informal/casual situations.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Example:</a:t>
            </a:r>
          </a:p>
          <a:p>
            <a:pPr marL="109728" indent="0">
              <a:buNone/>
            </a:pPr>
            <a:r>
              <a:rPr lang="ja-JP" altLang="en-US" dirty="0"/>
              <a:t>にほん</a:t>
            </a:r>
            <a:r>
              <a:rPr lang="ja-JP" altLang="en-US" dirty="0" smtClean="0"/>
              <a:t>に　いき</a:t>
            </a:r>
            <a:r>
              <a:rPr lang="ja-JP" altLang="en-US" dirty="0" smtClean="0">
                <a:solidFill>
                  <a:srgbClr val="FF0000"/>
                </a:solidFill>
              </a:rPr>
              <a:t>ました</a:t>
            </a:r>
            <a:r>
              <a:rPr lang="ja-JP" altLang="en-US" dirty="0" smtClean="0"/>
              <a:t>。 </a:t>
            </a:r>
            <a:r>
              <a:rPr lang="en-US" altLang="ja-JP" sz="2400" i="1" dirty="0" smtClean="0"/>
              <a:t>(</a:t>
            </a:r>
            <a:r>
              <a:rPr lang="en-US" altLang="ja-JP" sz="2400" i="1" dirty="0" err="1" smtClean="0"/>
              <a:t>Masu</a:t>
            </a:r>
            <a:r>
              <a:rPr lang="en-US" altLang="ja-JP" sz="2400" i="1" dirty="0" smtClean="0"/>
              <a:t> form = Formal/Polite)</a:t>
            </a:r>
          </a:p>
          <a:p>
            <a:pPr marL="109728" indent="0">
              <a:buNone/>
            </a:pPr>
            <a:endParaRPr lang="en-US" altLang="ja-JP" sz="2400" dirty="0" smtClean="0"/>
          </a:p>
          <a:p>
            <a:pPr marL="109728" indent="0">
              <a:buNone/>
            </a:pPr>
            <a:endParaRPr lang="en-US" altLang="ja-JP" sz="2400" dirty="0"/>
          </a:p>
          <a:p>
            <a:pPr marL="109728" indent="0">
              <a:buNone/>
            </a:pPr>
            <a:r>
              <a:rPr lang="ja-JP" altLang="en-US" dirty="0" smtClean="0"/>
              <a:t>にほんに　いっ</a:t>
            </a:r>
            <a:r>
              <a:rPr lang="ja-JP" altLang="en-US" dirty="0" smtClean="0">
                <a:solidFill>
                  <a:srgbClr val="FF0000"/>
                </a:solidFill>
              </a:rPr>
              <a:t>た</a:t>
            </a:r>
            <a:r>
              <a:rPr lang="ja-JP" altLang="en-US" dirty="0" smtClean="0"/>
              <a:t>。</a:t>
            </a:r>
            <a:r>
              <a:rPr lang="ja-JP" altLang="en-US" sz="2400" dirty="0" smtClean="0"/>
              <a:t>　</a:t>
            </a:r>
            <a:r>
              <a:rPr lang="en-US" altLang="ja-JP" sz="2400" i="1" dirty="0" smtClean="0"/>
              <a:t>(Ta form = Informal/casual)</a:t>
            </a:r>
            <a:endParaRPr lang="en-US" sz="2400" i="1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‘TA’ form?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41910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95196"/>
              </p:ext>
            </p:extLst>
          </p:nvPr>
        </p:nvGraphicFramePr>
        <p:xfrm>
          <a:off x="761995" y="1219836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Examples (</a:t>
            </a:r>
            <a:r>
              <a:rPr lang="en-US" dirty="0" err="1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2896312" y="4800600"/>
            <a:ext cx="5334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530334"/>
            <a:ext cx="239200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あ</a:t>
            </a:r>
            <a:r>
              <a:rPr lang="ja-JP" altLang="en-US" dirty="0" smtClean="0">
                <a:solidFill>
                  <a:prstClr val="black"/>
                </a:solidFill>
              </a:rPr>
              <a:t>そ</a:t>
            </a:r>
            <a:r>
              <a:rPr lang="ja-JP" altLang="en-US" dirty="0">
                <a:solidFill>
                  <a:srgbClr val="00B050"/>
                </a:solidFill>
              </a:rPr>
              <a:t>び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した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(played)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7763" y="6236732"/>
            <a:ext cx="105028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あそ</a:t>
            </a:r>
            <a:r>
              <a:rPr lang="ja-JP" altLang="en-US" dirty="0" smtClean="0">
                <a:solidFill>
                  <a:srgbClr val="00B050"/>
                </a:solidFill>
              </a:rPr>
              <a:t>んだ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3372907" y="5899666"/>
            <a:ext cx="109094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896312" y="21336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96312" y="4181742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47259"/>
              </p:ext>
            </p:extLst>
          </p:nvPr>
        </p:nvGraphicFramePr>
        <p:xfrm>
          <a:off x="838195" y="1219836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Examples (</a:t>
            </a:r>
            <a:r>
              <a:rPr lang="en-US" dirty="0" err="1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2058112" y="4800600"/>
            <a:ext cx="5334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30334"/>
            <a:ext cx="200407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よ</a:t>
            </a:r>
            <a:r>
              <a:rPr lang="ja-JP" altLang="en-US" dirty="0">
                <a:solidFill>
                  <a:srgbClr val="00B050"/>
                </a:solidFill>
              </a:rPr>
              <a:t>み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した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(read)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9563" y="6236732"/>
            <a:ext cx="81785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よ</a:t>
            </a:r>
            <a:r>
              <a:rPr lang="ja-JP" altLang="en-US" dirty="0" smtClean="0">
                <a:solidFill>
                  <a:srgbClr val="00B050"/>
                </a:solidFill>
              </a:rPr>
              <a:t>ん</a:t>
            </a:r>
            <a:r>
              <a:rPr lang="ja-JP" altLang="en-US" dirty="0">
                <a:solidFill>
                  <a:srgbClr val="00B050"/>
                </a:solidFill>
              </a:rPr>
              <a:t>だ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2418490" y="5899666"/>
            <a:ext cx="31348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058112" y="21336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8112" y="4181742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3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57012"/>
              </p:ext>
            </p:extLst>
          </p:nvPr>
        </p:nvGraphicFramePr>
        <p:xfrm>
          <a:off x="838200" y="1219200"/>
          <a:ext cx="7162805" cy="350456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Examples (</a:t>
            </a:r>
            <a:r>
              <a:rPr lang="en-US" dirty="0" err="1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224289" y="4800600"/>
            <a:ext cx="533400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977" y="5530334"/>
            <a:ext cx="257795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か</a:t>
            </a:r>
            <a:r>
              <a:rPr lang="ja-JP" altLang="en-US" dirty="0" smtClean="0">
                <a:solidFill>
                  <a:prstClr val="black"/>
                </a:solidFill>
              </a:rPr>
              <a:t>え</a:t>
            </a:r>
            <a:r>
              <a:rPr lang="ja-JP" altLang="en-US" dirty="0">
                <a:solidFill>
                  <a:srgbClr val="00B050"/>
                </a:solidFill>
              </a:rPr>
              <a:t>り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</a:rPr>
              <a:t>た </a:t>
            </a:r>
            <a:r>
              <a:rPr lang="en-US" altLang="ja-JP" dirty="0" smtClean="0">
                <a:solidFill>
                  <a:prstClr val="black"/>
                </a:solidFill>
              </a:rPr>
              <a:t>(returned)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740" y="6236732"/>
            <a:ext cx="10230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か</a:t>
            </a:r>
            <a:r>
              <a:rPr lang="ja-JP" altLang="en-US" dirty="0" smtClean="0">
                <a:solidFill>
                  <a:prstClr val="black"/>
                </a:solidFill>
              </a:rPr>
              <a:t>え</a:t>
            </a:r>
            <a:r>
              <a:rPr lang="ja-JP" altLang="en-US" dirty="0" smtClean="0">
                <a:solidFill>
                  <a:srgbClr val="00B050"/>
                </a:solidFill>
              </a:rPr>
              <a:t>った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1687259" y="5899666"/>
            <a:ext cx="215693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224289" y="21336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24289" y="4181742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ja-JP" altLang="en-US" dirty="0" smtClean="0"/>
              <a:t>しました</a:t>
            </a:r>
            <a:endParaRPr lang="en-US" altLang="ja-JP" dirty="0"/>
          </a:p>
          <a:p>
            <a:pPr marL="342900" indent="-342900">
              <a:buFontTx/>
              <a:buChar char="-"/>
            </a:pPr>
            <a:r>
              <a:rPr lang="ja-JP" altLang="en-US" dirty="0" smtClean="0"/>
              <a:t>きま</a:t>
            </a:r>
            <a:r>
              <a:rPr lang="ja-JP" altLang="en-US" dirty="0"/>
              <a:t>した</a:t>
            </a:r>
            <a:endParaRPr lang="en-US" altLang="ja-JP" dirty="0" smtClean="0"/>
          </a:p>
          <a:p>
            <a:pPr marL="342900" indent="-342900">
              <a:buFontTx/>
              <a:buChar char="-"/>
            </a:pPr>
            <a:r>
              <a:rPr lang="ja-JP" altLang="en-US" dirty="0" smtClean="0"/>
              <a:t>い</a:t>
            </a:r>
            <a:r>
              <a:rPr lang="ja-JP" altLang="en-US" dirty="0"/>
              <a:t>き</a:t>
            </a:r>
            <a:r>
              <a:rPr lang="ja-JP" altLang="en-US" dirty="0" smtClean="0"/>
              <a:t>ま</a:t>
            </a:r>
            <a:r>
              <a:rPr lang="ja-JP" altLang="en-US" dirty="0"/>
              <a:t>した</a:t>
            </a:r>
            <a:endParaRPr lang="en-US" altLang="ja-JP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and some 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Verbs which belong to the Irregular group </a:t>
            </a:r>
            <a:r>
              <a:rPr lang="en-US" sz="3200" u="sng" dirty="0" smtClean="0"/>
              <a:t>don’t follow the rules </a:t>
            </a:r>
            <a:r>
              <a:rPr lang="en-US" sz="3200" dirty="0" smtClean="0"/>
              <a:t>for </a:t>
            </a:r>
            <a:r>
              <a:rPr lang="en-US" sz="3200" dirty="0" err="1" smtClean="0"/>
              <a:t>Ichidan</a:t>
            </a:r>
            <a:r>
              <a:rPr lang="en-US" sz="3200" dirty="0" smtClean="0"/>
              <a:t> or </a:t>
            </a:r>
            <a:r>
              <a:rPr lang="en-US" sz="3200" dirty="0" err="1" smtClean="0"/>
              <a:t>Godan</a:t>
            </a:r>
            <a:r>
              <a:rPr lang="en-US" sz="3200" dirty="0" smtClean="0"/>
              <a:t>.  (Learn them as exceptions.)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しました　</a:t>
            </a:r>
            <a:r>
              <a:rPr lang="en-US" altLang="ja-JP" sz="3200" dirty="0" smtClean="0"/>
              <a:t>(did)					</a:t>
            </a:r>
            <a:r>
              <a:rPr lang="ja-JP" altLang="en-US" sz="3200" dirty="0" smtClean="0"/>
              <a:t>した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き</a:t>
            </a:r>
            <a:r>
              <a:rPr lang="ja-JP" altLang="en-US" sz="3200" dirty="0" smtClean="0"/>
              <a:t>ま</a:t>
            </a:r>
            <a:r>
              <a:rPr lang="ja-JP" altLang="en-US" sz="3200" dirty="0"/>
              <a:t>し</a:t>
            </a:r>
            <a:r>
              <a:rPr lang="ja-JP" altLang="en-US" sz="3200" dirty="0" smtClean="0"/>
              <a:t>た　</a:t>
            </a:r>
            <a:r>
              <a:rPr lang="en-US" altLang="ja-JP" sz="3200" dirty="0" smtClean="0"/>
              <a:t>(came)				</a:t>
            </a:r>
            <a:r>
              <a:rPr lang="ja-JP" altLang="en-US" sz="3200" dirty="0" smtClean="0"/>
              <a:t>きた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いき</a:t>
            </a:r>
            <a:r>
              <a:rPr lang="ja-JP" altLang="en-US" sz="3200" dirty="0" smtClean="0"/>
              <a:t>ま</a:t>
            </a:r>
            <a:r>
              <a:rPr lang="ja-JP" altLang="en-US" sz="3200" dirty="0"/>
              <a:t>した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(went)				</a:t>
            </a:r>
            <a:r>
              <a:rPr lang="ja-JP" altLang="en-US" sz="3200" dirty="0" smtClean="0"/>
              <a:t>いった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おき</a:t>
            </a:r>
            <a:r>
              <a:rPr lang="ja-JP" altLang="en-US" sz="3200" dirty="0" smtClean="0"/>
              <a:t>ま</a:t>
            </a:r>
            <a:r>
              <a:rPr lang="ja-JP" altLang="en-US" sz="3200" dirty="0"/>
              <a:t>した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(got up)				</a:t>
            </a:r>
            <a:r>
              <a:rPr lang="ja-JP" altLang="en-US" sz="3200" dirty="0" smtClean="0"/>
              <a:t>おきた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で</a:t>
            </a:r>
            <a:r>
              <a:rPr lang="ja-JP" altLang="en-US" sz="3200" dirty="0" smtClean="0"/>
              <a:t>きまし</a:t>
            </a:r>
            <a:r>
              <a:rPr lang="ja-JP" altLang="en-US" sz="3200" dirty="0"/>
              <a:t>た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(could do)				</a:t>
            </a:r>
            <a:r>
              <a:rPr lang="ja-JP" altLang="en-US" sz="3200" dirty="0" smtClean="0"/>
              <a:t>できた</a:t>
            </a:r>
            <a:endParaRPr lang="en-US" altLang="ja-JP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Irregular v</a:t>
            </a:r>
            <a:r>
              <a:rPr lang="en-US" altLang="ja-JP" dirty="0" smtClean="0">
                <a:solidFill>
                  <a:srgbClr val="FF6600"/>
                </a:solidFill>
              </a:rPr>
              <a:t>erbs</a:t>
            </a:r>
            <a:r>
              <a:rPr lang="ja-JP" altLang="en-US" dirty="0" smtClean="0">
                <a:solidFill>
                  <a:srgbClr val="FF6600"/>
                </a:solidFill>
              </a:rPr>
              <a:t>　</a:t>
            </a:r>
            <a:r>
              <a:rPr lang="en-US" altLang="ja-JP" dirty="0" smtClean="0">
                <a:solidFill>
                  <a:srgbClr val="FF6600"/>
                </a:solidFill>
              </a:rPr>
              <a:t>and exceptions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35814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4109815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4573424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5183024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5716424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Form Rule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orm rule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714" y="1066800"/>
            <a:ext cx="7429500" cy="1066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‘e’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ました </a:t>
            </a:r>
            <a:r>
              <a:rPr lang="en-US" altLang="ja-JP" dirty="0" smtClean="0">
                <a:solidFill>
                  <a:srgbClr val="0070C0"/>
                </a:solidFill>
              </a:rPr>
              <a:t>or</a:t>
            </a:r>
            <a:r>
              <a:rPr lang="en-US" altLang="ja-JP" dirty="0" smtClean="0">
                <a:solidFill>
                  <a:prstClr val="black"/>
                </a:solidFill>
              </a:rPr>
              <a:t> ‘one hiragana’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ました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drop the </a:t>
            </a:r>
            <a:r>
              <a:rPr lang="ja-JP" altLang="en-US" dirty="0" smtClean="0">
                <a:solidFill>
                  <a:prstClr val="black"/>
                </a:solidFill>
              </a:rPr>
              <a:t>ました　</a:t>
            </a:r>
            <a:r>
              <a:rPr lang="en-US" altLang="ja-JP" dirty="0" smtClean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ja-JP" altLang="en-US" dirty="0">
                <a:solidFill>
                  <a:prstClr val="black"/>
                </a:solidFill>
              </a:rPr>
              <a:t>た</a:t>
            </a:r>
            <a:r>
              <a:rPr lang="en-US" altLang="ja-JP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673" y="76611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 verbs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1371600"/>
            <a:ext cx="0" cy="37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5530" y="2590800"/>
            <a:ext cx="7530270" cy="1211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ました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drop </a:t>
            </a:r>
            <a:r>
              <a:rPr lang="en-US" dirty="0" smtClean="0">
                <a:solidFill>
                  <a:prstClr val="black"/>
                </a:solidFill>
              </a:rPr>
              <a:t>the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and the</a:t>
            </a:r>
            <a:r>
              <a:rPr lang="ja-JP" altLang="en-US" dirty="0" smtClean="0">
                <a:solidFill>
                  <a:prstClr val="black"/>
                </a:solidFill>
              </a:rPr>
              <a:t>　ました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add the correct </a:t>
            </a:r>
            <a:r>
              <a:rPr lang="ja-JP" altLang="en-US" dirty="0">
                <a:solidFill>
                  <a:prstClr val="black"/>
                </a:solidFill>
              </a:rPr>
              <a:t>た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prstClr val="black"/>
                </a:solidFill>
              </a:rPr>
              <a:t>f</a:t>
            </a:r>
            <a:r>
              <a:rPr lang="en-US" altLang="ja-JP" dirty="0" smtClean="0">
                <a:solidFill>
                  <a:prstClr val="black"/>
                </a:solidFill>
              </a:rPr>
              <a:t>orm ending according to the rules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27845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Godan</a:t>
            </a:r>
            <a:r>
              <a:rPr lang="en-US" dirty="0" smtClean="0">
                <a:solidFill>
                  <a:srgbClr val="0070C0"/>
                </a:solidFill>
              </a:rPr>
              <a:t> verbs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18160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Irregular and exception verbs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19600" y="2895600"/>
            <a:ext cx="0" cy="37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19202"/>
              </p:ext>
            </p:extLst>
          </p:nvPr>
        </p:nvGraphicFramePr>
        <p:xfrm>
          <a:off x="1142995" y="3886200"/>
          <a:ext cx="7162805" cy="112776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619025"/>
              </a:tblGrid>
              <a:tr h="49265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3200" b="0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んだ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いだ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641B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いた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った</a:t>
                      </a:r>
                      <a:endParaRPr kumimoji="0" lang="ja-JP" altLang="en-A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ＴＡ</a:t>
                      </a:r>
                      <a:endParaRPr kumimoji="0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ＦＯＲＭ</a:t>
                      </a:r>
                      <a:endParaRPr kumimoji="0" lang="ja-JP" altLang="en-A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75" y="4648200"/>
            <a:ext cx="422950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Are these </a:t>
            </a:r>
            <a:r>
              <a:rPr lang="en-US" sz="3600" dirty="0" err="1" smtClean="0">
                <a:solidFill>
                  <a:schemeClr val="bg1"/>
                </a:solidFill>
              </a:rPr>
              <a:t>Ichidan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Godan</a:t>
            </a:r>
            <a:r>
              <a:rPr lang="en-US" sz="3600" dirty="0" smtClean="0">
                <a:solidFill>
                  <a:schemeClr val="bg1"/>
                </a:solidFill>
              </a:rPr>
              <a:t> or Irregular?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How do you know?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75441"/>
              </p:ext>
            </p:extLst>
          </p:nvPr>
        </p:nvGraphicFramePr>
        <p:xfrm>
          <a:off x="457200" y="1905000"/>
          <a:ext cx="7620000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200"/>
                <a:gridCol w="1676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たべました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はなしました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のりまました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おぼえました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remembered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ききました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まがりました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わかりました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おきました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woke</a:t>
                      </a:r>
                      <a:r>
                        <a:rPr lang="en-US" baseline="0" dirty="0" smtClean="0"/>
                        <a:t>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2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Were you right?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50290"/>
              </p:ext>
            </p:extLst>
          </p:nvPr>
        </p:nvGraphicFramePr>
        <p:xfrm>
          <a:off x="457199" y="1447800"/>
          <a:ext cx="7620000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57739"/>
                <a:gridCol w="1666462"/>
                <a:gridCol w="4495799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たべました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(e sound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mashita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はなしました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sound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mashita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のりまました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sound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mashita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(one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hiragana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mashita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おぼえました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remembered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(e sound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mashita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ききました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sound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mashita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まがりました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sound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mashita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(one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hiragana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mashita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わかりました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sound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mashita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おきました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woke</a:t>
                      </a:r>
                      <a:r>
                        <a:rPr lang="en-US" baseline="0" dirty="0" smtClean="0"/>
                        <a:t>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0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3 types of Japanese verbs: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</a:rPr>
              <a:t>Ichidan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ja-JP" altLang="en-US" sz="3200" dirty="0" smtClean="0">
                <a:solidFill>
                  <a:srgbClr val="0070C0"/>
                </a:solidFill>
              </a:rPr>
              <a:t>一だん　</a:t>
            </a:r>
            <a:r>
              <a:rPr lang="en-US" sz="3200" dirty="0" smtClean="0">
                <a:solidFill>
                  <a:srgbClr val="0070C0"/>
                </a:solidFill>
              </a:rPr>
              <a:t>verbs (simple verbs)</a:t>
            </a:r>
          </a:p>
          <a:p>
            <a:pPr marL="457200" indent="-457200">
              <a:buAutoNum type="arabicPeriod"/>
            </a:pPr>
            <a:r>
              <a:rPr lang="en-US" sz="3200" dirty="0" err="1" smtClean="0">
                <a:solidFill>
                  <a:srgbClr val="00B050"/>
                </a:solidFill>
              </a:rPr>
              <a:t>Godan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ja-JP" altLang="en-US" sz="3200" dirty="0" smtClean="0">
                <a:solidFill>
                  <a:srgbClr val="00B050"/>
                </a:solidFill>
              </a:rPr>
              <a:t>五だん　</a:t>
            </a:r>
            <a:r>
              <a:rPr lang="en-US" sz="3200" dirty="0" smtClean="0">
                <a:solidFill>
                  <a:srgbClr val="00B050"/>
                </a:solidFill>
              </a:rPr>
              <a:t>verbs (complex verbs)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rgbClr val="FF6600"/>
                </a:solidFill>
              </a:rPr>
              <a:t>Irregular verbs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verb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Select the correct Ta form of each verb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90145"/>
              </p:ext>
            </p:extLst>
          </p:nvPr>
        </p:nvGraphicFramePr>
        <p:xfrm>
          <a:off x="381000" y="1295400"/>
          <a:ext cx="8382000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5845"/>
                <a:gridCol w="2522738"/>
                <a:gridCol w="2034466"/>
                <a:gridCol w="170895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Verb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Choice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Choice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あけました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あけた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あけった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あらいました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あらった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あらいた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あるきました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あるきた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あるいた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できました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could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できた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でいた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でました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でった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でんわをしました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でんわをした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でんわをしいた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はいりました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はいりた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はいった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いきました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いった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いました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i="1" baseline="0" dirty="0" smtClean="0"/>
                        <a:t>(living things)</a:t>
                      </a:r>
                      <a:endParaRPr lang="en-US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いった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かぶりました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wore </a:t>
                      </a:r>
                      <a:r>
                        <a:rPr lang="en-US" sz="1600" i="1" dirty="0" smtClean="0"/>
                        <a:t>(on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かぶった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かぶりた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かぜをひきました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caught</a:t>
                      </a:r>
                      <a:r>
                        <a:rPr lang="en-US" sz="1800" i="0" baseline="0" dirty="0" smtClean="0"/>
                        <a:t> a cold</a:t>
                      </a:r>
                      <a:endParaRPr lang="en-US" sz="18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かぜをひきた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かぜをひいた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came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きいた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wore</a:t>
                      </a:r>
                      <a:r>
                        <a:rPr lang="en-US" sz="1600" i="1" dirty="0" smtClean="0"/>
                        <a:t>(over head)</a:t>
                      </a:r>
                      <a:endParaRPr 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きいた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Were you right?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59433"/>
              </p:ext>
            </p:extLst>
          </p:nvPr>
        </p:nvGraphicFramePr>
        <p:xfrm>
          <a:off x="381000" y="1295400"/>
          <a:ext cx="8382000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5845"/>
                <a:gridCol w="2522738"/>
                <a:gridCol w="2034466"/>
                <a:gridCol w="170895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Verb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Choice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Choice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あけました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あけた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あけった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あらいました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あらった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あらいた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あるきました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あるきた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あるいた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できました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could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できた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でいた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でました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でた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でった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でんわをしました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でんわをした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でんわをしいた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はいりました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はいりた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はいった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いきました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いった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いました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i="1" baseline="0" dirty="0" smtClean="0"/>
                        <a:t>(living things)</a:t>
                      </a:r>
                      <a:endParaRPr lang="en-US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いた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いった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かぶりました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wore </a:t>
                      </a:r>
                      <a:r>
                        <a:rPr lang="en-US" sz="1600" i="1" dirty="0" smtClean="0"/>
                        <a:t>(on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かぶった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かぶりた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かぜをひきました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caught</a:t>
                      </a:r>
                      <a:r>
                        <a:rPr lang="en-US" sz="1800" i="0" baseline="0" dirty="0" smtClean="0"/>
                        <a:t> a cold</a:t>
                      </a:r>
                      <a:endParaRPr lang="en-US" sz="18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かぜをひきた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かぜをひいた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came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きた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きいた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きました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wore</a:t>
                      </a:r>
                      <a:r>
                        <a:rPr lang="en-US" sz="1600" i="1" dirty="0" smtClean="0"/>
                        <a:t>(over head)</a:t>
                      </a:r>
                      <a:endParaRPr 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きた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きいた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7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Change these verbs into the Ta Form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20707"/>
              </p:ext>
            </p:extLst>
          </p:nvPr>
        </p:nvGraphicFramePr>
        <p:xfrm>
          <a:off x="838200" y="1905000"/>
          <a:ext cx="7238999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5140"/>
                <a:gridCol w="1851837"/>
                <a:gridCol w="3872022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たべました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はなしました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のりました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おぼえました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remembered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ききました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まがりました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わかりました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おきました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woke</a:t>
                      </a:r>
                      <a:r>
                        <a:rPr lang="en-US" baseline="0" dirty="0" smtClean="0"/>
                        <a:t>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8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Were you right?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35236"/>
              </p:ext>
            </p:extLst>
          </p:nvPr>
        </p:nvGraphicFramePr>
        <p:xfrm>
          <a:off x="1143000" y="1828800"/>
          <a:ext cx="6095999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200"/>
                <a:gridCol w="1726096"/>
                <a:gridCol w="1321904"/>
                <a:gridCol w="1447799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たべました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solidFill>
                            <a:schemeClr val="accent2"/>
                          </a:solidFill>
                        </a:rPr>
                        <a:t>たべ</a:t>
                      </a:r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た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はなしました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はなした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のりました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のった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した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おぼえました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remembered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おぼえた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ききました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きいた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まがりました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まがった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みた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わかりました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わかった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おきました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woke</a:t>
                      </a:r>
                      <a:r>
                        <a:rPr lang="en-US" baseline="0" dirty="0" smtClean="0"/>
                        <a:t>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おきた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8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Plain past tense  (~</a:t>
            </a:r>
            <a:r>
              <a:rPr lang="en-US" dirty="0" err="1" smtClean="0">
                <a:solidFill>
                  <a:schemeClr val="bg1"/>
                </a:solidFill>
              </a:rPr>
              <a:t>ed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436925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To say ‘~</a:t>
            </a:r>
            <a:r>
              <a:rPr lang="en-US" dirty="0" err="1" smtClean="0">
                <a:solidFill>
                  <a:prstClr val="black"/>
                </a:solidFill>
              </a:rPr>
              <a:t>ed</a:t>
            </a:r>
            <a:r>
              <a:rPr lang="en-US" dirty="0" smtClean="0">
                <a:solidFill>
                  <a:prstClr val="black"/>
                </a:solidFill>
              </a:rPr>
              <a:t>’ in Japanese change the verb </a:t>
            </a:r>
            <a:r>
              <a:rPr lang="ja-JP" altLang="en-US" dirty="0" smtClean="0">
                <a:solidFill>
                  <a:prstClr val="black"/>
                </a:solidFill>
              </a:rPr>
              <a:t>ます　</a:t>
            </a:r>
            <a:r>
              <a:rPr lang="en-US" dirty="0" smtClean="0">
                <a:solidFill>
                  <a:prstClr val="black"/>
                </a:solidFill>
              </a:rPr>
              <a:t>to</a:t>
            </a:r>
            <a:r>
              <a:rPr lang="ja-JP" altLang="en-US" dirty="0" smtClean="0">
                <a:solidFill>
                  <a:prstClr val="black"/>
                </a:solidFill>
              </a:rPr>
              <a:t>　ました</a:t>
            </a:r>
            <a:r>
              <a:rPr lang="en-US" dirty="0" smtClean="0">
                <a:solidFill>
                  <a:prstClr val="black"/>
                </a:solidFill>
              </a:rPr>
              <a:t> then to Ta form.</a:t>
            </a:r>
            <a:endParaRPr lang="en-US" altLang="ja-JP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Example:</a:t>
            </a:r>
          </a:p>
          <a:p>
            <a:r>
              <a:rPr lang="ja-JP" altLang="en-US" dirty="0" smtClean="0">
                <a:solidFill>
                  <a:prstClr val="black"/>
                </a:solidFill>
              </a:rPr>
              <a:t>たべます </a:t>
            </a:r>
            <a:r>
              <a:rPr lang="en-US" altLang="ja-JP" dirty="0" smtClean="0">
                <a:solidFill>
                  <a:prstClr val="black"/>
                </a:solidFill>
              </a:rPr>
              <a:t>(to eat)	        </a:t>
            </a:r>
            <a:r>
              <a:rPr lang="ja-JP" altLang="en-US" dirty="0" smtClean="0">
                <a:solidFill>
                  <a:prstClr val="black"/>
                </a:solidFill>
              </a:rPr>
              <a:t>たべました </a:t>
            </a:r>
            <a:r>
              <a:rPr lang="en-US" altLang="ja-JP" dirty="0" smtClean="0">
                <a:solidFill>
                  <a:prstClr val="black"/>
                </a:solidFill>
              </a:rPr>
              <a:t>(ate - formal)	  </a:t>
            </a:r>
            <a:r>
              <a:rPr lang="ja-JP" altLang="en-US" dirty="0" smtClean="0">
                <a:solidFill>
                  <a:prstClr val="black"/>
                </a:solidFill>
              </a:rPr>
              <a:t>たべた　（</a:t>
            </a:r>
            <a:r>
              <a:rPr lang="en-US" altLang="ja-JP" dirty="0" smtClean="0">
                <a:solidFill>
                  <a:prstClr val="black"/>
                </a:solidFill>
              </a:rPr>
              <a:t>ate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– informal)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2514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459" y="3581400"/>
            <a:ext cx="52501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How can you say these in informal Japanese?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I studied Japanese.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I read a book yesterday.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She wore a red hat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He wore blue pants.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Mariko cried.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On the weekend, I worked at </a:t>
            </a:r>
            <a:r>
              <a:rPr lang="en-US" dirty="0" err="1" smtClean="0">
                <a:solidFill>
                  <a:prstClr val="black"/>
                </a:solidFill>
              </a:rPr>
              <a:t>MacDonalds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I went to the beach with my friends.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0620" y="3608963"/>
            <a:ext cx="2857180" cy="18774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These verbs may help you.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べんきょうします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study)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よ</a:t>
            </a:r>
            <a:r>
              <a:rPr lang="ja-JP" altLang="en-US" sz="1600" dirty="0">
                <a:solidFill>
                  <a:prstClr val="black"/>
                </a:solidFill>
              </a:rPr>
              <a:t>みま</a:t>
            </a:r>
            <a:r>
              <a:rPr lang="ja-JP" altLang="en-US" sz="1600" dirty="0" smtClean="0">
                <a:solidFill>
                  <a:prstClr val="black"/>
                </a:solidFill>
              </a:rPr>
              <a:t>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read)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かぶります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wear on head)</a:t>
            </a:r>
          </a:p>
          <a:p>
            <a:r>
              <a:rPr lang="ja-JP" altLang="en-US" sz="1600" dirty="0">
                <a:solidFill>
                  <a:prstClr val="black"/>
                </a:solidFill>
              </a:rPr>
              <a:t>はきま</a:t>
            </a:r>
            <a:r>
              <a:rPr lang="ja-JP" altLang="en-US" sz="1600" dirty="0" smtClean="0">
                <a:solidFill>
                  <a:prstClr val="black"/>
                </a:solidFill>
              </a:rPr>
              <a:t>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wear – pull up)</a:t>
            </a:r>
          </a:p>
          <a:p>
            <a:r>
              <a:rPr lang="ja-JP" altLang="en-US" sz="1600" dirty="0">
                <a:solidFill>
                  <a:prstClr val="black"/>
                </a:solidFill>
              </a:rPr>
              <a:t>なきま</a:t>
            </a:r>
            <a:r>
              <a:rPr lang="ja-JP" altLang="en-US" sz="1600" dirty="0" smtClean="0">
                <a:solidFill>
                  <a:prstClr val="black"/>
                </a:solidFill>
              </a:rPr>
              <a:t>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cry)</a:t>
            </a:r>
          </a:p>
          <a:p>
            <a:r>
              <a:rPr lang="ja-JP" altLang="en-US" sz="1600" dirty="0">
                <a:solidFill>
                  <a:prstClr val="black"/>
                </a:solidFill>
              </a:rPr>
              <a:t>はたらき</a:t>
            </a:r>
            <a:r>
              <a:rPr lang="ja-JP" altLang="en-US" sz="1600" dirty="0" smtClean="0">
                <a:solidFill>
                  <a:prstClr val="black"/>
                </a:solidFill>
              </a:rPr>
              <a:t>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work)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21655" y="2514600"/>
            <a:ext cx="4743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23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Did you answer correctly?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586" y="1524000"/>
            <a:ext cx="535114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How can you say these in informal Japanese?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I studied Japanese.		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にほんごを　べんきょうした。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2. I read a book yesterday.	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きのう、ほんを　よんだ。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3. She wore a red hat		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あかい　ぼうしを　かぶった。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4. He wore blue pants.		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あおい　パンツを　はいた。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5. Mariko cried.			</a:t>
            </a:r>
          </a:p>
          <a:p>
            <a:pPr lvl="1"/>
            <a:r>
              <a:rPr lang="en-US" altLang="ja-JP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まりこさんは　ないた。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6. On the weekend, I worked at </a:t>
            </a:r>
            <a:r>
              <a:rPr lang="en-US" dirty="0" err="1" smtClean="0">
                <a:solidFill>
                  <a:prstClr val="black"/>
                </a:solidFill>
              </a:rPr>
              <a:t>MacDonalds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しゅうまつに、　マックで　はたらいた。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7. I went to the beach with my friends.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ともだちと　うみに　いった。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8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" y="31335"/>
            <a:ext cx="4791342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な</a:t>
            </a:r>
            <a:r>
              <a:rPr lang="ja-JP" altLang="en-US" dirty="0"/>
              <a:t>に</a:t>
            </a:r>
            <a:r>
              <a:rPr lang="ja-JP" altLang="en-US" dirty="0" smtClean="0"/>
              <a:t>をした？　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i="1" dirty="0" smtClean="0"/>
              <a:t>Describe what you did.</a:t>
            </a:r>
            <a:endParaRPr lang="en-US" sz="2000" i="1" dirty="0"/>
          </a:p>
        </p:txBody>
      </p:sp>
      <p:pic>
        <p:nvPicPr>
          <p:cNvPr id="1026" name="Picture 2" descr="http://4.bp.blogspot.com/-LG8m0QWDoE0/Tsuw5BdhwSI/AAAAAAAAITU/ipaz6IVRLsg/s1600/watch_t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3" y="1752600"/>
            <a:ext cx="1828800" cy="139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rbi.com.au/OU_Media_Library/japanese_woman_sus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06" y="194326"/>
            <a:ext cx="1343705" cy="116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ivedoor.blogimg.jp/illustrationm/imgs/3/f/3f8a668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3764"/>
            <a:ext cx="930558" cy="12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5" y="5334000"/>
            <a:ext cx="2316067" cy="139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1" y="3654177"/>
            <a:ext cx="3067050" cy="132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64" y="5314194"/>
            <a:ext cx="2356964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livedoor.blogimg.jp/fumira/imgs/6/5/6502d79b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7640"/>
            <a:ext cx="2103690" cy="13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4572000"/>
            <a:ext cx="133162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http://www.letshavefunwithenglish.com/vocabulary/hobbies/images/play_video_gam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86" y="1704018"/>
            <a:ext cx="2381250" cy="14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75" y="1752600"/>
            <a:ext cx="1611436" cy="23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http://img.allabout.co.jp/gm/article/30532/friend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44" y="1619250"/>
            <a:ext cx="1923461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pref.kochi.lg.jp/~kouhou/sansun/H20/0804_img/06/soudan_illust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72" y="3782220"/>
            <a:ext cx="2307186" cy="13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70576"/>
            <a:ext cx="1853351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838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" y="31335"/>
            <a:ext cx="4791342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な</a:t>
            </a:r>
            <a:r>
              <a:rPr lang="ja-JP" altLang="en-US" dirty="0"/>
              <a:t>に</a:t>
            </a:r>
            <a:r>
              <a:rPr lang="ja-JP" altLang="en-US" dirty="0" smtClean="0"/>
              <a:t>をした？　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i="1" dirty="0" smtClean="0"/>
              <a:t>Suggested answers.</a:t>
            </a:r>
            <a:endParaRPr lang="en-US" sz="2000" i="1" dirty="0"/>
          </a:p>
        </p:txBody>
      </p:sp>
      <p:pic>
        <p:nvPicPr>
          <p:cNvPr id="1026" name="Picture 2" descr="http://4.bp.blogspot.com/-LG8m0QWDoE0/Tsuw5BdhwSI/AAAAAAAAITU/ipaz6IVRLsg/s1600/watch_t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3" y="1752600"/>
            <a:ext cx="1270427" cy="9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rbi.com.au/OU_Media_Library/japanese_woman_sus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07" y="194327"/>
            <a:ext cx="933442" cy="8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ivedoor.blogimg.jp/illustrationm/imgs/3/f/3f8a668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68" y="143764"/>
            <a:ext cx="646438" cy="8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5" y="5181600"/>
            <a:ext cx="1608921" cy="97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1" y="3654177"/>
            <a:ext cx="2130612" cy="91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69" y="5249262"/>
            <a:ext cx="1637331" cy="9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livedoor.blogimg.jp/fumira/imgs/6/5/6502d79b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95" y="87640"/>
            <a:ext cx="1461387" cy="9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86" y="3886200"/>
            <a:ext cx="925052" cy="13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http://www.letshavefunwithenglish.com/vocabulary/hobbies/images/play_video_gam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86" y="1704019"/>
            <a:ext cx="1654202" cy="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75" y="1752600"/>
            <a:ext cx="1119429" cy="165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http://img.allabout.co.jp/gm/article/30532/friend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45" y="1619250"/>
            <a:ext cx="1336186" cy="14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pref.kochi.lg.jp/~kouhou/sansun/H20/0804_img/06/soudan_illust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72" y="3581400"/>
            <a:ext cx="1602752" cy="92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270576"/>
            <a:ext cx="1287482" cy="101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990600"/>
            <a:ext cx="174438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すしを　たべた。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6273" y="1066800"/>
            <a:ext cx="192552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ミル</a:t>
            </a:r>
            <a:r>
              <a:rPr lang="ja-JP" altLang="en-US" dirty="0" smtClean="0"/>
              <a:t>クを　のんだ。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9281" y="1016966"/>
            <a:ext cx="1707519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ともだちと　</a:t>
            </a:r>
            <a:endParaRPr lang="en-US" altLang="ja-JP" dirty="0" smtClean="0"/>
          </a:p>
          <a:p>
            <a:r>
              <a:rPr lang="ja-JP" altLang="en-US" dirty="0" smtClean="0"/>
              <a:t>べんきょうした。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743200"/>
            <a:ext cx="173477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テレビを　みた。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667000"/>
            <a:ext cx="238238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ビデオゲームを　した。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5555" y="3048000"/>
            <a:ext cx="230864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ともだちと　あそんだ。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1" y="3352800"/>
            <a:ext cx="2133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かいものに　いった。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0938" y="4572108"/>
            <a:ext cx="248657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いぬと　さんぽを　した。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29815" y="4507706"/>
            <a:ext cx="245291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きさてんで　ともだちと　</a:t>
            </a:r>
            <a:endParaRPr lang="en-US" altLang="ja-JP" dirty="0" smtClean="0"/>
          </a:p>
          <a:p>
            <a:r>
              <a:rPr lang="ja-JP" altLang="en-US" dirty="0" smtClean="0"/>
              <a:t>コーヒーを　の</a:t>
            </a:r>
            <a:r>
              <a:rPr lang="ja-JP" altLang="en-US" dirty="0"/>
              <a:t>んだ。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1" y="5181600"/>
            <a:ext cx="2057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おんがくを　きいた。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6172200"/>
            <a:ext cx="2590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かぞくと　うみに　いった。　</a:t>
            </a:r>
            <a:endParaRPr lang="en-US" altLang="ja-JP" dirty="0" smtClean="0"/>
          </a:p>
          <a:p>
            <a:r>
              <a:rPr lang="ja-JP" altLang="en-US" dirty="0"/>
              <a:t>うみ</a:t>
            </a:r>
            <a:r>
              <a:rPr lang="ja-JP" altLang="en-US" dirty="0" smtClean="0"/>
              <a:t>で　およいだ。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6248400"/>
            <a:ext cx="20665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サーフィンを　した。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24608" y="6269726"/>
            <a:ext cx="289855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ともだちと　チャットを　した。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56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 </a:t>
            </a:r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</a:t>
            </a:r>
            <a:b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altLang="ja-JP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Negative</a:t>
            </a:r>
            <a:r>
              <a:rPr lang="en-US" altLang="ja-JP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7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 smtClean="0"/>
              <a:t>When the ‘</a:t>
            </a:r>
            <a:r>
              <a:rPr lang="en-US" sz="2000" dirty="0" smtClean="0"/>
              <a:t>ta form’ is changed into th</a:t>
            </a:r>
            <a:r>
              <a:rPr lang="en-US" sz="2000" dirty="0" smtClean="0"/>
              <a:t>e </a:t>
            </a:r>
            <a:r>
              <a:rPr lang="en-US" sz="2000" dirty="0" smtClean="0"/>
              <a:t>negative it means </a:t>
            </a:r>
          </a:p>
          <a:p>
            <a:pPr marL="0" indent="0">
              <a:buNone/>
            </a:pPr>
            <a:r>
              <a:rPr lang="en-US" sz="2800" b="1" dirty="0" smtClean="0"/>
              <a:t>‘I didn’t do’ </a:t>
            </a:r>
            <a:r>
              <a:rPr lang="en-US" sz="2000" dirty="0" smtClean="0"/>
              <a:t>in the informal/casual situations.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Example</a:t>
            </a:r>
            <a:r>
              <a:rPr lang="en-US" sz="2000" dirty="0" smtClean="0"/>
              <a:t>:</a:t>
            </a:r>
          </a:p>
          <a:p>
            <a:pPr marL="109728" indent="0">
              <a:buNone/>
            </a:pPr>
            <a:r>
              <a:rPr lang="ja-JP" altLang="en-US" sz="2000" dirty="0"/>
              <a:t>にほん</a:t>
            </a:r>
            <a:r>
              <a:rPr lang="ja-JP" altLang="en-US" sz="2000" dirty="0" smtClean="0"/>
              <a:t>に　いき</a:t>
            </a:r>
            <a:r>
              <a:rPr lang="ja-JP" altLang="en-US" sz="2000" dirty="0" smtClean="0">
                <a:solidFill>
                  <a:srgbClr val="FF0000"/>
                </a:solidFill>
              </a:rPr>
              <a:t>ま</a:t>
            </a:r>
            <a:r>
              <a:rPr lang="ja-JP" altLang="en-US" sz="2000" dirty="0" smtClean="0">
                <a:solidFill>
                  <a:srgbClr val="FF0000"/>
                </a:solidFill>
              </a:rPr>
              <a:t>せんでし</a:t>
            </a:r>
            <a:r>
              <a:rPr lang="ja-JP" altLang="en-US" sz="2000" dirty="0">
                <a:solidFill>
                  <a:srgbClr val="FF0000"/>
                </a:solidFill>
              </a:rPr>
              <a:t>た</a:t>
            </a:r>
            <a:r>
              <a:rPr lang="ja-JP" altLang="en-US" sz="2000" dirty="0" smtClean="0"/>
              <a:t>。 </a:t>
            </a:r>
            <a:r>
              <a:rPr lang="en-US" altLang="ja-JP" sz="2000" i="1" dirty="0" smtClean="0"/>
              <a:t>(</a:t>
            </a:r>
            <a:r>
              <a:rPr lang="en-US" altLang="ja-JP" sz="2000" i="1" dirty="0" err="1" smtClean="0"/>
              <a:t>Masu</a:t>
            </a:r>
            <a:r>
              <a:rPr lang="en-US" altLang="ja-JP" sz="2000" i="1" dirty="0" smtClean="0"/>
              <a:t> form = Formal/Polite)</a:t>
            </a:r>
          </a:p>
          <a:p>
            <a:pPr marL="109728" indent="0">
              <a:buNone/>
            </a:pPr>
            <a:endParaRPr lang="en-US" altLang="ja-JP" sz="2000" dirty="0" smtClean="0"/>
          </a:p>
          <a:p>
            <a:pPr marL="109728" indent="0">
              <a:buNone/>
            </a:pPr>
            <a:endParaRPr lang="en-US" altLang="ja-JP" sz="2000" dirty="0"/>
          </a:p>
          <a:p>
            <a:pPr marL="109728" indent="0">
              <a:buNone/>
            </a:pPr>
            <a:r>
              <a:rPr lang="ja-JP" altLang="en-US" sz="2000" dirty="0" smtClean="0"/>
              <a:t>にほんに　</a:t>
            </a:r>
            <a:r>
              <a:rPr lang="ja-JP" altLang="en-US" sz="2000" dirty="0" smtClean="0"/>
              <a:t>い</a:t>
            </a:r>
            <a:r>
              <a:rPr lang="ja-JP" altLang="en-US" sz="2000" dirty="0"/>
              <a:t>か</a:t>
            </a:r>
            <a:r>
              <a:rPr lang="ja-JP" altLang="en-US" sz="2000" dirty="0" smtClean="0">
                <a:solidFill>
                  <a:srgbClr val="FF0000"/>
                </a:solidFill>
              </a:rPr>
              <a:t>なか</a:t>
            </a:r>
            <a:r>
              <a:rPr lang="ja-JP" altLang="en-US" sz="2000" dirty="0">
                <a:solidFill>
                  <a:srgbClr val="FF0000"/>
                </a:solidFill>
              </a:rPr>
              <a:t>った</a:t>
            </a:r>
            <a:r>
              <a:rPr lang="ja-JP" altLang="en-US" sz="2000" dirty="0" smtClean="0"/>
              <a:t>。</a:t>
            </a:r>
            <a:r>
              <a:rPr lang="ja-JP" altLang="en-US" sz="2000" dirty="0" smtClean="0"/>
              <a:t>　</a:t>
            </a:r>
            <a:r>
              <a:rPr lang="en-US" altLang="ja-JP" sz="2000" i="1" dirty="0" smtClean="0"/>
              <a:t>(Ta form = Informal/casual)</a:t>
            </a:r>
            <a:endParaRPr lang="en-US" sz="2000" i="1" dirty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Negative ‘ta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form’</a:t>
            </a:r>
            <a:r>
              <a:rPr lang="ja-JP" altLang="en-US" dirty="0" smtClean="0"/>
              <a:t>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3429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ICHIDAN </a:t>
            </a:r>
            <a:r>
              <a:rPr lang="ja-JP" altLang="en-US" dirty="0" smtClean="0"/>
              <a:t>いちだん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2" y="2931712"/>
            <a:ext cx="4992687" cy="145488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Ｓｉｍｐｌｅ　ｖｅｒｂｓ</a:t>
            </a:r>
            <a:endParaRPr lang="en-US" altLang="ja-JP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‘</a:t>
            </a:r>
            <a:r>
              <a:rPr lang="en-US" dirty="0"/>
              <a:t>e</a:t>
            </a:r>
            <a:r>
              <a:rPr lang="en-US" dirty="0" smtClean="0"/>
              <a:t>’ sound before the </a:t>
            </a:r>
            <a:r>
              <a:rPr lang="ja-JP" altLang="en-US" dirty="0" smtClean="0"/>
              <a:t>ました</a:t>
            </a:r>
            <a:endParaRPr lang="en-US" altLang="ja-JP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‘one hiragana’ before the </a:t>
            </a:r>
            <a:r>
              <a:rPr lang="ja-JP" altLang="en-US" dirty="0" smtClean="0"/>
              <a:t>ました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9625" y="1066800"/>
            <a:ext cx="74295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‘e’ sound before the </a:t>
            </a:r>
            <a:r>
              <a:rPr lang="ja-JP" altLang="en-US" dirty="0">
                <a:solidFill>
                  <a:prstClr val="black"/>
                </a:solidFill>
              </a:rPr>
              <a:t>ます </a:t>
            </a:r>
            <a:r>
              <a:rPr lang="en-US" altLang="ja-JP" dirty="0">
                <a:solidFill>
                  <a:srgbClr val="0070C0"/>
                </a:solidFill>
              </a:rPr>
              <a:t>or</a:t>
            </a:r>
            <a:r>
              <a:rPr lang="en-US" altLang="ja-JP" dirty="0">
                <a:solidFill>
                  <a:prstClr val="black"/>
                </a:solidFill>
              </a:rPr>
              <a:t> ‘one hiragana’ before the </a:t>
            </a:r>
            <a:r>
              <a:rPr lang="ja-JP" altLang="en-US" dirty="0">
                <a:solidFill>
                  <a:prstClr val="black"/>
                </a:solidFill>
              </a:rPr>
              <a:t>ます　</a:t>
            </a: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prstClr val="black"/>
                </a:solidFill>
              </a:rPr>
              <a:t>drop the </a:t>
            </a:r>
            <a:r>
              <a:rPr lang="ja-JP" altLang="en-US" dirty="0">
                <a:solidFill>
                  <a:prstClr val="black"/>
                </a:solidFill>
              </a:rPr>
              <a:t>ます　</a:t>
            </a:r>
            <a:r>
              <a:rPr lang="en-US" altLang="ja-JP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add </a:t>
            </a:r>
            <a:r>
              <a:rPr lang="ja-JP" altLang="en-US" dirty="0">
                <a:solidFill>
                  <a:prstClr val="black"/>
                </a:solidFill>
              </a:rPr>
              <a:t>なかった</a:t>
            </a:r>
            <a:r>
              <a:rPr lang="en-US" altLang="ja-JP" dirty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1859" name="TextBox 2"/>
          <p:cNvSpPr txBox="1">
            <a:spLocks noChangeArrowheads="1"/>
          </p:cNvSpPr>
          <p:nvPr/>
        </p:nvSpPr>
        <p:spPr bwMode="auto">
          <a:xfrm>
            <a:off x="538163" y="766763"/>
            <a:ext cx="155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70C0"/>
                </a:solidFill>
                <a:latin typeface="Century Gothic" panose="020B0502020202020204" pitchFamily="34" charset="0"/>
              </a:rPr>
              <a:t>Ichidan verbs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1371600"/>
            <a:ext cx="0" cy="373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6288" y="2590800"/>
            <a:ext cx="7529512" cy="1211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‘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’ sound before the </a:t>
            </a:r>
            <a:r>
              <a:rPr lang="ja-JP" altLang="en-US" dirty="0">
                <a:solidFill>
                  <a:prstClr val="black"/>
                </a:solidFill>
              </a:rPr>
              <a:t>ます </a:t>
            </a: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ja-JP" dirty="0">
                <a:solidFill>
                  <a:prstClr val="black"/>
                </a:solidFill>
              </a:rPr>
              <a:t>drop </a:t>
            </a:r>
            <a:r>
              <a:rPr lang="en-US" dirty="0">
                <a:solidFill>
                  <a:prstClr val="black"/>
                </a:solidFill>
              </a:rPr>
              <a:t>the ‘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’ sound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prstClr val="black"/>
                </a:solidFill>
              </a:rPr>
              <a:t>and the</a:t>
            </a:r>
            <a:r>
              <a:rPr lang="ja-JP" altLang="en-US" dirty="0">
                <a:solidFill>
                  <a:prstClr val="black"/>
                </a:solidFill>
              </a:rPr>
              <a:t>　ます　</a:t>
            </a:r>
            <a:endParaRPr lang="en-US" altLang="ja-JP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change it to the equivalent ‘a’ sound plus </a:t>
            </a:r>
            <a:r>
              <a:rPr lang="ja-JP" altLang="en-US" dirty="0">
                <a:solidFill>
                  <a:prstClr val="black"/>
                </a:solidFill>
              </a:rPr>
              <a:t>なかった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1862" name="TextBox 13"/>
          <p:cNvSpPr txBox="1">
            <a:spLocks noChangeArrowheads="1"/>
          </p:cNvSpPr>
          <p:nvPr/>
        </p:nvSpPr>
        <p:spPr bwMode="auto">
          <a:xfrm>
            <a:off x="533400" y="2278063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70C0"/>
                </a:solidFill>
                <a:latin typeface="Century Gothic" panose="020B0502020202020204" pitchFamily="34" charset="0"/>
              </a:rPr>
              <a:t>Godan verbs</a:t>
            </a:r>
          </a:p>
        </p:txBody>
      </p:sp>
      <p:sp>
        <p:nvSpPr>
          <p:cNvPr id="121863" name="TextBox 15"/>
          <p:cNvSpPr txBox="1">
            <a:spLocks noChangeArrowheads="1"/>
          </p:cNvSpPr>
          <p:nvPr/>
        </p:nvSpPr>
        <p:spPr bwMode="auto">
          <a:xfrm>
            <a:off x="609600" y="5181600"/>
            <a:ext cx="317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70C0"/>
                </a:solidFill>
                <a:latin typeface="Century Gothic" panose="020B0502020202020204" pitchFamily="34" charset="0"/>
              </a:rPr>
              <a:t>Irregular and exception verbs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19600" y="2895600"/>
            <a:ext cx="0" cy="373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3962400"/>
          <a:ext cx="6543675" cy="985838"/>
        </p:xfrm>
        <a:graphic>
          <a:graphicData uri="http://schemas.openxmlformats.org/drawingml/2006/table">
            <a:tbl>
              <a:tblPr/>
              <a:tblGrid>
                <a:gridCol w="436245"/>
                <a:gridCol w="436245"/>
                <a:gridCol w="436245"/>
                <a:gridCol w="436245"/>
                <a:gridCol w="436245"/>
                <a:gridCol w="436245"/>
                <a:gridCol w="436245"/>
                <a:gridCol w="436245"/>
                <a:gridCol w="436245"/>
                <a:gridCol w="436245"/>
                <a:gridCol w="436245"/>
                <a:gridCol w="436245"/>
                <a:gridCol w="436245"/>
                <a:gridCol w="436245"/>
                <a:gridCol w="436245"/>
              </a:tblGrid>
              <a:tr h="492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92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39" marR="91439" marT="45745" marB="457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marL="91439" marR="91439"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18" name="Curved Down Arrow 17"/>
          <p:cNvSpPr/>
          <p:nvPr/>
        </p:nvSpPr>
        <p:spPr>
          <a:xfrm rot="16200000">
            <a:off x="363538" y="3905250"/>
            <a:ext cx="914400" cy="990600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black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89850" y="3997325"/>
            <a:ext cx="3810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67663" y="3930650"/>
            <a:ext cx="54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わ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eiryo" pitchFamily="34" charset="-128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Lucida Sans Unicode"/>
              </a:rPr>
              <a:t>Ta Form (NEGATIVE) rule summary</a:t>
            </a:r>
            <a:endParaRPr lang="en-US" sz="3200" dirty="0">
              <a:solidFill>
                <a:sysClr val="windowText" lastClr="000000"/>
              </a:solidFill>
              <a:latin typeface="Lucida Sans Unicode"/>
            </a:endParaRPr>
          </a:p>
        </p:txBody>
      </p:sp>
      <p:pic>
        <p:nvPicPr>
          <p:cNvPr id="1219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5551488"/>
            <a:ext cx="5800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9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106988"/>
            <a:ext cx="30781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Polite Japanese to Casual Japanese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9377" y="1428524"/>
            <a:ext cx="5314950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How can you say these in informal Japanese?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I did not study French.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I did not watch TV.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I did not eat breakfast.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267200"/>
            <a:ext cx="250666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These verbs may help you.</a:t>
            </a:r>
          </a:p>
          <a:p>
            <a:pPr>
              <a:defRPr/>
            </a:pPr>
            <a:r>
              <a:rPr lang="ja-JP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べんきょうします</a:t>
            </a:r>
            <a:r>
              <a:rPr lang="en-US" altLang="ja-JP" sz="1400" dirty="0">
                <a:solidFill>
                  <a:prstClr val="black"/>
                </a:solidFill>
                <a:cs typeface="Arial" panose="020B0604020202020204" pitchFamily="34" charset="0"/>
              </a:rPr>
              <a:t>(to study)</a:t>
            </a:r>
          </a:p>
          <a:p>
            <a:pPr>
              <a:defRPr/>
            </a:pPr>
            <a:r>
              <a:rPr lang="ja-JP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みます</a:t>
            </a:r>
            <a:r>
              <a:rPr lang="en-US" altLang="ja-JP" sz="1400" dirty="0">
                <a:solidFill>
                  <a:prstClr val="black"/>
                </a:solidFill>
                <a:cs typeface="Arial" panose="020B0604020202020204" pitchFamily="34" charset="0"/>
              </a:rPr>
              <a:t>(to watch)</a:t>
            </a:r>
          </a:p>
          <a:p>
            <a:pPr>
              <a:defRPr/>
            </a:pPr>
            <a:r>
              <a:rPr lang="ja-JP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たべます </a:t>
            </a:r>
            <a:r>
              <a:rPr lang="en-US" altLang="ja-JP" sz="1400" dirty="0">
                <a:solidFill>
                  <a:prstClr val="black"/>
                </a:solidFill>
                <a:cs typeface="Arial" panose="020B0604020202020204" pitchFamily="34" charset="0"/>
              </a:rPr>
              <a:t>(to</a:t>
            </a:r>
            <a:r>
              <a:rPr lang="ja-JP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prstClr val="black"/>
                </a:solidFill>
                <a:cs typeface="Arial" panose="020B0604020202020204" pitchFamily="34" charset="0"/>
              </a:rPr>
              <a:t>eat)</a:t>
            </a:r>
          </a:p>
        </p:txBody>
      </p:sp>
    </p:spTree>
    <p:extLst>
      <p:ext uri="{BB962C8B-B14F-4D97-AF65-F5344CB8AC3E}">
        <p14:creationId xmlns:p14="http://schemas.microsoft.com/office/powerpoint/2010/main" val="524205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Did you answer correctly?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4346062" cy="23391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I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did not study French.</a:t>
            </a:r>
          </a:p>
          <a:p>
            <a:pPr>
              <a:defRPr/>
            </a:pPr>
            <a:r>
              <a:rPr lang="en-US" altLang="ja-JP" sz="16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ja-JP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フランスごを　べんきょう　しなかった</a:t>
            </a:r>
            <a:r>
              <a:rPr lang="ja-JP" alt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。</a:t>
            </a:r>
            <a:endParaRPr lang="en-US" altLang="ja-JP" sz="16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I did not watch TV.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ja-JP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テレビを　みなかった</a:t>
            </a:r>
            <a:r>
              <a:rPr lang="ja-JP" altLang="en-US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。</a:t>
            </a:r>
            <a:endParaRPr lang="en-US" altLang="ja-JP" sz="16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I did not eat breakfast.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ja-JP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あさごはんを　たべなかった。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" y="31335"/>
            <a:ext cx="3532117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THING</a:t>
            </a:r>
            <a:r>
              <a:rPr lang="ja-JP" altLang="en-US" dirty="0" smtClean="0"/>
              <a:t>を</a:t>
            </a:r>
            <a:r>
              <a:rPr lang="ja-JP" altLang="en-US" dirty="0" smtClean="0"/>
              <a:t>し</a:t>
            </a:r>
            <a:r>
              <a:rPr lang="ja-JP" altLang="en-US" dirty="0"/>
              <a:t>た</a:t>
            </a:r>
            <a:r>
              <a:rPr lang="ja-JP" altLang="en-US" dirty="0" smtClean="0"/>
              <a:t>の</a:t>
            </a:r>
            <a:r>
              <a:rPr lang="ja-JP" altLang="en-US" dirty="0" smtClean="0"/>
              <a:t>？　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i="1" dirty="0" smtClean="0"/>
              <a:t>Describe what you </a:t>
            </a:r>
            <a:r>
              <a:rPr lang="en-US" altLang="ja-JP" sz="2000" i="1" dirty="0" smtClean="0"/>
              <a:t>didn’t do</a:t>
            </a:r>
            <a:r>
              <a:rPr lang="en-US" altLang="ja-JP" sz="2000" i="1" dirty="0" smtClean="0"/>
              <a:t>.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5" y="96906"/>
            <a:ext cx="1487825" cy="150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10" y="58484"/>
            <a:ext cx="142875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86" y="8144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3169793"/>
            <a:ext cx="2861984" cy="142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6" y="3169793"/>
            <a:ext cx="1422493" cy="188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58" y="1473055"/>
            <a:ext cx="1371603" cy="1447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77" y="2339419"/>
            <a:ext cx="1559052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0" y="3187144"/>
            <a:ext cx="1714500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66" y="4998530"/>
            <a:ext cx="1753939" cy="1753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50" y="1659257"/>
            <a:ext cx="1619250" cy="1395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8" y="4935768"/>
            <a:ext cx="2807208" cy="1781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0" y="4998530"/>
            <a:ext cx="2549995" cy="16739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1524728"/>
            <a:ext cx="1921987" cy="1294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9413" y="20689"/>
            <a:ext cx="524909" cy="5836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6009" y="20689"/>
            <a:ext cx="524909" cy="583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7538" y="1524728"/>
            <a:ext cx="524909" cy="5836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502" y="1296434"/>
            <a:ext cx="524909" cy="583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9898" y="1604747"/>
            <a:ext cx="524909" cy="5836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7159" y="1473055"/>
            <a:ext cx="524909" cy="5836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8600" y="2217457"/>
            <a:ext cx="524909" cy="5836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5257" y="3013052"/>
            <a:ext cx="524909" cy="5836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4933" y="3055051"/>
            <a:ext cx="524909" cy="5836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8519" y="3162685"/>
            <a:ext cx="524909" cy="58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6448" y="4814858"/>
            <a:ext cx="524909" cy="583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600" y="5089022"/>
            <a:ext cx="524909" cy="5836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3691" y="5056593"/>
            <a:ext cx="524909" cy="5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65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" y="31335"/>
            <a:ext cx="4791342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THING</a:t>
            </a:r>
            <a:r>
              <a:rPr lang="ja-JP" altLang="en-US" dirty="0" smtClean="0"/>
              <a:t>を</a:t>
            </a:r>
            <a:r>
              <a:rPr lang="ja-JP" altLang="en-US" dirty="0" smtClean="0"/>
              <a:t>し</a:t>
            </a:r>
            <a:r>
              <a:rPr lang="ja-JP" altLang="en-US" dirty="0"/>
              <a:t>た</a:t>
            </a:r>
            <a:r>
              <a:rPr lang="ja-JP" altLang="en-US" dirty="0" smtClean="0"/>
              <a:t>の</a:t>
            </a:r>
            <a:r>
              <a:rPr lang="ja-JP" altLang="en-US" dirty="0" smtClean="0"/>
              <a:t>？　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i="1" dirty="0" smtClean="0"/>
              <a:t>Some example answers.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5" y="96906"/>
            <a:ext cx="1487825" cy="150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10" y="58484"/>
            <a:ext cx="142875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86" y="8144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3169793"/>
            <a:ext cx="2861984" cy="142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6" y="3169793"/>
            <a:ext cx="1422493" cy="188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51" y="1698984"/>
            <a:ext cx="1371603" cy="1447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77" y="2339419"/>
            <a:ext cx="1559052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0" y="3187144"/>
            <a:ext cx="1714500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66" y="4998530"/>
            <a:ext cx="1753939" cy="1753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50" y="1659257"/>
            <a:ext cx="1619250" cy="1395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8" y="4935768"/>
            <a:ext cx="2807208" cy="1781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0" y="4998530"/>
            <a:ext cx="2549995" cy="16739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1524728"/>
            <a:ext cx="1921987" cy="1294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992" y="1040250"/>
            <a:ext cx="22411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ともだちと　ひるごはんを　たべなか</a:t>
            </a:r>
            <a:r>
              <a:rPr lang="ja-JP" altLang="en-US" sz="1600" dirty="0">
                <a:solidFill>
                  <a:prstClr val="black"/>
                </a:solidFill>
              </a:rPr>
              <a:t>った</a:t>
            </a:r>
            <a:r>
              <a:rPr lang="ja-JP" altLang="en-US" sz="1600" dirty="0" smtClean="0">
                <a:solidFill>
                  <a:prstClr val="black"/>
                </a:solidFill>
              </a:rPr>
              <a:t>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9330" y="1062311"/>
            <a:ext cx="151826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コーヒーを　のまなかった。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4884" y="1617022"/>
            <a:ext cx="20204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しゅくだいを　しなか</a:t>
            </a:r>
            <a:r>
              <a:rPr lang="ja-JP" altLang="en-US" sz="1600" dirty="0">
                <a:solidFill>
                  <a:prstClr val="black"/>
                </a:solidFill>
              </a:rPr>
              <a:t>っ</a:t>
            </a:r>
            <a:r>
              <a:rPr lang="ja-JP" altLang="en-US" sz="1600" dirty="0" smtClean="0">
                <a:solidFill>
                  <a:prstClr val="black"/>
                </a:solidFill>
              </a:rPr>
              <a:t>た</a:t>
            </a:r>
            <a:r>
              <a:rPr lang="ja-JP" altLang="en-US" sz="1600" dirty="0">
                <a:solidFill>
                  <a:prstClr val="black"/>
                </a:solidFill>
              </a:rPr>
              <a:t>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374" y="2444461"/>
            <a:ext cx="12624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テレビを　みなかった。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27727" y="2462354"/>
            <a:ext cx="166230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パソコンを　</a:t>
            </a:r>
            <a:endParaRPr lang="en-US" altLang="ja-JP" sz="1600" dirty="0" smtClean="0">
              <a:solidFill>
                <a:prstClr val="black"/>
              </a:solidFill>
            </a:endParaRP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つかわなか</a:t>
            </a:r>
            <a:r>
              <a:rPr lang="ja-JP" altLang="en-US" sz="1600" dirty="0">
                <a:solidFill>
                  <a:prstClr val="black"/>
                </a:solidFill>
              </a:rPr>
              <a:t>っ</a:t>
            </a:r>
            <a:r>
              <a:rPr lang="ja-JP" altLang="en-US" sz="1600" dirty="0" smtClean="0">
                <a:solidFill>
                  <a:prstClr val="black"/>
                </a:solidFill>
              </a:rPr>
              <a:t>た。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2697" y="2503377"/>
            <a:ext cx="146321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</a:rPr>
              <a:t>ラグビ</a:t>
            </a:r>
            <a:r>
              <a:rPr lang="ja-JP" altLang="en-US" sz="1600" dirty="0" smtClean="0">
                <a:solidFill>
                  <a:prstClr val="black"/>
                </a:solidFill>
              </a:rPr>
              <a:t>ーを　しなかった。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4805" y="4218574"/>
            <a:ext cx="169177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ともだちと　</a:t>
            </a:r>
            <a:endParaRPr lang="en-US" altLang="ja-JP" sz="1600" dirty="0" smtClean="0">
              <a:solidFill>
                <a:prstClr val="black"/>
              </a:solidFill>
            </a:endParaRP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でかけなか</a:t>
            </a:r>
            <a:r>
              <a:rPr lang="ja-JP" altLang="en-US" sz="1600" dirty="0">
                <a:solidFill>
                  <a:prstClr val="black"/>
                </a:solidFill>
              </a:rPr>
              <a:t>っ</a:t>
            </a:r>
            <a:r>
              <a:rPr lang="ja-JP" altLang="en-US" sz="1600" dirty="0" smtClean="0">
                <a:solidFill>
                  <a:prstClr val="black"/>
                </a:solidFill>
              </a:rPr>
              <a:t>た</a:t>
            </a:r>
            <a:r>
              <a:rPr lang="ja-JP" altLang="en-US" sz="1600" dirty="0">
                <a:solidFill>
                  <a:prstClr val="black"/>
                </a:solidFill>
              </a:rPr>
              <a:t>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5824" y="4323927"/>
            <a:ext cx="21333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かぞくと　</a:t>
            </a:r>
            <a:endParaRPr lang="en-US" altLang="ja-JP" sz="1600" dirty="0" smtClean="0">
              <a:solidFill>
                <a:prstClr val="black"/>
              </a:solidFill>
            </a:endParaRP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りょこうしなか</a:t>
            </a:r>
            <a:r>
              <a:rPr lang="ja-JP" altLang="en-US" sz="1600" dirty="0">
                <a:solidFill>
                  <a:prstClr val="black"/>
                </a:solidFill>
              </a:rPr>
              <a:t>っ</a:t>
            </a:r>
            <a:r>
              <a:rPr lang="ja-JP" altLang="en-US" sz="1600" dirty="0" smtClean="0">
                <a:solidFill>
                  <a:prstClr val="black"/>
                </a:solidFill>
              </a:rPr>
              <a:t>た</a:t>
            </a:r>
            <a:r>
              <a:rPr lang="ja-JP" altLang="en-US" sz="1600" dirty="0">
                <a:solidFill>
                  <a:prstClr val="black"/>
                </a:solidFill>
              </a:rPr>
              <a:t>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1360" y="4609643"/>
            <a:ext cx="18163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おばあさんに　</a:t>
            </a:r>
            <a:endParaRPr lang="en-US" altLang="ja-JP" sz="1600" dirty="0" smtClean="0">
              <a:solidFill>
                <a:prstClr val="black"/>
              </a:solidFill>
            </a:endParaRP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でんわしなか</a:t>
            </a:r>
            <a:r>
              <a:rPr lang="ja-JP" altLang="en-US" sz="1600" dirty="0">
                <a:solidFill>
                  <a:prstClr val="black"/>
                </a:solidFill>
              </a:rPr>
              <a:t>っ</a:t>
            </a:r>
            <a:r>
              <a:rPr lang="ja-JP" altLang="en-US" sz="1600" dirty="0" smtClean="0">
                <a:solidFill>
                  <a:prstClr val="black"/>
                </a:solidFill>
              </a:rPr>
              <a:t>た</a:t>
            </a:r>
            <a:r>
              <a:rPr lang="ja-JP" altLang="en-US" sz="1600" dirty="0">
                <a:solidFill>
                  <a:prstClr val="black"/>
                </a:solidFill>
              </a:rPr>
              <a:t>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766" y="4408964"/>
            <a:ext cx="248549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バスに　のらなか</a:t>
            </a:r>
            <a:r>
              <a:rPr lang="ja-JP" altLang="en-US" sz="1600" dirty="0">
                <a:solidFill>
                  <a:prstClr val="black"/>
                </a:solidFill>
              </a:rPr>
              <a:t>っ</a:t>
            </a:r>
            <a:r>
              <a:rPr lang="ja-JP" altLang="en-US" sz="1600" dirty="0" smtClean="0">
                <a:solidFill>
                  <a:prstClr val="black"/>
                </a:solidFill>
              </a:rPr>
              <a:t>た</a:t>
            </a:r>
            <a:r>
              <a:rPr lang="ja-JP" altLang="en-US" sz="1600" dirty="0">
                <a:solidFill>
                  <a:prstClr val="black"/>
                </a:solidFill>
              </a:rPr>
              <a:t>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161" y="6404460"/>
            <a:ext cx="22381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えを　かかなか</a:t>
            </a:r>
            <a:r>
              <a:rPr lang="ja-JP" altLang="en-US" sz="1600" dirty="0">
                <a:solidFill>
                  <a:prstClr val="black"/>
                </a:solidFill>
              </a:rPr>
              <a:t>っ</a:t>
            </a:r>
            <a:r>
              <a:rPr lang="ja-JP" altLang="en-US" sz="1600" dirty="0" smtClean="0">
                <a:solidFill>
                  <a:prstClr val="black"/>
                </a:solidFill>
              </a:rPr>
              <a:t>た</a:t>
            </a:r>
            <a:r>
              <a:rPr lang="ja-JP" altLang="en-US" sz="1600" dirty="0">
                <a:solidFill>
                  <a:prstClr val="black"/>
                </a:solidFill>
              </a:rPr>
              <a:t>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2490" y="6197045"/>
            <a:ext cx="255351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ともだちと　りょうりを　しなかった。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4354" y="6422994"/>
            <a:ext cx="27432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</a:rPr>
              <a:t>おんがくを　きかなかった。</a:t>
            </a:r>
            <a:endParaRPr lang="en-AU" sz="1600" dirty="0">
              <a:solidFill>
                <a:prstClr val="black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9413" y="20689"/>
            <a:ext cx="524909" cy="58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6009" y="20689"/>
            <a:ext cx="524909" cy="583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33763" y="55799"/>
            <a:ext cx="524909" cy="5836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502" y="1296434"/>
            <a:ext cx="524909" cy="5836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9898" y="1604747"/>
            <a:ext cx="524909" cy="5836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6435" y="1896580"/>
            <a:ext cx="524909" cy="5836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8600" y="2217457"/>
            <a:ext cx="524909" cy="5836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5257" y="3013052"/>
            <a:ext cx="524909" cy="583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4933" y="3055051"/>
            <a:ext cx="524909" cy="5836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8519" y="3162685"/>
            <a:ext cx="524909" cy="5836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6448" y="4814858"/>
            <a:ext cx="524909" cy="5836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600" y="5089022"/>
            <a:ext cx="524909" cy="5836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3691" y="5056593"/>
            <a:ext cx="524909" cy="5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5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Verbs which belong to the </a:t>
            </a:r>
            <a:r>
              <a:rPr lang="en-US" sz="3200" dirty="0" err="1" smtClean="0"/>
              <a:t>Ichidan</a:t>
            </a:r>
            <a:r>
              <a:rPr lang="en-US" sz="3200" dirty="0" smtClean="0"/>
              <a:t> group have an </a:t>
            </a:r>
            <a:r>
              <a:rPr lang="en-US" sz="3200" dirty="0" smtClean="0">
                <a:solidFill>
                  <a:srgbClr val="0070C0"/>
                </a:solidFill>
              </a:rPr>
              <a:t>‘e’ </a:t>
            </a:r>
            <a:r>
              <a:rPr lang="en-US" sz="3200" dirty="0" smtClean="0"/>
              <a:t>sound before </a:t>
            </a:r>
            <a:r>
              <a:rPr lang="ja-JP" altLang="en-US" sz="3200" dirty="0" smtClean="0"/>
              <a:t>ました</a:t>
            </a:r>
            <a:endParaRPr lang="en-US" altLang="ja-JP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一だん　</a:t>
            </a:r>
            <a:r>
              <a:rPr lang="en-US" altLang="ja-JP" dirty="0" smtClean="0">
                <a:solidFill>
                  <a:srgbClr val="0070C0"/>
                </a:solidFill>
              </a:rPr>
              <a:t>verbs</a:t>
            </a: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</a:rPr>
              <a:t>(Simple verbs)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" y="4495800"/>
            <a:ext cx="1905000" cy="12192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‘e’ sound </a:t>
            </a:r>
            <a:r>
              <a:rPr lang="en-US" smtClean="0">
                <a:solidFill>
                  <a:schemeClr val="tx1"/>
                </a:solidFill>
              </a:rPr>
              <a:t>before </a:t>
            </a:r>
            <a:r>
              <a:rPr lang="ja-JP" altLang="en-US" dirty="0" smtClean="0">
                <a:solidFill>
                  <a:schemeClr val="tx1"/>
                </a:solidFill>
              </a:rPr>
              <a:t>ました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90325"/>
              </p:ext>
            </p:extLst>
          </p:nvPr>
        </p:nvGraphicFramePr>
        <p:xfrm>
          <a:off x="1855862" y="2896236"/>
          <a:ext cx="6543780" cy="295592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5943600"/>
            <a:ext cx="8077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 verbs with an ‘e’ sound before the </a:t>
            </a:r>
            <a:r>
              <a:rPr lang="ja-JP" altLang="en-US" dirty="0" smtClean="0">
                <a:solidFill>
                  <a:schemeClr val="tx1"/>
                </a:solidFill>
              </a:rPr>
              <a:t>ました </a:t>
            </a:r>
            <a:r>
              <a:rPr lang="en-US" altLang="ja-JP" dirty="0" smtClean="0">
                <a:solidFill>
                  <a:schemeClr val="tx1"/>
                </a:solidFill>
              </a:rPr>
              <a:t>into the ‘Ta Form’ by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ropping the </a:t>
            </a:r>
            <a:r>
              <a:rPr lang="ja-JP" altLang="en-US" dirty="0" smtClean="0">
                <a:solidFill>
                  <a:schemeClr val="tx1"/>
                </a:solidFill>
              </a:rPr>
              <a:t>ま</a:t>
            </a:r>
            <a:r>
              <a:rPr lang="ja-JP" altLang="en-US" dirty="0">
                <a:solidFill>
                  <a:schemeClr val="tx1"/>
                </a:solidFill>
              </a:rPr>
              <a:t>した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adding </a:t>
            </a:r>
            <a:r>
              <a:rPr lang="ja-JP" altLang="en-US" dirty="0" smtClean="0">
                <a:solidFill>
                  <a:schemeClr val="tx1"/>
                </a:solidFill>
              </a:rPr>
              <a:t>た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658101"/>
              </p:ext>
            </p:extLst>
          </p:nvPr>
        </p:nvGraphicFramePr>
        <p:xfrm>
          <a:off x="762000" y="1676400"/>
          <a:ext cx="6543780" cy="295592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Examples (</a:t>
            </a:r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):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6858712" y="4800600"/>
            <a:ext cx="533400" cy="647700"/>
          </a:xfrm>
          <a:prstGeom prst="upArrow">
            <a:avLst/>
          </a:prstGeom>
          <a:solidFill>
            <a:srgbClr val="66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8400" y="5530334"/>
            <a:ext cx="241765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お</a:t>
            </a:r>
            <a:r>
              <a:rPr lang="ja-JP" altLang="en-US" dirty="0" smtClean="0"/>
              <a:t>し</a:t>
            </a:r>
            <a:r>
              <a:rPr lang="ja-JP" altLang="en-US" dirty="0">
                <a:solidFill>
                  <a:srgbClr val="0070C0"/>
                </a:solidFill>
              </a:rPr>
              <a:t>え</a:t>
            </a:r>
            <a:r>
              <a:rPr lang="ja-JP" altLang="en-US" dirty="0" smtClean="0"/>
              <a:t>ま</a:t>
            </a:r>
            <a:r>
              <a:rPr lang="ja-JP" altLang="en-US" dirty="0"/>
              <a:t>した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(taught)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0163" y="6236732"/>
            <a:ext cx="10005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おしえ</a:t>
            </a:r>
            <a:r>
              <a:rPr lang="ja-JP" altLang="en-US" dirty="0">
                <a:solidFill>
                  <a:srgbClr val="0070C0"/>
                </a:solidFill>
              </a:rPr>
              <a:t>た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7310461" y="5899666"/>
            <a:ext cx="146764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781800" y="35814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37533"/>
              </p:ext>
            </p:extLst>
          </p:nvPr>
        </p:nvGraphicFramePr>
        <p:xfrm>
          <a:off x="1219200" y="1676400"/>
          <a:ext cx="6543780" cy="295592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Examples (</a:t>
            </a:r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):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6858712" y="4800600"/>
            <a:ext cx="533400" cy="647700"/>
          </a:xfrm>
          <a:prstGeom prst="upArrow">
            <a:avLst/>
          </a:prstGeom>
          <a:solidFill>
            <a:srgbClr val="66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8400" y="5530334"/>
            <a:ext cx="235192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あ</a:t>
            </a:r>
            <a:r>
              <a:rPr lang="ja-JP" altLang="en-US" dirty="0">
                <a:solidFill>
                  <a:srgbClr val="0070C0"/>
                </a:solidFill>
              </a:rPr>
              <a:t>け</a:t>
            </a:r>
            <a:r>
              <a:rPr lang="ja-JP" altLang="en-US" dirty="0" smtClean="0"/>
              <a:t>ま</a:t>
            </a:r>
            <a:r>
              <a:rPr lang="ja-JP" altLang="en-US" dirty="0"/>
              <a:t>し</a:t>
            </a:r>
            <a:r>
              <a:rPr lang="ja-JP" altLang="en-US" dirty="0" smtClean="0"/>
              <a:t>た　</a:t>
            </a:r>
            <a:r>
              <a:rPr lang="en-US" altLang="ja-JP" dirty="0" smtClean="0"/>
              <a:t>(opened)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0163" y="6236732"/>
            <a:ext cx="8338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おけ</a:t>
            </a:r>
            <a:r>
              <a:rPr lang="ja-JP" altLang="en-US" dirty="0">
                <a:solidFill>
                  <a:srgbClr val="0070C0"/>
                </a:solidFill>
              </a:rPr>
              <a:t>た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7227105" y="5899666"/>
            <a:ext cx="197258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781800" y="35814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0203"/>
              </p:ext>
            </p:extLst>
          </p:nvPr>
        </p:nvGraphicFramePr>
        <p:xfrm>
          <a:off x="1219200" y="1676400"/>
          <a:ext cx="6543780" cy="295592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Examples (</a:t>
            </a:r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):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3353512" y="4724400"/>
            <a:ext cx="533400" cy="647700"/>
          </a:xfrm>
          <a:prstGeom prst="upArrow">
            <a:avLst/>
          </a:prstGeom>
          <a:solidFill>
            <a:srgbClr val="66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5454134"/>
            <a:ext cx="187102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た</a:t>
            </a:r>
            <a:r>
              <a:rPr lang="ja-JP" altLang="en-US" dirty="0">
                <a:solidFill>
                  <a:srgbClr val="0070C0"/>
                </a:solidFill>
              </a:rPr>
              <a:t>べ</a:t>
            </a:r>
            <a:r>
              <a:rPr lang="ja-JP" altLang="en-US" dirty="0" smtClean="0"/>
              <a:t>ました　</a:t>
            </a:r>
            <a:r>
              <a:rPr lang="en-US" altLang="ja-JP" dirty="0" smtClean="0"/>
              <a:t>(ate)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4963" y="6160532"/>
            <a:ext cx="8418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た</a:t>
            </a:r>
            <a:r>
              <a:rPr lang="ja-JP" altLang="en-US" dirty="0" smtClean="0"/>
              <a:t>べ</a:t>
            </a:r>
            <a:r>
              <a:rPr lang="ja-JP" altLang="en-US" dirty="0">
                <a:solidFill>
                  <a:srgbClr val="0070C0"/>
                </a:solidFill>
              </a:rPr>
              <a:t>た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>
            <a:off x="3678713" y="5823466"/>
            <a:ext cx="47199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353512" y="35814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Other verbs which belong to the </a:t>
            </a:r>
            <a:r>
              <a:rPr lang="en-US" sz="3200" dirty="0" err="1" smtClean="0"/>
              <a:t>Ichidan</a:t>
            </a:r>
            <a:r>
              <a:rPr lang="en-US" sz="3200" dirty="0" smtClean="0"/>
              <a:t> group have only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one hiragana </a:t>
            </a:r>
            <a:r>
              <a:rPr lang="en-US" sz="3200" dirty="0" smtClean="0"/>
              <a:t>before </a:t>
            </a:r>
            <a:r>
              <a:rPr lang="ja-JP" altLang="en-US" sz="3200" dirty="0" smtClean="0"/>
              <a:t>ました</a:t>
            </a:r>
            <a:endParaRPr lang="en-US" altLang="ja-JP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一だん　</a:t>
            </a:r>
            <a:r>
              <a:rPr lang="en-US" altLang="ja-JP" dirty="0" smtClean="0">
                <a:solidFill>
                  <a:srgbClr val="0070C0"/>
                </a:solidFill>
              </a:rPr>
              <a:t>verbs</a:t>
            </a: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</a:rPr>
              <a:t>(Simple verbs)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971800"/>
            <a:ext cx="8339530" cy="838200"/>
          </a:xfrm>
          <a:prstGeom prst="rect">
            <a:avLst/>
          </a:prstGeom>
          <a:solidFill>
            <a:srgbClr val="6699FF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 verbs with ‘one hiragana’ before the </a:t>
            </a:r>
            <a:r>
              <a:rPr lang="ja-JP" altLang="en-US" dirty="0" smtClean="0">
                <a:solidFill>
                  <a:schemeClr val="tx1"/>
                </a:solidFill>
              </a:rPr>
              <a:t>ま</a:t>
            </a:r>
            <a:r>
              <a:rPr lang="ja-JP" altLang="en-US" dirty="0">
                <a:solidFill>
                  <a:schemeClr val="tx1"/>
                </a:solidFill>
              </a:rPr>
              <a:t>した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into the ‘Ta Form’ by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ropping the </a:t>
            </a:r>
            <a:r>
              <a:rPr lang="ja-JP" altLang="en-US" dirty="0" smtClean="0">
                <a:solidFill>
                  <a:schemeClr val="tx1"/>
                </a:solidFill>
              </a:rPr>
              <a:t>ま</a:t>
            </a:r>
            <a:r>
              <a:rPr lang="ja-JP" altLang="en-US" dirty="0">
                <a:solidFill>
                  <a:schemeClr val="tx1"/>
                </a:solidFill>
              </a:rPr>
              <a:t>した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adding </a:t>
            </a:r>
            <a:r>
              <a:rPr lang="ja-JP" altLang="en-US" dirty="0">
                <a:solidFill>
                  <a:schemeClr val="tx1"/>
                </a:solidFill>
              </a:rPr>
              <a:t>た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03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Examples (</a:t>
            </a:r>
            <a:r>
              <a:rPr lang="en-US" dirty="0" err="1" smtClean="0"/>
              <a:t>Ichidan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038951"/>
            <a:ext cx="173797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み</a:t>
            </a:r>
            <a:r>
              <a:rPr lang="ja-JP" altLang="en-US" dirty="0"/>
              <a:t>ました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(saw)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71363" y="5745349"/>
            <a:ext cx="6286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み</a:t>
            </a:r>
            <a:r>
              <a:rPr lang="ja-JP" altLang="en-US" dirty="0">
                <a:solidFill>
                  <a:srgbClr val="0070C0"/>
                </a:solidFill>
              </a:rPr>
              <a:t>た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>
            <a:off x="1478588" y="5408283"/>
            <a:ext cx="7124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5042704"/>
            <a:ext cx="165942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で</a:t>
            </a:r>
            <a:r>
              <a:rPr lang="ja-JP" altLang="en-US" dirty="0"/>
              <a:t>ました　</a:t>
            </a:r>
            <a:r>
              <a:rPr lang="en-US" altLang="ja-JP" dirty="0" smtClean="0"/>
              <a:t>(left)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8763" y="5749102"/>
            <a:ext cx="6062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で</a:t>
            </a:r>
            <a:r>
              <a:rPr lang="ja-JP" altLang="en-US" dirty="0">
                <a:solidFill>
                  <a:srgbClr val="0070C0"/>
                </a:solidFill>
              </a:rPr>
              <a:t>た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>
          <a:xfrm>
            <a:off x="3496715" y="5412036"/>
            <a:ext cx="35176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5042704"/>
            <a:ext cx="185980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ね</a:t>
            </a:r>
            <a:r>
              <a:rPr lang="ja-JP" altLang="en-US" dirty="0"/>
              <a:t>ました　</a:t>
            </a:r>
            <a:r>
              <a:rPr lang="en-US" altLang="ja-JP" dirty="0" smtClean="0"/>
              <a:t>(slept)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38563" y="5749102"/>
            <a:ext cx="6286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ね</a:t>
            </a:r>
            <a:r>
              <a:rPr lang="ja-JP" altLang="en-US" dirty="0">
                <a:solidFill>
                  <a:srgbClr val="0070C0"/>
                </a:solidFill>
              </a:rPr>
              <a:t>た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5752912" y="5412036"/>
            <a:ext cx="53791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1905" y="5042704"/>
            <a:ext cx="182133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き</a:t>
            </a:r>
            <a:r>
              <a:rPr lang="ja-JP" altLang="en-US" dirty="0"/>
              <a:t>ました　</a:t>
            </a:r>
            <a:r>
              <a:rPr lang="en-US" altLang="ja-JP" dirty="0" smtClean="0"/>
              <a:t>(wore)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63668" y="5749102"/>
            <a:ext cx="59343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き</a:t>
            </a:r>
            <a:r>
              <a:rPr lang="ja-JP" altLang="en-US" dirty="0">
                <a:solidFill>
                  <a:srgbClr val="0070C0"/>
                </a:solidFill>
              </a:rPr>
              <a:t>た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  <a:endCxn id="18" idx="0"/>
          </p:cNvCxnSpPr>
          <p:nvPr/>
        </p:nvCxnSpPr>
        <p:spPr>
          <a:xfrm flipH="1">
            <a:off x="7860384" y="5412036"/>
            <a:ext cx="52187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398</TotalTime>
  <Words>3552</Words>
  <Application>Microsoft Office PowerPoint</Application>
  <PresentationFormat>On-screen Show (4:3)</PresentationFormat>
  <Paragraphs>2023</Paragraphs>
  <Slides>44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Meiryo</vt:lpstr>
      <vt:lpstr>Meiryo</vt:lpstr>
      <vt:lpstr>ＭＳ Ｐゴシック</vt:lpstr>
      <vt:lpstr>Arial</vt:lpstr>
      <vt:lpstr>Calibri</vt:lpstr>
      <vt:lpstr>Century Gothic</vt:lpstr>
      <vt:lpstr>Comic Sans MS</vt:lpstr>
      <vt:lpstr>HGSKyokashotai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Ion Boardroom</vt:lpstr>
      <vt:lpstr>1_Ion Boardroom</vt:lpstr>
      <vt:lpstr>TA FORM</vt:lpstr>
      <vt:lpstr>What is the ‘TA’ form?</vt:lpstr>
      <vt:lpstr>3 verb groups</vt:lpstr>
      <vt:lpstr>ICHIDAN いちだん</vt:lpstr>
      <vt:lpstr>Ichidan 一だん　verbs　(Simple verbs)</vt:lpstr>
      <vt:lpstr>Examples (Ichidan):</vt:lpstr>
      <vt:lpstr>Examples (Ichidan):</vt:lpstr>
      <vt:lpstr>Examples (Ichidan):</vt:lpstr>
      <vt:lpstr>Ichidan 一だん　verbs　(Simple verbs)</vt:lpstr>
      <vt:lpstr>ＧＯＤＡＮ ごだん</vt:lpstr>
      <vt:lpstr>Godan 五だん　verbs　(Complex verbs)</vt:lpstr>
      <vt:lpstr>Godan ごだん verbs – rule summary</vt:lpstr>
      <vt:lpstr>Examples (Godan):</vt:lpstr>
      <vt:lpstr>Examples (Godan):</vt:lpstr>
      <vt:lpstr>Examples (Godan):</vt:lpstr>
      <vt:lpstr>Examples (Godan):</vt:lpstr>
      <vt:lpstr>Examples (Godan):</vt:lpstr>
      <vt:lpstr>Examples (Godan):</vt:lpstr>
      <vt:lpstr>Examples (Godan):</vt:lpstr>
      <vt:lpstr>Examples (Godan):</vt:lpstr>
      <vt:lpstr>Examples (Godan):</vt:lpstr>
      <vt:lpstr>Examples (Godan):</vt:lpstr>
      <vt:lpstr>IRREGULAR </vt:lpstr>
      <vt:lpstr>Irregular verbs　and exceptions</vt:lpstr>
      <vt:lpstr>Ta Form Rule Summary</vt:lpstr>
      <vt:lpstr>Ta Form rule summary</vt:lpstr>
      <vt:lpstr>Practise</vt:lpstr>
      <vt:lpstr>Are these Ichidan, Godan or Irregular?  How do you know?</vt:lpstr>
      <vt:lpstr>Were you right?</vt:lpstr>
      <vt:lpstr>Select the correct Ta form of each verb</vt:lpstr>
      <vt:lpstr>Were you right?</vt:lpstr>
      <vt:lpstr>Change these verbs into the Ta Form</vt:lpstr>
      <vt:lpstr>Were you right?</vt:lpstr>
      <vt:lpstr>Plain past tense  (~ed)</vt:lpstr>
      <vt:lpstr>Did you answer correctly? </vt:lpstr>
      <vt:lpstr>なにをした？　  Describe what you did.</vt:lpstr>
      <vt:lpstr>なにをした？　  Suggested answers.</vt:lpstr>
      <vt:lpstr>TA FORM Negatives</vt:lpstr>
      <vt:lpstr>Negative ‘ta form’ </vt:lpstr>
      <vt:lpstr>PowerPoint Presentation</vt:lpstr>
      <vt:lpstr>Polite Japanese to Casual Japanese</vt:lpstr>
      <vt:lpstr>Did you answer correctly?</vt:lpstr>
      <vt:lpstr>THINGをしたの？　  Describe what you didn’t do.</vt:lpstr>
      <vt:lpstr>THINGをしたの？　  Some example answers.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FORM</dc:title>
  <dc:creator>Bill &amp; Inge</dc:creator>
  <cp:lastModifiedBy>Inge Foley</cp:lastModifiedBy>
  <cp:revision>37</cp:revision>
  <dcterms:created xsi:type="dcterms:W3CDTF">2013-06-05T10:14:21Z</dcterms:created>
  <dcterms:modified xsi:type="dcterms:W3CDTF">2014-07-04T03:52:43Z</dcterms:modified>
</cp:coreProperties>
</file>