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1" r:id="rId2"/>
  </p:sldMasterIdLst>
  <p:sldIdLst>
    <p:sldId id="299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9" r:id="rId13"/>
    <p:sldId id="268" r:id="rId14"/>
    <p:sldId id="270" r:id="rId15"/>
    <p:sldId id="267" r:id="rId16"/>
    <p:sldId id="263" r:id="rId17"/>
    <p:sldId id="273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90" r:id="rId26"/>
    <p:sldId id="289" r:id="rId27"/>
    <p:sldId id="291" r:id="rId28"/>
    <p:sldId id="292" r:id="rId29"/>
    <p:sldId id="293" r:id="rId30"/>
    <p:sldId id="294" r:id="rId31"/>
    <p:sldId id="295" r:id="rId32"/>
    <p:sldId id="300" r:id="rId33"/>
    <p:sldId id="256" r:id="rId34"/>
    <p:sldId id="301" r:id="rId35"/>
    <p:sldId id="271" r:id="rId36"/>
    <p:sldId id="272" r:id="rId37"/>
    <p:sldId id="274" r:id="rId38"/>
    <p:sldId id="276" r:id="rId39"/>
    <p:sldId id="275" r:id="rId40"/>
    <p:sldId id="302" r:id="rId41"/>
    <p:sldId id="297" r:id="rId42"/>
    <p:sldId id="277" r:id="rId43"/>
    <p:sldId id="278" r:id="rId44"/>
    <p:sldId id="279" r:id="rId45"/>
    <p:sldId id="280" r:id="rId46"/>
    <p:sldId id="281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49" autoAdjust="0"/>
  </p:normalViewPr>
  <p:slideViewPr>
    <p:cSldViewPr>
      <p:cViewPr varScale="1">
        <p:scale>
          <a:sx n="111" d="100"/>
          <a:sy n="111" d="100"/>
        </p:scale>
        <p:origin x="-161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正方形/長方形 189"/>
          <p:cNvSpPr/>
          <p:nvPr/>
        </p:nvSpPr>
        <p:spPr>
          <a:xfrm>
            <a:off x="-9554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1470025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642910" y="3699318"/>
            <a:ext cx="7772400" cy="90012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>
          <a:xfrm>
            <a:off x="4471200" y="6492874"/>
            <a:ext cx="15300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>
          <a:xfrm>
            <a:off x="6048000" y="6492875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>
          <a:xfrm>
            <a:off x="8499632" y="6492875"/>
            <a:ext cx="6444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図形 9"/>
          <p:cNvSpPr>
            <a:spLocks/>
          </p:cNvSpPr>
          <p:nvPr/>
        </p:nvSpPr>
        <p:spPr bwMode="auto">
          <a:xfrm>
            <a:off x="3929058" y="9"/>
            <a:ext cx="5214942" cy="3383004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ja-JP" altLang="en-US"/>
          </a:p>
        </p:txBody>
      </p:sp>
      <p:grpSp>
        <p:nvGrpSpPr>
          <p:cNvPr id="4" name="グループ化 12"/>
          <p:cNvGrpSpPr>
            <a:grpSpLocks/>
          </p:cNvGrpSpPr>
          <p:nvPr/>
        </p:nvGrpSpPr>
        <p:grpSpPr bwMode="auto">
          <a:xfrm>
            <a:off x="4000496" y="0"/>
            <a:ext cx="5143504" cy="2000240"/>
            <a:chOff x="2168" y="0"/>
            <a:chExt cx="3576" cy="1384"/>
          </a:xfrm>
        </p:grpSpPr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5420" y="1044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504" y="1076"/>
              <a:ext cx="240" cy="216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2" name="図形 21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0" y="0"/>
              <a:ext cx="144" cy="12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4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9" name="図形 28"/>
            <p:cNvSpPr>
              <a:spLocks/>
            </p:cNvSpPr>
            <p:nvPr/>
          </p:nvSpPr>
          <p:spPr bwMode="auto">
            <a:xfrm>
              <a:off x="4816" y="820"/>
              <a:ext cx="532" cy="492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724" y="816"/>
              <a:ext cx="576" cy="352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384" y="832"/>
              <a:ext cx="192" cy="196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4880" y="756"/>
              <a:ext cx="624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5696" y="768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100" y="388"/>
              <a:ext cx="248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092" y="368"/>
              <a:ext cx="188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472" y="140"/>
              <a:ext cx="184" cy="132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664" y="140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348" y="128"/>
              <a:ext cx="316" cy="148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224" y="96"/>
              <a:ext cx="284" cy="188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84" y="228"/>
              <a:ext cx="88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040" y="140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3056" y="264"/>
              <a:ext cx="152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60" y="236"/>
              <a:ext cx="220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8" y="224"/>
              <a:ext cx="284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 dirty="0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304" y="176"/>
              <a:ext cx="452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44" y="204"/>
              <a:ext cx="480" cy="260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504" y="152"/>
              <a:ext cx="380" cy="276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824" y="140"/>
              <a:ext cx="284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924" y="140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44" y="320"/>
              <a:ext cx="216" cy="108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56" y="296"/>
              <a:ext cx="296" cy="156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72" y="272"/>
              <a:ext cx="328" cy="204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344" y="284"/>
              <a:ext cx="320" cy="224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288" y="296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300" y="276"/>
              <a:ext cx="580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60" y="292"/>
              <a:ext cx="612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92" y="296"/>
              <a:ext cx="640" cy="388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72" y="536"/>
              <a:ext cx="144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668" y="156"/>
              <a:ext cx="432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792" y="156"/>
              <a:ext cx="212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844" y="164"/>
              <a:ext cx="172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92" y="164"/>
              <a:ext cx="140" cy="96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936" y="168"/>
              <a:ext cx="276" cy="72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5292" y="960"/>
              <a:ext cx="452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696" y="600"/>
              <a:ext cx="48" cy="9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24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66696" y="1500178"/>
            <a:ext cx="8247600" cy="4857780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6083318"/>
          </a:xfrm>
        </p:spPr>
        <p:txBody>
          <a:bodyPr vert="eaVert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6083319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466696" y="1857370"/>
            <a:ext cx="8248708" cy="4429151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828676" y="3357551"/>
            <a:ext cx="681515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828676" y="1857364"/>
            <a:ext cx="6815158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2874"/>
            <a:ext cx="239553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2875"/>
            <a:ext cx="6444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553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32079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196056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320799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1960561"/>
            <a:ext cx="4039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グループ化 11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</p:grpSpPr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8" name="図形 17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2" name="図形 21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9" name="図形 28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528638" y="2501900"/>
            <a:ext cx="8229600" cy="1143000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47647" y="785794"/>
            <a:ext cx="276703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357554" y="785794"/>
            <a:ext cx="4572032" cy="5643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2" y="2000240"/>
            <a:ext cx="2767032" cy="4429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図形 8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10" name="図形 9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図形 10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4786346" cy="5413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sp useBgFill="1">
        <p:nvSpPr>
          <p:cNvPr id="3" name="図形 2"/>
          <p:cNvSpPr>
            <a:spLocks noGrp="1"/>
          </p:cNvSpPr>
          <p:nvPr>
            <p:ph type="pic" idx="1"/>
          </p:nvPr>
        </p:nvSpPr>
        <p:spPr>
          <a:xfrm>
            <a:off x="2433623" y="1142984"/>
            <a:ext cx="4357718" cy="3438395"/>
          </a:xfrm>
          <a:noFill/>
          <a:ln w="254000" cap="flat" cmpd="sng">
            <a:gradFill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prstDash val="solid"/>
            <a:beve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928794" y="4929199"/>
            <a:ext cx="5642016" cy="10414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正方形/長方形 189"/>
          <p:cNvSpPr/>
          <p:nvPr/>
        </p:nvSpPr>
        <p:spPr>
          <a:xfrm>
            <a:off x="-9554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図形 165"/>
          <p:cNvSpPr>
            <a:spLocks/>
          </p:cNvSpPr>
          <p:nvPr/>
        </p:nvSpPr>
        <p:spPr bwMode="auto">
          <a:xfrm>
            <a:off x="3929058" y="9"/>
            <a:ext cx="5214942" cy="3383004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ja-JP" altLang="en-US"/>
          </a:p>
        </p:txBody>
      </p:sp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66696" y="1857370"/>
            <a:ext cx="8248708" cy="4500589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471958" y="6492899"/>
            <a:ext cx="1528802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6048632" y="6492899"/>
            <a:ext cx="2395534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8501090" y="6492900"/>
            <a:ext cx="642942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6" name="正方形/長方形 185"/>
          <p:cNvSpPr>
            <a:spLocks noChangeArrowheads="1"/>
          </p:cNvSpPr>
          <p:nvPr/>
        </p:nvSpPr>
        <p:spPr bwMode="auto">
          <a:xfrm>
            <a:off x="8469297" y="5716564"/>
            <a:ext cx="0" cy="369332"/>
          </a:xfrm>
          <a:prstGeom prst="rect">
            <a:avLst/>
          </a:prstGeom>
          <a:solidFill>
            <a:srgbClr val="FFFFFF">
              <a:alpha val="25098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kumimoji="1" lang="ja-JP" altLang="ja-JP" sz="2400">
              <a:solidFill>
                <a:schemeClr val="tx1">
                  <a:alpha val="100000"/>
                </a:schemeClr>
              </a:solidFill>
              <a:latin typeface="Arial"/>
              <a:ea typeface="ＭＳ Ｐゴシック"/>
            </a:endParaRPr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grpSp>
        <p:nvGrpSpPr>
          <p:cNvPr id="2" name="グループ化 11"/>
          <p:cNvGrpSpPr>
            <a:grpSpLocks/>
          </p:cNvGrpSpPr>
          <p:nvPr/>
        </p:nvGrpSpPr>
        <p:grpSpPr bwMode="auto">
          <a:xfrm>
            <a:off x="4000496" y="0"/>
            <a:ext cx="5143504" cy="2000240"/>
            <a:chOff x="2168" y="0"/>
            <a:chExt cx="3576" cy="1384"/>
          </a:xfrm>
        </p:grpSpPr>
        <p:sp>
          <p:nvSpPr>
            <p:cNvPr id="13" name="図形 12"/>
            <p:cNvSpPr>
              <a:spLocks/>
            </p:cNvSpPr>
            <p:nvPr/>
          </p:nvSpPr>
          <p:spPr bwMode="auto">
            <a:xfrm>
              <a:off x="5420" y="1044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5504" y="1076"/>
              <a:ext cx="240" cy="216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0" y="0"/>
              <a:ext cx="144" cy="12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4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816" y="820"/>
              <a:ext cx="532" cy="492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4724" y="816"/>
              <a:ext cx="576" cy="352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5384" y="832"/>
              <a:ext cx="192" cy="196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4880" y="756"/>
              <a:ext cx="624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5696" y="768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100" y="388"/>
              <a:ext cx="248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5092" y="368"/>
              <a:ext cx="188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472" y="140"/>
              <a:ext cx="184" cy="132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664" y="140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348" y="128"/>
              <a:ext cx="316" cy="148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224" y="96"/>
              <a:ext cx="284" cy="188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84" y="228"/>
              <a:ext cx="88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4040" y="140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56" y="264"/>
              <a:ext cx="152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0" y="236"/>
              <a:ext cx="220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68" y="224"/>
              <a:ext cx="284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04" y="176"/>
              <a:ext cx="452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344" y="204"/>
              <a:ext cx="480" cy="260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504" y="152"/>
              <a:ext cx="380" cy="276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824" y="140"/>
              <a:ext cx="284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24" y="140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44" y="320"/>
              <a:ext cx="216" cy="108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56" y="296"/>
              <a:ext cx="296" cy="156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172" y="272"/>
              <a:ext cx="328" cy="204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344" y="284"/>
              <a:ext cx="320" cy="224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296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00" y="276"/>
              <a:ext cx="580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60" y="292"/>
              <a:ext cx="612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392" y="296"/>
              <a:ext cx="640" cy="388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572" y="536"/>
              <a:ext cx="144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668" y="156"/>
              <a:ext cx="432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 dirty="0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792" y="156"/>
              <a:ext cx="212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44" y="164"/>
              <a:ext cx="172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892" y="164"/>
              <a:ext cx="140" cy="96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4936" y="168"/>
              <a:ext cx="276" cy="72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292" y="960"/>
              <a:ext cx="452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696" y="600"/>
              <a:ext cx="48" cy="9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0" name="図形 89"/>
            <p:cNvSpPr>
              <a:spLocks/>
            </p:cNvSpPr>
            <p:nvPr/>
          </p:nvSpPr>
          <p:spPr bwMode="auto">
            <a:xfrm>
              <a:off x="5324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  <a:noFill/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solidFill>
            <a:schemeClr val="tx2"/>
          </a:solidFill>
          <a:effectLst>
            <a:glow rad="101600">
              <a:schemeClr val="bg1">
                <a:alpha val="6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55000"/>
        <a:buFont typeface="Wingdings"/>
        <a:buChar char="p"/>
        <a:defRPr kumimoji="1" sz="3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"/>
        <a:buChar char="n"/>
        <a:defRPr kumimoji="1" sz="28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48000"/>
        <a:buFont typeface="Wingdings"/>
        <a:buChar char="n"/>
        <a:defRPr kumimoji="1" sz="24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4"/>
        </a:buClr>
        <a:buSzPct val="45000"/>
        <a:buFont typeface="Wingdings"/>
        <a:buChar char="n"/>
        <a:defRPr kumimoji="1" sz="20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5"/>
        </a:buClr>
        <a:buSzPct val="40000"/>
        <a:buFont typeface="Wingdings"/>
        <a:buChar char="n"/>
        <a:defRPr kumimoji="1" sz="20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>
            <a:noAutofit/>
          </a:bodyPr>
          <a:lstStyle/>
          <a:p>
            <a:r>
              <a:rPr lang="ja-JP" altLang="en-US" sz="5400" b="1" dirty="0" smtClean="0">
                <a:latin typeface="+mn-ea"/>
                <a:ea typeface="+mn-ea"/>
              </a:rPr>
              <a:t>科目</a:t>
            </a:r>
            <a:r>
              <a:rPr lang="en-US" altLang="ja-JP" sz="5400" b="1" dirty="0" smtClean="0">
                <a:latin typeface="+mn-ea"/>
                <a:ea typeface="+mn-ea"/>
              </a:rPr>
              <a:t/>
            </a:r>
            <a:br>
              <a:rPr lang="en-US" altLang="ja-JP" sz="5400" b="1" dirty="0" smtClean="0">
                <a:latin typeface="+mn-ea"/>
                <a:ea typeface="+mn-ea"/>
              </a:rPr>
            </a:br>
            <a:r>
              <a:rPr lang="ja-JP" altLang="en-US" sz="5400" b="1" dirty="0" smtClean="0">
                <a:latin typeface="+mn-ea"/>
                <a:ea typeface="+mn-ea"/>
              </a:rPr>
              <a:t>か</a:t>
            </a:r>
            <a:r>
              <a:rPr lang="ja-JP" altLang="en-US" sz="5400" b="1" dirty="0" smtClean="0">
                <a:latin typeface="+mn-ea"/>
                <a:ea typeface="+mn-ea"/>
              </a:rPr>
              <a:t>もく</a:t>
            </a:r>
            <a:endParaRPr lang="en-NZ" sz="5400" b="1" dirty="0">
              <a:latin typeface="+mn-ea"/>
              <a:ea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905000"/>
            <a:ext cx="5105400" cy="45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8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r>
              <a:rPr lang="ja-JP" altLang="en-US" dirty="0" smtClean="0"/>
              <a:t>し</a:t>
            </a:r>
            <a:r>
              <a:rPr lang="ja-JP" altLang="en-US" sz="3600" dirty="0" smtClean="0"/>
              <a:t>ょ</a:t>
            </a:r>
            <a:r>
              <a:rPr lang="ja-JP" altLang="en-US" dirty="0" smtClean="0"/>
              <a:t>どう</a:t>
            </a:r>
            <a:endParaRPr lang="en-N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905000"/>
            <a:ext cx="4716780" cy="448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143000"/>
          </a:xfrm>
        </p:spPr>
        <p:txBody>
          <a:bodyPr/>
          <a:lstStyle/>
          <a:p>
            <a:r>
              <a:rPr lang="ja-JP" altLang="en-US" smtClean="0"/>
              <a:t>れきし</a:t>
            </a:r>
            <a:endParaRPr lang="en-NZ" dirty="0"/>
          </a:p>
        </p:txBody>
      </p:sp>
      <p:pic>
        <p:nvPicPr>
          <p:cNvPr id="27652" name="Picture 4" descr="http://www.city.okayama.jp/museum/hayashibara/images/03-heike-sto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362200"/>
            <a:ext cx="7185223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229600" cy="1143000"/>
          </a:xfrm>
        </p:spPr>
        <p:txBody>
          <a:bodyPr/>
          <a:lstStyle/>
          <a:p>
            <a:r>
              <a:rPr lang="ja-JP" altLang="en-US" dirty="0" smtClean="0"/>
              <a:t>びじ</a:t>
            </a:r>
            <a:r>
              <a:rPr lang="ja-JP" altLang="en-US" sz="3600" dirty="0" smtClean="0"/>
              <a:t>ゅ</a:t>
            </a:r>
            <a:r>
              <a:rPr lang="ja-JP" altLang="en-US" dirty="0" smtClean="0"/>
              <a:t>つ</a:t>
            </a:r>
            <a:endParaRPr lang="en-NZ" dirty="0"/>
          </a:p>
        </p:txBody>
      </p:sp>
      <p:pic>
        <p:nvPicPr>
          <p:cNvPr id="26626" name="Picture 2" descr="http://www.fukuiminami.ed.jp/Portals/0/%E9%83%A8%E6%B4%BB%E5%8B%95/%E7%BE%8E%E8%A1%93%E9%83%A8/%E7%BE%8E%E8%A1%93%E9%83%A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209800"/>
            <a:ext cx="4791075" cy="3781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62000"/>
            <a:ext cx="5943600" cy="1143000"/>
          </a:xfrm>
        </p:spPr>
        <p:txBody>
          <a:bodyPr/>
          <a:lstStyle/>
          <a:p>
            <a:r>
              <a:rPr lang="ja-JP" altLang="en-US" smtClean="0"/>
              <a:t>かいけい</a:t>
            </a:r>
            <a:endParaRPr lang="en-NZ" dirty="0"/>
          </a:p>
        </p:txBody>
      </p:sp>
      <p:pic>
        <p:nvPicPr>
          <p:cNvPr id="8194" name="Picture 2" descr="http://cpaexamrequirementsguide.com/wp-content/uploads/2011/07/cpa-exam-requiremen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286000"/>
            <a:ext cx="3810000" cy="3825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r>
              <a:rPr lang="ja-JP" altLang="en-US" smtClean="0"/>
              <a:t>かていか</a:t>
            </a:r>
            <a:endParaRPr lang="en-NZ" dirty="0"/>
          </a:p>
        </p:txBody>
      </p:sp>
      <p:pic>
        <p:nvPicPr>
          <p:cNvPr id="3074" name="Picture 2" descr="http://www.livetown.jp/updir/repo/3_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981200"/>
            <a:ext cx="5981700" cy="3971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ja-JP" altLang="en-US" smtClean="0"/>
              <a:t>けいざい</a:t>
            </a:r>
            <a:endParaRPr lang="en-NZ" dirty="0"/>
          </a:p>
        </p:txBody>
      </p:sp>
      <p:pic>
        <p:nvPicPr>
          <p:cNvPr id="21506" name="Picture 2" descr="http://encefalus.com/wp-content/uploads/2008/10/economic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057400"/>
            <a:ext cx="3019425" cy="4048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62200"/>
            <a:ext cx="61722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ja-JP" altLang="en-US" dirty="0"/>
              <a:t>おぼえますか？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00200"/>
            <a:ext cx="5015914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209800"/>
            <a:ext cx="4825365" cy="375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828800"/>
            <a:ext cx="4328160" cy="398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600200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すうがく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すう学</a:t>
            </a:r>
            <a:endParaRPr lang="en-N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362200"/>
            <a:ext cx="4724400" cy="373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828800"/>
            <a:ext cx="5791200" cy="415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362200"/>
            <a:ext cx="5682139" cy="372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3.gstatic.com/images?q=tbn:ANd9GcTQyu7gwedXEYu2ghFcAvuSFrjwh3DHujicioCw9xKA_MfNqoRkdhr-Q-G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667000"/>
            <a:ext cx="4837119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ncefalus.com/wp-content/uploads/2008/10/economic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057400"/>
            <a:ext cx="3019425" cy="4048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1.bp.blogspot.com/-3iQYZsNHuYE/Tgk_jj0Iy2I/AAAAAAAAATg/tmsdT92J7-I/s1600/social_studie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209800"/>
            <a:ext cx="5714998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paexamrequirementsguide.com/wp-content/uploads/2011/07/cpa-exam-requiremen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286000"/>
            <a:ext cx="3810000" cy="3825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594931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905000"/>
            <a:ext cx="4716780" cy="448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livetown.jp/updir/repo/3_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981200"/>
            <a:ext cx="5981700" cy="3971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city.okayama.jp/museum/hayashibara/images/03-heike-sto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362200"/>
            <a:ext cx="7185223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ja-JP" altLang="en-US" smtClean="0"/>
              <a:t>りか</a:t>
            </a:r>
            <a:endParaRPr lang="en-N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209800"/>
            <a:ext cx="4825365" cy="375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ukuiminami.ed.jp/Portals/0/%E9%83%A8%E6%B4%BB%E5%8B%95/%E7%BE%8E%E8%A1%93%E9%83%A8/%E7%BE%8E%E8%A1%93%E9%83%A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209800"/>
            <a:ext cx="4791075" cy="3781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>
            <a:off x="685800" y="304800"/>
            <a:ext cx="8001000" cy="6172200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6600" dirty="0" smtClean="0"/>
              <a:t>It’s your turn!</a:t>
            </a:r>
          </a:p>
        </p:txBody>
      </p:sp>
    </p:spTree>
    <p:extLst>
      <p:ext uri="{BB962C8B-B14F-4D97-AF65-F5344CB8AC3E}">
        <p14:creationId xmlns:p14="http://schemas.microsoft.com/office/powerpoint/2010/main" val="25612594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334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Match the English (1 -18) with the Japanese words (a – r).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6" y="1981200"/>
            <a:ext cx="8970764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5933" y="1985473"/>
            <a:ext cx="5943600" cy="2123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6600" b="1" dirty="0" smtClean="0"/>
              <a:t>時間割</a:t>
            </a:r>
            <a:endParaRPr lang="en-US" altLang="ja-JP" sz="6600" b="1" dirty="0" smtClean="0"/>
          </a:p>
          <a:p>
            <a:pPr algn="ctr"/>
            <a:r>
              <a:rPr lang="ja-JP" altLang="en-US" sz="6600" b="1" dirty="0" smtClean="0"/>
              <a:t>じ</a:t>
            </a:r>
            <a:r>
              <a:rPr lang="ja-JP" altLang="en-US" sz="6600" b="1" dirty="0"/>
              <a:t>かんわり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7516719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vels.vcaa.vic.edu.au/images/Content/curriculumplanning/chart_prim_timetable_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67000"/>
            <a:ext cx="7924800" cy="3342826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3124200" cy="1752600"/>
          </a:xfrm>
        </p:spPr>
        <p:txBody>
          <a:bodyPr>
            <a:normAutofit/>
          </a:bodyPr>
          <a:lstStyle/>
          <a:p>
            <a:r>
              <a:rPr lang="ja-JP" altLang="en-US" smtClean="0"/>
              <a:t>じかんわり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mtClean="0"/>
              <a:t>時かんわり</a:t>
            </a:r>
            <a:endParaRPr lang="en-NZ" dirty="0"/>
          </a:p>
        </p:txBody>
      </p:sp>
      <p:sp>
        <p:nvSpPr>
          <p:cNvPr id="4" name="Rectangle 3"/>
          <p:cNvSpPr/>
          <p:nvPr/>
        </p:nvSpPr>
        <p:spPr>
          <a:xfrm>
            <a:off x="3810000" y="1143000"/>
            <a:ext cx="16002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smtClean="0"/>
              <a:t>時かん</a:t>
            </a:r>
            <a:endParaRPr lang="en-NZ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6629400" y="1143000"/>
            <a:ext cx="19812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smtClean="0"/>
              <a:t>わり </a:t>
            </a:r>
            <a:r>
              <a:rPr lang="en-NZ" altLang="ja-JP" sz="2400" b="1" dirty="0" smtClean="0"/>
              <a:t>divide</a:t>
            </a:r>
            <a:endParaRPr lang="en-NZ" sz="2400" b="1" dirty="0"/>
          </a:p>
        </p:txBody>
      </p:sp>
      <p:sp>
        <p:nvSpPr>
          <p:cNvPr id="7" name="Oval 6"/>
          <p:cNvSpPr/>
          <p:nvPr/>
        </p:nvSpPr>
        <p:spPr>
          <a:xfrm>
            <a:off x="5791200" y="1219200"/>
            <a:ext cx="6096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800" b="1" dirty="0" smtClean="0"/>
              <a:t>+</a:t>
            </a:r>
            <a:endParaRPr lang="en-NZ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Expressing periods in </a:t>
            </a:r>
            <a:r>
              <a:rPr lang="ja-JP" altLang="en-US" smtClean="0"/>
              <a:t>時かんわり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1560576"/>
          </a:xfrm>
        </p:spPr>
        <p:txBody>
          <a:bodyPr/>
          <a:lstStyle/>
          <a:p>
            <a:r>
              <a:rPr lang="en-NZ" dirty="0" smtClean="0"/>
              <a:t>Period 1	=	</a:t>
            </a:r>
            <a:r>
              <a:rPr lang="ja-JP" altLang="en-US" smtClean="0"/>
              <a:t>一時かん目</a:t>
            </a:r>
            <a:endParaRPr lang="en-US" altLang="ja-JP" dirty="0" smtClean="0"/>
          </a:p>
          <a:p>
            <a:r>
              <a:rPr lang="en-NZ" dirty="0" smtClean="0"/>
              <a:t>Period 2 =	</a:t>
            </a:r>
            <a:r>
              <a:rPr lang="ja-JP" altLang="en-US" smtClean="0"/>
              <a:t>二時かん目</a:t>
            </a:r>
            <a:endParaRPr lang="en-US" altLang="ja-JP" dirty="0" smtClean="0"/>
          </a:p>
          <a:p>
            <a:r>
              <a:rPr lang="en-NZ" altLang="ja-JP" dirty="0" smtClean="0"/>
              <a:t>Period 5 =	</a:t>
            </a:r>
            <a:r>
              <a:rPr lang="ja-JP" altLang="en-US" smtClean="0"/>
              <a:t>五時かん目</a:t>
            </a:r>
            <a:endParaRPr lang="en-US" altLang="ja-JP" dirty="0" smtClean="0"/>
          </a:p>
          <a:p>
            <a:endParaRPr lang="en-NZ" dirty="0"/>
          </a:p>
        </p:txBody>
      </p:sp>
      <p:sp>
        <p:nvSpPr>
          <p:cNvPr id="4" name="Rectangle 3"/>
          <p:cNvSpPr/>
          <p:nvPr/>
        </p:nvSpPr>
        <p:spPr>
          <a:xfrm>
            <a:off x="762000" y="4648200"/>
            <a:ext cx="19050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Number</a:t>
            </a:r>
            <a:endParaRPr lang="en-NZ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3657600" y="4648200"/>
            <a:ext cx="20574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smtClean="0"/>
              <a:t>時かん</a:t>
            </a:r>
            <a:endParaRPr lang="en-NZ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6553200" y="4648200"/>
            <a:ext cx="1447800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smtClean="0"/>
              <a:t>目</a:t>
            </a:r>
            <a:endParaRPr lang="en-NZ" sz="2400" b="1" dirty="0"/>
          </a:p>
        </p:txBody>
      </p:sp>
      <p:sp>
        <p:nvSpPr>
          <p:cNvPr id="7" name="Oval 6"/>
          <p:cNvSpPr/>
          <p:nvPr/>
        </p:nvSpPr>
        <p:spPr>
          <a:xfrm>
            <a:off x="2971800" y="4724400"/>
            <a:ext cx="533400" cy="457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b="1" dirty="0" smtClean="0"/>
              <a:t>+</a:t>
            </a:r>
            <a:endParaRPr lang="en-NZ" sz="2400" b="1" dirty="0"/>
          </a:p>
        </p:txBody>
      </p:sp>
      <p:sp>
        <p:nvSpPr>
          <p:cNvPr id="8" name="Oval 7"/>
          <p:cNvSpPr/>
          <p:nvPr/>
        </p:nvSpPr>
        <p:spPr>
          <a:xfrm>
            <a:off x="5867400" y="4800600"/>
            <a:ext cx="457200" cy="457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b="1" dirty="0" smtClean="0"/>
              <a:t>+</a:t>
            </a:r>
            <a:endParaRPr lang="en-N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Asking what class people have at a specific period</a:t>
            </a:r>
            <a:endParaRPr lang="en-NZ" dirty="0"/>
          </a:p>
        </p:txBody>
      </p:sp>
      <p:sp>
        <p:nvSpPr>
          <p:cNvPr id="5" name="Rectangle 4"/>
          <p:cNvSpPr/>
          <p:nvPr/>
        </p:nvSpPr>
        <p:spPr>
          <a:xfrm>
            <a:off x="914400" y="4343400"/>
            <a:ext cx="7239000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smtClean="0"/>
              <a:t>月ようびの一時かん目のクラスは</a:t>
            </a:r>
            <a:r>
              <a:rPr lang="ja-JP" altLang="en-US" sz="2400" b="1" smtClean="0">
                <a:solidFill>
                  <a:srgbClr val="FFC000"/>
                </a:solidFill>
              </a:rPr>
              <a:t>なん</a:t>
            </a:r>
            <a:r>
              <a:rPr lang="ja-JP" altLang="en-US" sz="2400" b="1" smtClean="0"/>
              <a:t>ですか。</a:t>
            </a:r>
            <a:endParaRPr lang="en-NZ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914400" y="2133600"/>
            <a:ext cx="7315200" cy="1066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smtClean="0"/>
              <a:t>月ようびの一時かん目のクラスは日本語です。</a:t>
            </a:r>
            <a:endParaRPr lang="en-NZ" sz="2400" b="1" dirty="0"/>
          </a:p>
        </p:txBody>
      </p:sp>
      <p:sp>
        <p:nvSpPr>
          <p:cNvPr id="7" name="Down Arrow 6"/>
          <p:cNvSpPr/>
          <p:nvPr/>
        </p:nvSpPr>
        <p:spPr>
          <a:xfrm>
            <a:off x="4191000" y="3581400"/>
            <a:ext cx="533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069848"/>
          </a:xfrm>
        </p:spPr>
        <p:txBody>
          <a:bodyPr/>
          <a:lstStyle/>
          <a:p>
            <a:r>
              <a:rPr lang="ja-JP" altLang="en-US" smtClean="0"/>
              <a:t>かんじ</a:t>
            </a:r>
            <a:endParaRPr lang="en-NZ" dirty="0"/>
          </a:p>
        </p:txBody>
      </p:sp>
      <p:sp>
        <p:nvSpPr>
          <p:cNvPr id="4" name="Rectangle 3"/>
          <p:cNvSpPr/>
          <p:nvPr/>
        </p:nvSpPr>
        <p:spPr>
          <a:xfrm>
            <a:off x="1447800" y="2209800"/>
            <a:ext cx="27432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600" smtClean="0">
                <a:latin typeface="+mn-ea"/>
              </a:rPr>
              <a:t>時</a:t>
            </a:r>
            <a:endParaRPr lang="en-NZ" sz="9600" dirty="0">
              <a:latin typeface="+mn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0600" y="2209800"/>
            <a:ext cx="26670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600" smtClean="0"/>
              <a:t>目</a:t>
            </a:r>
            <a:endParaRPr lang="en-NZ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838200"/>
          </a:xfrm>
        </p:spPr>
        <p:txBody>
          <a:bodyPr/>
          <a:lstStyle/>
          <a:p>
            <a:r>
              <a:rPr lang="ja-JP" altLang="en-US" smtClean="0"/>
              <a:t>時かんわりをつくりましょう！</a:t>
            </a:r>
            <a:endParaRPr lang="en-NZ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2286000"/>
          <a:ext cx="8458199" cy="4038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3303"/>
                <a:gridCol w="1373084"/>
                <a:gridCol w="1307176"/>
                <a:gridCol w="1230284"/>
                <a:gridCol w="1307176"/>
                <a:gridCol w="1307176"/>
              </a:tblGrid>
              <a:tr h="999951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mtClean="0"/>
                        <a:t>月よう日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mtClean="0"/>
                        <a:t>火よう日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mtClean="0"/>
                        <a:t>水よう日</a:t>
                      </a:r>
                      <a:endParaRPr lang="en-NZ" dirty="0" smtClean="0"/>
                    </a:p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mtClean="0"/>
                        <a:t>木よう日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mtClean="0"/>
                        <a:t>金よう日</a:t>
                      </a:r>
                      <a:endParaRPr lang="en-NZ" dirty="0" smtClean="0"/>
                    </a:p>
                    <a:p>
                      <a:endParaRPr lang="en-NZ" dirty="0"/>
                    </a:p>
                  </a:txBody>
                  <a:tcPr/>
                </a:tc>
              </a:tr>
              <a:tr h="607730">
                <a:tc>
                  <a:txBody>
                    <a:bodyPr/>
                    <a:lstStyle/>
                    <a:p>
                      <a:r>
                        <a:rPr lang="ja-JP" altLang="en-US" smtClean="0"/>
                        <a:t>一時かん目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</a:tr>
              <a:tr h="607730">
                <a:tc>
                  <a:txBody>
                    <a:bodyPr/>
                    <a:lstStyle/>
                    <a:p>
                      <a:r>
                        <a:rPr lang="ja-JP" altLang="en-US" smtClean="0"/>
                        <a:t>二時かん目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</a:tr>
              <a:tr h="607730">
                <a:tc>
                  <a:txBody>
                    <a:bodyPr/>
                    <a:lstStyle/>
                    <a:p>
                      <a:r>
                        <a:rPr lang="ja-JP" altLang="en-US" smtClean="0"/>
                        <a:t>三時かん目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</a:tr>
              <a:tr h="607730">
                <a:tc>
                  <a:txBody>
                    <a:bodyPr/>
                    <a:lstStyle/>
                    <a:p>
                      <a:r>
                        <a:rPr lang="ja-JP" altLang="en-US" smtClean="0"/>
                        <a:t>四時かん目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</a:tr>
              <a:tr h="607730">
                <a:tc>
                  <a:txBody>
                    <a:bodyPr/>
                    <a:lstStyle/>
                    <a:p>
                      <a:r>
                        <a:rPr lang="ja-JP" altLang="en-US" smtClean="0"/>
                        <a:t>五時かん目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743200" y="1447800"/>
            <a:ext cx="2819400" cy="6096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smtClean="0"/>
              <a:t>～さんの時かんわり</a:t>
            </a:r>
            <a:endParaRPr lang="en-N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133600"/>
            <a:ext cx="5791200" cy="2209800"/>
          </a:xfr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ja-JP" altLang="en-US" sz="5400" b="1" dirty="0" smtClean="0"/>
              <a:t>クラブ活動</a:t>
            </a:r>
            <a:r>
              <a:rPr lang="en-US" altLang="ja-JP" sz="5400" b="1" dirty="0" smtClean="0"/>
              <a:t/>
            </a:r>
            <a:br>
              <a:rPr lang="en-US" altLang="ja-JP" sz="5400" b="1" dirty="0" smtClean="0"/>
            </a:br>
            <a:r>
              <a:rPr lang="ja-JP" altLang="en-US" sz="5400" b="1" dirty="0" smtClean="0"/>
              <a:t>クラブかつどう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336997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ja-JP" altLang="en-US" smtClean="0"/>
              <a:t>たいいく</a:t>
            </a:r>
            <a:endParaRPr lang="en-N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133600"/>
            <a:ext cx="4328160" cy="398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クラブかつどう（ぶかつ）</a:t>
            </a:r>
            <a:endParaRPr lang="en-NZ" dirty="0"/>
          </a:p>
        </p:txBody>
      </p:sp>
      <p:sp>
        <p:nvSpPr>
          <p:cNvPr id="3" name="Rectangle 2"/>
          <p:cNvSpPr/>
          <p:nvPr/>
        </p:nvSpPr>
        <p:spPr>
          <a:xfrm>
            <a:off x="304800" y="2667000"/>
            <a:ext cx="8382000" cy="2286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ja-JP" altLang="en-US" sz="3200" b="1" smtClean="0"/>
              <a:t>クラブかつどうをしていますか。</a:t>
            </a:r>
            <a:endParaRPr lang="en-US" altLang="ja-JP" sz="3200" b="1" dirty="0" smtClean="0"/>
          </a:p>
          <a:p>
            <a:pPr>
              <a:buFont typeface="Wingdings" pitchFamily="2" charset="2"/>
              <a:buChar char="v"/>
            </a:pPr>
            <a:r>
              <a:rPr lang="ja-JP" altLang="en-US" sz="3200" b="1" smtClean="0"/>
              <a:t>何をしますか。</a:t>
            </a:r>
            <a:endParaRPr lang="en-US" altLang="ja-JP" sz="3200" b="1" dirty="0" smtClean="0"/>
          </a:p>
          <a:p>
            <a:pPr>
              <a:buFont typeface="Wingdings" pitchFamily="2" charset="2"/>
              <a:buChar char="v"/>
            </a:pPr>
            <a:r>
              <a:rPr lang="ja-JP" altLang="en-US" sz="3200" b="1" smtClean="0"/>
              <a:t>いっしゅうかんに　なんかい　れんしゅうしますか</a:t>
            </a:r>
            <a:endParaRPr lang="en-US" altLang="ja-JP" sz="3200" b="1" dirty="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1143000"/>
          </a:xfrm>
        </p:spPr>
        <p:txBody>
          <a:bodyPr/>
          <a:lstStyle/>
          <a:p>
            <a:r>
              <a:rPr lang="ja-JP" altLang="en-US" smtClean="0"/>
              <a:t>けんどう</a:t>
            </a:r>
            <a:endParaRPr lang="en-NZ" dirty="0"/>
          </a:p>
        </p:txBody>
      </p:sp>
      <p:pic>
        <p:nvPicPr>
          <p:cNvPr id="48130" name="Picture 2" descr="http://mie-u-kendo.hpjam.com/images/Mk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133600"/>
            <a:ext cx="5257800" cy="4012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1143000"/>
          </a:xfrm>
        </p:spPr>
        <p:txBody>
          <a:bodyPr/>
          <a:lstStyle/>
          <a:p>
            <a:r>
              <a:rPr lang="ja-JP" altLang="en-US" smtClean="0"/>
              <a:t>からて</a:t>
            </a:r>
            <a:endParaRPr lang="en-NZ" dirty="0"/>
          </a:p>
        </p:txBody>
      </p:sp>
      <p:pic>
        <p:nvPicPr>
          <p:cNvPr id="49154" name="Picture 2" descr="http://www.chiba-u.ac.jp/student/club/circle/athletic/img/pic_kara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057400"/>
            <a:ext cx="5981700" cy="3990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6553200" cy="1066800"/>
          </a:xfrm>
        </p:spPr>
        <p:txBody>
          <a:bodyPr/>
          <a:lstStyle/>
          <a:p>
            <a:r>
              <a:rPr lang="ja-JP" altLang="en-US" smtClean="0"/>
              <a:t>じ</a:t>
            </a:r>
            <a:r>
              <a:rPr lang="ja-JP" altLang="en-US" sz="3600" smtClean="0"/>
              <a:t>ゅ</a:t>
            </a:r>
            <a:r>
              <a:rPr lang="ja-JP" altLang="en-US" smtClean="0"/>
              <a:t>うどう</a:t>
            </a:r>
            <a:endParaRPr lang="en-NZ" dirty="0"/>
          </a:p>
        </p:txBody>
      </p:sp>
      <p:pic>
        <p:nvPicPr>
          <p:cNvPr id="50178" name="Picture 2" descr="http://sports.geocities.jp/kaijojudodaisuki/img/haraigos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447800"/>
            <a:ext cx="5810250" cy="4781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010400" cy="1143000"/>
          </a:xfrm>
        </p:spPr>
        <p:txBody>
          <a:bodyPr/>
          <a:lstStyle/>
          <a:p>
            <a:r>
              <a:rPr lang="ja-JP" altLang="en-US" smtClean="0"/>
              <a:t>やきゅう</a:t>
            </a:r>
            <a:endParaRPr lang="en-NZ" dirty="0"/>
          </a:p>
        </p:txBody>
      </p:sp>
      <p:pic>
        <p:nvPicPr>
          <p:cNvPr id="51202" name="Picture 2" descr="http://t3.gstatic.com/images?q=tbn:ANd9GcRB5HiZyXoj_meGr1do_bc8X5XKCvQtlVVHeUl-tfl4HgoYlpwNjwDmcou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828800"/>
            <a:ext cx="5562600" cy="4060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229600" cy="1143000"/>
          </a:xfrm>
        </p:spPr>
        <p:txBody>
          <a:bodyPr/>
          <a:lstStyle/>
          <a:p>
            <a:r>
              <a:rPr lang="ja-JP" altLang="en-US" smtClean="0"/>
              <a:t>き</a:t>
            </a:r>
            <a:r>
              <a:rPr lang="ja-JP" altLang="en-US" sz="3600" smtClean="0"/>
              <a:t>ゅ</a:t>
            </a:r>
            <a:r>
              <a:rPr lang="ja-JP" altLang="en-US" smtClean="0"/>
              <a:t>うどう</a:t>
            </a:r>
            <a:endParaRPr lang="en-NZ" dirty="0"/>
          </a:p>
        </p:txBody>
      </p:sp>
      <p:pic>
        <p:nvPicPr>
          <p:cNvPr id="1026" name="Picture 2" descr="http://www.ohara-h.pen-kanagawa.ed.jp/bukau/kyu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981200"/>
            <a:ext cx="5638800" cy="42201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/>
          <a:lstStyle/>
          <a:p>
            <a:r>
              <a:rPr lang="ja-JP" altLang="en-US" smtClean="0"/>
              <a:t>クラブかつどう</a:t>
            </a:r>
            <a:endParaRPr lang="en-N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133600"/>
            <a:ext cx="5791200" cy="415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447800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えいご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えい語</a:t>
            </a:r>
            <a:endParaRPr lang="en-N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362200"/>
            <a:ext cx="5682139" cy="372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143000"/>
          </a:xfrm>
        </p:spPr>
        <p:txBody>
          <a:bodyPr/>
          <a:lstStyle/>
          <a:p>
            <a:r>
              <a:rPr lang="ja-JP" altLang="en-US" smtClean="0"/>
              <a:t>ちり</a:t>
            </a:r>
            <a:endParaRPr lang="en-NZ" dirty="0"/>
          </a:p>
        </p:txBody>
      </p:sp>
      <p:pic>
        <p:nvPicPr>
          <p:cNvPr id="7170" name="Picture 2" descr="http://t3.gstatic.com/images?q=tbn:ANd9GcTQyu7gwedXEYu2ghFcAvuSFrjwh3DHujicioCw9xKA_MfNqoRkdhr-Q-G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667000"/>
            <a:ext cx="4837119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447800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し</a:t>
            </a:r>
            <a:r>
              <a:rPr lang="ja-JP" altLang="en-US" sz="3600" dirty="0" smtClean="0"/>
              <a:t>ゃ</a:t>
            </a:r>
            <a:r>
              <a:rPr lang="ja-JP" altLang="en-US" dirty="0" smtClean="0"/>
              <a:t>かい</a:t>
            </a:r>
            <a:endParaRPr lang="en-NZ" dirty="0"/>
          </a:p>
        </p:txBody>
      </p:sp>
      <p:pic>
        <p:nvPicPr>
          <p:cNvPr id="22530" name="Picture 2" descr="http://1.bp.blogspot.com/-3iQYZsNHuYE/Tgk_jj0Iy2I/AAAAAAAAATg/tmsdT92J7-I/s1600/social_studie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209800"/>
            <a:ext cx="5714998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/>
          <a:lstStyle/>
          <a:p>
            <a:r>
              <a:rPr lang="ja-JP" altLang="en-US" smtClean="0"/>
              <a:t>おんがく</a:t>
            </a:r>
            <a:endParaRPr lang="en-N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594931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Brooklet">
  <a:themeElements>
    <a:clrScheme name="Brooklet">
      <a:dk1>
        <a:sysClr val="windowText" lastClr="000000"/>
      </a:dk1>
      <a:lt1>
        <a:sysClr val="window" lastClr="FFFFFF"/>
      </a:lt1>
      <a:dk2>
        <a:srgbClr val="4062E3"/>
      </a:dk2>
      <a:lt2>
        <a:srgbClr val="C7E4F8"/>
      </a:lt2>
      <a:accent1>
        <a:srgbClr val="79498D"/>
      </a:accent1>
      <a:accent2>
        <a:srgbClr val="AE236A"/>
      </a:accent2>
      <a:accent3>
        <a:srgbClr val="F88941"/>
      </a:accent3>
      <a:accent4>
        <a:srgbClr val="DEC441"/>
      </a:accent4>
      <a:accent5>
        <a:srgbClr val="9FA500"/>
      </a:accent5>
      <a:accent6>
        <a:srgbClr val="707070"/>
      </a:accent6>
      <a:hlink>
        <a:srgbClr val="0000E1"/>
      </a:hlink>
      <a:folHlink>
        <a:srgbClr val="800080"/>
      </a:folHlink>
    </a:clrScheme>
    <a:fontScheme name="Brooklet">
      <a:majorFont>
        <a:latin typeface="Constantia"/>
        <a:ea typeface=""/>
        <a:cs typeface=""/>
        <a:font script="Jpan" typeface="HG明朝E"/>
        <a:font script="Hang" typeface="궁서"/>
        <a:font script="Hans" typeface="华文中宋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华文楷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rooklet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6175" cap="flat" cmpd="sng" algn="ctr">
          <a:solidFill>
            <a:schemeClr val="phClr">
              <a:alpha val="100000"/>
            </a:schemeClr>
          </a:solidFill>
          <a:prstDash val="solid"/>
        </a:ln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29525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7200000"/>
            <a:lightRig rig="glow" dir="t">
              <a:rot lat="0" lon="0" rev="21000000"/>
            </a:lightRig>
          </a:scene3d>
          <a:sp3d>
            <a:bevelT w="304800" h="44450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0"/>
            <a:lightRig rig="glow" dir="t">
              <a:rot lat="0" lon="0" rev="21000000"/>
            </a:lightRig>
          </a:scene3d>
          <a:sp3d>
            <a:bevelT w="342900" h="38100" prst="softRound"/>
            <a:bevelB w="342900" h="38100" prst="softRound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75000"/>
              </a:schemeClr>
            </a:gs>
            <a:gs pos="65000">
              <a:schemeClr val="phClr">
                <a:shade val="75000"/>
              </a:schemeClr>
            </a:gs>
            <a:gs pos="100000">
              <a:schemeClr val="phClr">
                <a:shade val="75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75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</TotalTime>
  <Words>312</Words>
  <Application>Microsoft Office PowerPoint</Application>
  <PresentationFormat>On-screen Show (4:3)</PresentationFormat>
  <Paragraphs>61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Brooklet</vt:lpstr>
      <vt:lpstr>Urban</vt:lpstr>
      <vt:lpstr>科目 かもく</vt:lpstr>
      <vt:lpstr>すうがく すう学</vt:lpstr>
      <vt:lpstr>りか</vt:lpstr>
      <vt:lpstr>たいいく</vt:lpstr>
      <vt:lpstr>クラブかつどう</vt:lpstr>
      <vt:lpstr>えいご えい語</vt:lpstr>
      <vt:lpstr>ちり</vt:lpstr>
      <vt:lpstr>しゃかい</vt:lpstr>
      <vt:lpstr>おんがく</vt:lpstr>
      <vt:lpstr>しょどう</vt:lpstr>
      <vt:lpstr>れきし</vt:lpstr>
      <vt:lpstr>びじゅつ</vt:lpstr>
      <vt:lpstr>かいけい</vt:lpstr>
      <vt:lpstr>かていか</vt:lpstr>
      <vt:lpstr>けいざい</vt:lpstr>
      <vt:lpstr>おぼえますか？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じかんわり 時かんわり</vt:lpstr>
      <vt:lpstr>Expressing periods in 時かんわり</vt:lpstr>
      <vt:lpstr>Asking what class people have at a specific period</vt:lpstr>
      <vt:lpstr>かんじ</vt:lpstr>
      <vt:lpstr>時かんわりをつくりましょう！</vt:lpstr>
      <vt:lpstr>クラブ活動 クラブかつどう</vt:lpstr>
      <vt:lpstr>クラブかつどう（ぶかつ）</vt:lpstr>
      <vt:lpstr>けんどう</vt:lpstr>
      <vt:lpstr>からて</vt:lpstr>
      <vt:lpstr>じゅうどう</vt:lpstr>
      <vt:lpstr>やきゅう</vt:lpstr>
      <vt:lpstr>きゅうどう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すうがく 数学</dc:title>
  <dc:creator>Yushuan Shieh</dc:creator>
  <cp:lastModifiedBy>Bill &amp; Inge</cp:lastModifiedBy>
  <cp:revision>33</cp:revision>
  <dcterms:created xsi:type="dcterms:W3CDTF">2006-08-16T00:00:00Z</dcterms:created>
  <dcterms:modified xsi:type="dcterms:W3CDTF">2012-10-01T03:13:10Z</dcterms:modified>
</cp:coreProperties>
</file>