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3" r:id="rId5"/>
    <p:sldId id="257" r:id="rId6"/>
    <p:sldId id="266" r:id="rId7"/>
    <p:sldId id="264" r:id="rId8"/>
    <p:sldId id="267" r:id="rId9"/>
    <p:sldId id="262" r:id="rId10"/>
    <p:sldId id="265" r:id="rId11"/>
    <p:sldId id="269" r:id="rId12"/>
    <p:sldId id="270"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7A5B7F1-AF97-42CD-93D8-654925014829}" type="datetimeFigureOut">
              <a:rPr lang="en-AU" smtClean="0"/>
              <a:pPr/>
              <a:t>4/09/2012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A5B7F1-AF97-42CD-93D8-654925014829}" type="datetimeFigureOut">
              <a:rPr lang="en-AU" smtClean="0"/>
              <a:pPr/>
              <a:t>4/09/2012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A5B7F1-AF97-42CD-93D8-654925014829}" type="datetimeFigureOut">
              <a:rPr lang="en-AU" smtClean="0"/>
              <a:pPr/>
              <a:t>4/09/2012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A5B7F1-AF97-42CD-93D8-654925014829}" type="datetimeFigureOut">
              <a:rPr lang="en-AU" smtClean="0"/>
              <a:pPr/>
              <a:t>4/09/2012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5B7F1-AF97-42CD-93D8-654925014829}" type="datetimeFigureOut">
              <a:rPr lang="en-AU" smtClean="0"/>
              <a:pPr/>
              <a:t>4/09/2012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7A5B7F1-AF97-42CD-93D8-654925014829}" type="datetimeFigureOut">
              <a:rPr lang="en-AU" smtClean="0"/>
              <a:pPr/>
              <a:t>4/09/2012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7A5B7F1-AF97-42CD-93D8-654925014829}" type="datetimeFigureOut">
              <a:rPr lang="en-AU" smtClean="0"/>
              <a:pPr/>
              <a:t>4/09/2012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7A5B7F1-AF97-42CD-93D8-654925014829}" type="datetimeFigureOut">
              <a:rPr lang="en-AU" smtClean="0"/>
              <a:pPr/>
              <a:t>4/09/2012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5B7F1-AF97-42CD-93D8-654925014829}" type="datetimeFigureOut">
              <a:rPr lang="en-AU" smtClean="0"/>
              <a:pPr/>
              <a:t>4/09/2012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5B7F1-AF97-42CD-93D8-654925014829}" type="datetimeFigureOut">
              <a:rPr lang="en-AU" smtClean="0"/>
              <a:pPr/>
              <a:t>4/09/2012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5B7F1-AF97-42CD-93D8-654925014829}" type="datetimeFigureOut">
              <a:rPr lang="en-AU" smtClean="0"/>
              <a:pPr/>
              <a:t>4/09/2012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70767B-5C6F-4E09-AFC0-657AAB62D744}"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5B7F1-AF97-42CD-93D8-654925014829}" type="datetimeFigureOut">
              <a:rPr lang="en-AU" smtClean="0"/>
              <a:pPr/>
              <a:t>4/09/2012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767B-5C6F-4E09-AFC0-657AAB62D74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dltk-kids.com/world/japan/mplate-blue-oni.htm" TargetMode="Externa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origami-club.com/season/2/oni/" TargetMode="External"/><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origami-club.com/season/2/fuku-oni/index.html"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xxftDPEjns" TargetMode="External"/><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fumira.jp/cut/setubun/file13.htm" TargetMode="External"/><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dltk-kids.com/puzzles/pt.asp?id=20120203" TargetMode="External"/><Relationship Id="rId2" Type="http://schemas.openxmlformats.org/officeDocument/2006/relationships/hyperlink" Target="http://www.dltk-kids.com/puzzles/pt.asp?id=20120201" TargetMode="Externa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hyperlink" Target="http://www.fujitv.co.jp/game/land/monthly20/mame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1"/>
            <a:ext cx="8136904" cy="2400657"/>
          </a:xfrm>
          <a:prstGeom prst="rect">
            <a:avLst/>
          </a:prstGeom>
          <a:noFill/>
        </p:spPr>
        <p:txBody>
          <a:bodyPr wrap="square" lIns="91440" tIns="45720" rIns="91440" bIns="45720">
            <a:spAutoFit/>
          </a:bodyPr>
          <a:lstStyle/>
          <a:p>
            <a:pPr algn="ctr"/>
            <a:r>
              <a:rPr lang="ja-JP" altLang="en-US" sz="1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せつぶん</a:t>
            </a:r>
            <a:endParaRPr lang="en-US" sz="15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248" b="2705"/>
          <a:stretch/>
        </p:blipFill>
        <p:spPr>
          <a:xfrm>
            <a:off x="0" y="3849067"/>
            <a:ext cx="3443188" cy="29903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212976"/>
            <a:ext cx="2888704" cy="2843568"/>
          </a:xfrm>
          <a:prstGeom prst="rect">
            <a:avLst/>
          </a:prstGeom>
        </p:spPr>
      </p:pic>
      <p:sp>
        <p:nvSpPr>
          <p:cNvPr id="5" name="TextBox 4"/>
          <p:cNvSpPr txBox="1"/>
          <p:nvPr/>
        </p:nvSpPr>
        <p:spPr>
          <a:xfrm>
            <a:off x="1691680" y="2348880"/>
            <a:ext cx="4963218" cy="1323439"/>
          </a:xfrm>
          <a:prstGeom prst="rect">
            <a:avLst/>
          </a:prstGeom>
          <a:noFill/>
        </p:spPr>
        <p:txBody>
          <a:bodyPr wrap="none" rtlCol="0">
            <a:spAutoFit/>
          </a:bodyPr>
          <a:lstStyle/>
          <a:p>
            <a:r>
              <a:rPr lang="en-AU" sz="8000" b="1" i="1" dirty="0" smtClean="0">
                <a:solidFill>
                  <a:srgbClr val="FF0000"/>
                </a:solidFill>
                <a:latin typeface="Calligraph421 BT" pitchFamily="66" charset="0"/>
              </a:rPr>
              <a:t>Se </a:t>
            </a:r>
            <a:r>
              <a:rPr lang="en-AU" sz="8000" b="1" i="1" dirty="0" err="1" smtClean="0">
                <a:solidFill>
                  <a:srgbClr val="FF0000"/>
                </a:solidFill>
                <a:latin typeface="Calligraph421 BT" pitchFamily="66" charset="0"/>
              </a:rPr>
              <a:t>tsu</a:t>
            </a:r>
            <a:r>
              <a:rPr lang="en-AU" sz="8000" b="1" i="1" dirty="0" smtClean="0">
                <a:solidFill>
                  <a:srgbClr val="FF0000"/>
                </a:solidFill>
                <a:latin typeface="Calligraph421 BT" pitchFamily="66" charset="0"/>
              </a:rPr>
              <a:t> </a:t>
            </a:r>
            <a:r>
              <a:rPr lang="en-AU" sz="8000" b="1" i="1" dirty="0" err="1" smtClean="0">
                <a:solidFill>
                  <a:srgbClr val="FF0000"/>
                </a:solidFill>
                <a:latin typeface="Calligraph421 BT" pitchFamily="66" charset="0"/>
              </a:rPr>
              <a:t>bu</a:t>
            </a:r>
            <a:r>
              <a:rPr lang="en-AU" sz="8000" b="1" i="1" dirty="0" smtClean="0">
                <a:solidFill>
                  <a:srgbClr val="FF0000"/>
                </a:solidFill>
                <a:latin typeface="Calligraph421 BT" pitchFamily="66" charset="0"/>
              </a:rPr>
              <a:t> 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250" fill="hold"/>
                                        <p:tgtEl>
                                          <p:spTgt spid="5"/>
                                        </p:tgtEl>
                                        <p:attrNameLst>
                                          <p:attrName>ppt_x</p:attrName>
                                        </p:attrNameLst>
                                      </p:cBhvr>
                                      <p:tavLst>
                                        <p:tav tm="0">
                                          <p:val>
                                            <p:strVal val="1+#ppt_w/2"/>
                                          </p:val>
                                        </p:tav>
                                        <p:tav tm="100000">
                                          <p:val>
                                            <p:strVal val="#ppt_x"/>
                                          </p:val>
                                        </p:tav>
                                      </p:tavLst>
                                    </p:anim>
                                    <p:anim calcmode="lin" valueType="num">
                                      <p:cBhvr additive="base">
                                        <p:cTn id="8" dur="2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0" y="22699"/>
            <a:ext cx="7524328" cy="1384995"/>
          </a:xfrm>
          <a:prstGeom prst="rect">
            <a:avLst/>
          </a:prstGeom>
          <a:noFill/>
        </p:spPr>
        <p:txBody>
          <a:bodyPr wrap="square" rtlCol="0">
            <a:spAutoFit/>
          </a:bodyPr>
          <a:lstStyle/>
          <a:p>
            <a:r>
              <a:rPr lang="en-AU" sz="2800" dirty="0" smtClean="0"/>
              <a:t>Now it’s time to try some </a:t>
            </a:r>
            <a:r>
              <a:rPr lang="ja-JP" altLang="en-US" sz="2800" i="1" dirty="0" smtClean="0">
                <a:solidFill>
                  <a:srgbClr val="7030A0"/>
                </a:solidFill>
              </a:rPr>
              <a:t>せ</a:t>
            </a:r>
            <a:r>
              <a:rPr lang="ja-JP" altLang="en-US" sz="2800" i="1" dirty="0">
                <a:solidFill>
                  <a:srgbClr val="7030A0"/>
                </a:solidFill>
              </a:rPr>
              <a:t>つぶ</a:t>
            </a:r>
            <a:r>
              <a:rPr lang="ja-JP" altLang="en-US" sz="2800" i="1" dirty="0" smtClean="0">
                <a:solidFill>
                  <a:srgbClr val="7030A0"/>
                </a:solidFill>
              </a:rPr>
              <a:t>ん </a:t>
            </a:r>
            <a:r>
              <a:rPr lang="en-AU" sz="2800" i="1" dirty="0" smtClean="0">
                <a:solidFill>
                  <a:srgbClr val="7030A0"/>
                </a:solidFill>
              </a:rPr>
              <a:t>setsubun </a:t>
            </a:r>
            <a:r>
              <a:rPr lang="en-AU" sz="2800" dirty="0" smtClean="0"/>
              <a:t>activities of our own.</a:t>
            </a:r>
          </a:p>
          <a:p>
            <a:endParaRPr lang="en-AU"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480" y="930640"/>
            <a:ext cx="4445520" cy="5927360"/>
          </a:xfrm>
          <a:prstGeom prst="rect">
            <a:avLst/>
          </a:prstGeom>
        </p:spPr>
      </p:pic>
      <p:sp>
        <p:nvSpPr>
          <p:cNvPr id="4" name="TextBox 3"/>
          <p:cNvSpPr txBox="1"/>
          <p:nvPr/>
        </p:nvSpPr>
        <p:spPr>
          <a:xfrm>
            <a:off x="0" y="1245244"/>
            <a:ext cx="4698480" cy="5278368"/>
          </a:xfrm>
          <a:prstGeom prst="rect">
            <a:avLst/>
          </a:prstGeom>
          <a:noFill/>
        </p:spPr>
        <p:txBody>
          <a:bodyPr wrap="square" rtlCol="0">
            <a:spAutoFit/>
          </a:bodyPr>
          <a:lstStyle/>
          <a:p>
            <a:r>
              <a:rPr lang="en-AU" sz="2800" dirty="0">
                <a:solidFill>
                  <a:srgbClr val="FF0000"/>
                </a:solidFill>
              </a:rPr>
              <a:t>EY -  Paper Plate </a:t>
            </a:r>
            <a:r>
              <a:rPr lang="en-AU" sz="2800" dirty="0" smtClean="0">
                <a:solidFill>
                  <a:srgbClr val="FF0000"/>
                </a:solidFill>
              </a:rPr>
              <a:t>Mask</a:t>
            </a:r>
            <a:endParaRPr lang="en-AU" sz="2800" dirty="0">
              <a:solidFill>
                <a:srgbClr val="FF0000"/>
              </a:solidFill>
            </a:endParaRPr>
          </a:p>
          <a:p>
            <a:pPr marL="514350" indent="-514350">
              <a:buAutoNum type="arabicPeriod"/>
            </a:pPr>
            <a:r>
              <a:rPr lang="en-AU" sz="2800" dirty="0" smtClean="0"/>
              <a:t>Colour these facial features </a:t>
            </a:r>
          </a:p>
          <a:p>
            <a:pPr marL="514350" indent="-514350">
              <a:buAutoNum type="arabicPeriod"/>
            </a:pPr>
            <a:r>
              <a:rPr lang="en-AU" sz="2800" dirty="0" smtClean="0"/>
              <a:t>Stick them onto a paper plate</a:t>
            </a:r>
          </a:p>
          <a:p>
            <a:pPr marL="514350" indent="-514350">
              <a:buAutoNum type="arabicPeriod"/>
            </a:pPr>
            <a:r>
              <a:rPr lang="en-AU" sz="2800" dirty="0" smtClean="0"/>
              <a:t>Cut out your eye holes</a:t>
            </a:r>
          </a:p>
          <a:p>
            <a:pPr marL="514350" indent="-514350">
              <a:buAutoNum type="arabicPeriod"/>
            </a:pPr>
            <a:r>
              <a:rPr lang="en-AU" sz="2800" dirty="0" smtClean="0"/>
              <a:t>Add wool for hair</a:t>
            </a:r>
          </a:p>
          <a:p>
            <a:pPr marL="514350" indent="-514350">
              <a:buAutoNum type="arabicPeriod"/>
            </a:pPr>
            <a:r>
              <a:rPr lang="en-AU" sz="2800" dirty="0" smtClean="0"/>
              <a:t>Attach a strap to finish your mask</a:t>
            </a:r>
          </a:p>
          <a:p>
            <a:pPr marL="514350" indent="-514350">
              <a:buAutoNum type="arabicPeriod"/>
            </a:pPr>
            <a:r>
              <a:rPr lang="en-AU" sz="2800" dirty="0" smtClean="0"/>
              <a:t>Scare away the bad luck!</a:t>
            </a:r>
          </a:p>
          <a:p>
            <a:endParaRPr lang="en-AU" sz="2800" dirty="0" smtClean="0"/>
          </a:p>
          <a:p>
            <a:endParaRPr lang="en-AU" sz="1500" dirty="0" smtClean="0">
              <a:hlinkClick r:id="rId3"/>
            </a:endParaRPr>
          </a:p>
          <a:p>
            <a:r>
              <a:rPr lang="en-AU" sz="1500" dirty="0" smtClean="0">
                <a:hlinkClick r:id="rId3"/>
              </a:rPr>
              <a:t>http</a:t>
            </a:r>
            <a:r>
              <a:rPr lang="en-AU" sz="1500" dirty="0">
                <a:hlinkClick r:id="rId3"/>
              </a:rPr>
              <a:t>://</a:t>
            </a:r>
            <a:r>
              <a:rPr lang="en-AU" sz="1500" dirty="0" smtClean="0">
                <a:hlinkClick r:id="rId3"/>
              </a:rPr>
              <a:t>www.dltk-kids.com/world/japan/mplate-blue-oni.htm</a:t>
            </a:r>
            <a:endParaRPr lang="en-AU" sz="1500" dirty="0" smtClean="0"/>
          </a:p>
          <a:p>
            <a:endParaRPr lang="en-AU" sz="1200" dirty="0"/>
          </a:p>
        </p:txBody>
      </p:sp>
    </p:spTree>
    <p:extLst>
      <p:ext uri="{BB962C8B-B14F-4D97-AF65-F5344CB8AC3E}">
        <p14:creationId xmlns:p14="http://schemas.microsoft.com/office/powerpoint/2010/main" val="596197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547" y="-15846"/>
            <a:ext cx="5400675" cy="6858000"/>
          </a:xfrm>
          <a:prstGeom prst="rect">
            <a:avLst/>
          </a:prstGeom>
        </p:spPr>
      </p:pic>
      <p:sp>
        <p:nvSpPr>
          <p:cNvPr id="3" name="Rectangle 2"/>
          <p:cNvSpPr/>
          <p:nvPr/>
        </p:nvSpPr>
        <p:spPr>
          <a:xfrm>
            <a:off x="-23014" y="6373093"/>
            <a:ext cx="4018950" cy="323165"/>
          </a:xfrm>
          <a:prstGeom prst="rect">
            <a:avLst/>
          </a:prstGeom>
        </p:spPr>
        <p:txBody>
          <a:bodyPr wrap="square">
            <a:spAutoFit/>
          </a:bodyPr>
          <a:lstStyle/>
          <a:p>
            <a:r>
              <a:rPr lang="en-AU" sz="1500" dirty="0">
                <a:hlinkClick r:id="rId3"/>
              </a:rPr>
              <a:t>http://www.origami-club.com/season/2/oni</a:t>
            </a:r>
            <a:r>
              <a:rPr lang="en-AU" sz="1500" dirty="0" smtClean="0">
                <a:hlinkClick r:id="rId3"/>
              </a:rPr>
              <a:t>/</a:t>
            </a:r>
            <a:endParaRPr lang="en-AU" sz="1500" dirty="0" smtClean="0"/>
          </a:p>
        </p:txBody>
      </p:sp>
      <p:sp>
        <p:nvSpPr>
          <p:cNvPr id="4" name="TextBox 3"/>
          <p:cNvSpPr txBox="1"/>
          <p:nvPr/>
        </p:nvSpPr>
        <p:spPr>
          <a:xfrm>
            <a:off x="42804" y="620688"/>
            <a:ext cx="3671743" cy="3970318"/>
          </a:xfrm>
          <a:prstGeom prst="rect">
            <a:avLst/>
          </a:prstGeom>
          <a:noFill/>
        </p:spPr>
        <p:txBody>
          <a:bodyPr wrap="square" rtlCol="0">
            <a:spAutoFit/>
          </a:bodyPr>
          <a:lstStyle/>
          <a:p>
            <a:r>
              <a:rPr lang="en-AU" sz="2800" dirty="0" smtClean="0">
                <a:solidFill>
                  <a:srgbClr val="FF0000"/>
                </a:solidFill>
              </a:rPr>
              <a:t>PY - Origami </a:t>
            </a:r>
            <a:endParaRPr lang="en-AU" sz="2800" i="1" dirty="0" smtClean="0">
              <a:solidFill>
                <a:srgbClr val="FF0000"/>
              </a:solidFill>
            </a:endParaRPr>
          </a:p>
          <a:p>
            <a:r>
              <a:rPr lang="en-AU" sz="2800" i="1" dirty="0" smtClean="0"/>
              <a:t>1. </a:t>
            </a:r>
            <a:r>
              <a:rPr lang="en-AU" sz="2800" dirty="0" smtClean="0"/>
              <a:t>Watch the Origami Club animation to make your own </a:t>
            </a:r>
            <a:r>
              <a:rPr lang="en-AU" sz="2800" dirty="0" smtClean="0">
                <a:solidFill>
                  <a:srgbClr val="00B0F0"/>
                </a:solidFill>
              </a:rPr>
              <a:t>blue </a:t>
            </a:r>
            <a:r>
              <a:rPr lang="en-AU" sz="2800" i="1" dirty="0" err="1" smtClean="0">
                <a:solidFill>
                  <a:srgbClr val="00B0F0"/>
                </a:solidFill>
              </a:rPr>
              <a:t>oni</a:t>
            </a:r>
            <a:endParaRPr lang="en-AU" sz="2800" i="1" dirty="0" smtClean="0">
              <a:solidFill>
                <a:srgbClr val="00B0F0"/>
              </a:solidFill>
            </a:endParaRPr>
          </a:p>
          <a:p>
            <a:r>
              <a:rPr lang="en-AU" sz="2800" dirty="0" smtClean="0"/>
              <a:t> </a:t>
            </a:r>
            <a:r>
              <a:rPr lang="ja-JP" altLang="en-US" sz="2800" dirty="0" smtClean="0">
                <a:solidFill>
                  <a:srgbClr val="00B0F0"/>
                </a:solidFill>
              </a:rPr>
              <a:t>あおおに</a:t>
            </a:r>
            <a:endParaRPr lang="en-AU" altLang="ja-JP" sz="2800" dirty="0" smtClean="0"/>
          </a:p>
          <a:p>
            <a:r>
              <a:rPr lang="en-AU" sz="2800" dirty="0" smtClean="0"/>
              <a:t>2. Draw on scary features</a:t>
            </a:r>
          </a:p>
          <a:p>
            <a:r>
              <a:rPr lang="en-AU" sz="2800" dirty="0" smtClean="0"/>
              <a:t>3. Display them in your Japanese Room</a:t>
            </a:r>
            <a:endParaRPr lang="en-AU" sz="2800" dirty="0"/>
          </a:p>
        </p:txBody>
      </p:sp>
    </p:spTree>
    <p:extLst>
      <p:ext uri="{BB962C8B-B14F-4D97-AF65-F5344CB8AC3E}">
        <p14:creationId xmlns:p14="http://schemas.microsoft.com/office/powerpoint/2010/main" val="10604049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igami-club.com/season/2/fuku-oni/fuku-o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192" y="4169410"/>
            <a:ext cx="4462316" cy="26797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260648"/>
            <a:ext cx="7488832" cy="3539430"/>
          </a:xfrm>
          <a:prstGeom prst="rect">
            <a:avLst/>
          </a:prstGeom>
          <a:noFill/>
        </p:spPr>
        <p:txBody>
          <a:bodyPr wrap="square" rtlCol="0">
            <a:spAutoFit/>
          </a:bodyPr>
          <a:lstStyle/>
          <a:p>
            <a:r>
              <a:rPr lang="en-AU" sz="2800" dirty="0">
                <a:solidFill>
                  <a:srgbClr val="FF0000"/>
                </a:solidFill>
              </a:rPr>
              <a:t>M</a:t>
            </a:r>
            <a:r>
              <a:rPr lang="en-AU" sz="2800" dirty="0" smtClean="0">
                <a:solidFill>
                  <a:srgbClr val="FF0000"/>
                </a:solidFill>
              </a:rPr>
              <a:t>Y - Origami Pictures</a:t>
            </a:r>
            <a:endParaRPr lang="en-AU" sz="2800" i="1" dirty="0" smtClean="0">
              <a:solidFill>
                <a:srgbClr val="FF0000"/>
              </a:solidFill>
            </a:endParaRPr>
          </a:p>
          <a:p>
            <a:r>
              <a:rPr lang="en-AU" sz="2800" dirty="0" smtClean="0"/>
              <a:t>1. Watch the Origami Club animations to make your own mini </a:t>
            </a:r>
            <a:r>
              <a:rPr lang="en-AU" sz="2800" i="1" dirty="0" smtClean="0">
                <a:solidFill>
                  <a:srgbClr val="00B0F0"/>
                </a:solidFill>
              </a:rPr>
              <a:t> </a:t>
            </a:r>
            <a:r>
              <a:rPr lang="ja-JP" altLang="en-US" sz="2800" dirty="0" smtClean="0">
                <a:solidFill>
                  <a:srgbClr val="00B0F0"/>
                </a:solidFill>
              </a:rPr>
              <a:t>おに </a:t>
            </a:r>
            <a:r>
              <a:rPr lang="en-AU" altLang="ja-JP" sz="2800" dirty="0" smtClean="0"/>
              <a:t>and</a:t>
            </a:r>
            <a:r>
              <a:rPr lang="en-AU" altLang="ja-JP" sz="2800" dirty="0" smtClean="0">
                <a:solidFill>
                  <a:srgbClr val="00B0F0"/>
                </a:solidFill>
              </a:rPr>
              <a:t>  </a:t>
            </a:r>
            <a:r>
              <a:rPr lang="ja-JP" altLang="en-US" sz="2800" dirty="0" smtClean="0">
                <a:solidFill>
                  <a:srgbClr val="00B0F0"/>
                </a:solidFill>
              </a:rPr>
              <a:t>ふく</a:t>
            </a:r>
            <a:endParaRPr lang="en-AU" altLang="ja-JP" sz="2800" dirty="0" smtClean="0"/>
          </a:p>
          <a:p>
            <a:r>
              <a:rPr lang="en-AU" sz="2800" dirty="0" smtClean="0"/>
              <a:t>2. Draw on scary features</a:t>
            </a:r>
          </a:p>
          <a:p>
            <a:r>
              <a:rPr lang="en-AU" sz="2800" dirty="0" smtClean="0"/>
              <a:t>3. Using your origami create a </a:t>
            </a:r>
            <a:r>
              <a:rPr lang="ja-JP" altLang="en-US" sz="2800" i="1" dirty="0" smtClean="0"/>
              <a:t>せつぶん</a:t>
            </a:r>
            <a:r>
              <a:rPr lang="ja-JP" altLang="en-US" sz="2800" dirty="0" smtClean="0"/>
              <a:t> </a:t>
            </a:r>
            <a:r>
              <a:rPr lang="en-AU" sz="2800" dirty="0" smtClean="0"/>
              <a:t>scene on A4 paper, showing </a:t>
            </a:r>
            <a:r>
              <a:rPr lang="ja-JP" altLang="en-US" sz="2800" i="1" dirty="0" smtClean="0"/>
              <a:t>まめまき </a:t>
            </a:r>
            <a:r>
              <a:rPr lang="en-AU" altLang="ja-JP" sz="2800" dirty="0" smtClean="0"/>
              <a:t> </a:t>
            </a:r>
            <a:r>
              <a:rPr lang="en-AU" altLang="ja-JP" sz="2800" dirty="0" smtClean="0">
                <a:solidFill>
                  <a:srgbClr val="3333CC"/>
                </a:solidFill>
              </a:rPr>
              <a:t>OR</a:t>
            </a:r>
            <a:r>
              <a:rPr lang="en-AU" altLang="ja-JP" sz="2800" dirty="0" smtClean="0"/>
              <a:t> make a poster explaining </a:t>
            </a:r>
            <a:r>
              <a:rPr lang="ja-JP" altLang="en-US" sz="2800" dirty="0" smtClean="0"/>
              <a:t>せ</a:t>
            </a:r>
            <a:r>
              <a:rPr lang="ja-JP" altLang="en-US" sz="2800" dirty="0"/>
              <a:t>つぶ</a:t>
            </a:r>
            <a:r>
              <a:rPr lang="ja-JP" altLang="en-US" sz="2800" dirty="0" smtClean="0"/>
              <a:t>ん </a:t>
            </a:r>
            <a:r>
              <a:rPr lang="en-AU" altLang="ja-JP" sz="2800" dirty="0" smtClean="0"/>
              <a:t>to younger students</a:t>
            </a:r>
            <a:endParaRPr lang="en-AU" sz="2800" dirty="0" smtClean="0"/>
          </a:p>
          <a:p>
            <a:r>
              <a:rPr lang="en-AU" sz="2800" dirty="0" smtClean="0"/>
              <a:t>3. Display them in your Japanese Room</a:t>
            </a:r>
            <a:endParaRPr lang="en-AU" sz="2800" dirty="0"/>
          </a:p>
        </p:txBody>
      </p:sp>
      <p:sp>
        <p:nvSpPr>
          <p:cNvPr id="3" name="Rectangle 2"/>
          <p:cNvSpPr/>
          <p:nvPr/>
        </p:nvSpPr>
        <p:spPr>
          <a:xfrm>
            <a:off x="2123728" y="6508963"/>
            <a:ext cx="5040560" cy="323165"/>
          </a:xfrm>
          <a:prstGeom prst="rect">
            <a:avLst/>
          </a:prstGeom>
        </p:spPr>
        <p:txBody>
          <a:bodyPr wrap="square">
            <a:spAutoFit/>
          </a:bodyPr>
          <a:lstStyle/>
          <a:p>
            <a:r>
              <a:rPr lang="en-AU" sz="1500" dirty="0">
                <a:hlinkClick r:id="rId3"/>
              </a:rPr>
              <a:t>http://</a:t>
            </a:r>
            <a:r>
              <a:rPr lang="en-AU" sz="1500" dirty="0" smtClean="0">
                <a:hlinkClick r:id="rId3"/>
              </a:rPr>
              <a:t>www.origami-club.com/season/2/fuku-oni/index.html</a:t>
            </a:r>
            <a:endParaRPr lang="en-AU" sz="1500" dirty="0" smtClean="0"/>
          </a:p>
        </p:txBody>
      </p:sp>
    </p:spTree>
    <p:extLst>
      <p:ext uri="{BB962C8B-B14F-4D97-AF65-F5344CB8AC3E}">
        <p14:creationId xmlns:p14="http://schemas.microsoft.com/office/powerpoint/2010/main" val="10933789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424936" cy="2462213"/>
          </a:xfrm>
          <a:prstGeom prst="rect">
            <a:avLst/>
          </a:prstGeom>
        </p:spPr>
        <p:txBody>
          <a:bodyPr wrap="square">
            <a:spAutoFit/>
          </a:bodyPr>
          <a:lstStyle/>
          <a:p>
            <a:pPr algn="ctr"/>
            <a:r>
              <a:rPr lang="ja-JP" altLang="en-US" sz="4000" b="1" dirty="0"/>
              <a:t>せつぶん </a:t>
            </a:r>
            <a:r>
              <a:rPr lang="en-US" altLang="ja-JP" sz="4000" b="1" i="1" dirty="0" smtClean="0"/>
              <a:t>Quiz Time</a:t>
            </a:r>
          </a:p>
          <a:p>
            <a:pPr algn="ctr"/>
            <a:endParaRPr lang="en-US" sz="800" dirty="0" smtClean="0"/>
          </a:p>
          <a:p>
            <a:pPr algn="ctr"/>
            <a:r>
              <a:rPr lang="en-US" sz="2500" dirty="0" smtClean="0"/>
              <a:t>What do you remember from our lessons?</a:t>
            </a:r>
          </a:p>
          <a:p>
            <a:pPr algn="ctr"/>
            <a:r>
              <a:rPr lang="en-US" sz="2500" dirty="0" smtClean="0"/>
              <a:t>Score a point for your team if you answer correctly. Score again if you remember another fact. </a:t>
            </a:r>
          </a:p>
          <a:p>
            <a:pPr algn="ctr"/>
            <a:r>
              <a:rPr lang="en-US" sz="2500" dirty="0" smtClean="0"/>
              <a:t>Which team is the winner?</a:t>
            </a:r>
            <a:endParaRPr lang="en-AU" sz="2500" dirty="0"/>
          </a:p>
        </p:txBody>
      </p:sp>
      <p:graphicFrame>
        <p:nvGraphicFramePr>
          <p:cNvPr id="12" name="Table 11"/>
          <p:cNvGraphicFramePr>
            <a:graphicFrameLocks noGrp="1"/>
          </p:cNvGraphicFramePr>
          <p:nvPr>
            <p:extLst>
              <p:ext uri="{D42A27DB-BD31-4B8C-83A1-F6EECF244321}">
                <p14:modId xmlns:p14="http://schemas.microsoft.com/office/powerpoint/2010/main" val="1321577988"/>
              </p:ext>
            </p:extLst>
          </p:nvPr>
        </p:nvGraphicFramePr>
        <p:xfrm>
          <a:off x="1499144" y="2564904"/>
          <a:ext cx="6096000" cy="4073524"/>
        </p:xfrm>
        <a:graphic>
          <a:graphicData uri="http://schemas.openxmlformats.org/drawingml/2006/table">
            <a:tbl>
              <a:tblPr firstRow="1" bandRow="1">
                <a:tableStyleId>{37CE84F3-28C3-443E-9E96-99CF82512B78}</a:tableStyleId>
              </a:tblPr>
              <a:tblGrid>
                <a:gridCol w="2032000"/>
                <a:gridCol w="2032000"/>
                <a:gridCol w="2032000"/>
              </a:tblGrid>
              <a:tr h="1452244">
                <a:tc>
                  <a:txBody>
                    <a:bodyPr/>
                    <a:lstStyle/>
                    <a:p>
                      <a:pPr algn="ctr"/>
                      <a:endParaRPr lang="en-AU" sz="1600" b="1" dirty="0" smtClean="0"/>
                    </a:p>
                    <a:p>
                      <a:pPr algn="ctr"/>
                      <a:r>
                        <a:rPr lang="en-AU" sz="1600" b="1" dirty="0" smtClean="0"/>
                        <a:t>What date is</a:t>
                      </a:r>
                    </a:p>
                    <a:p>
                      <a:pPr algn="ctr"/>
                      <a:r>
                        <a:rPr lang="ja-JP" altLang="en-US" sz="1600" b="1" i="1" dirty="0" smtClean="0"/>
                        <a:t>せつぶん</a:t>
                      </a:r>
                      <a:r>
                        <a:rPr lang="en-AU" sz="1600" b="1" i="1" dirty="0" smtClean="0"/>
                        <a:t>?</a:t>
                      </a:r>
                    </a:p>
                    <a:p>
                      <a:pPr algn="ctr"/>
                      <a:endParaRPr lang="en-AU" sz="1600" b="1" dirty="0" smtClean="0"/>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_______ beans are used at </a:t>
                      </a:r>
                      <a:r>
                        <a:rPr lang="ja-JP" altLang="en-US" sz="1600" b="1" i="1" dirty="0" smtClean="0"/>
                        <a:t>せつぶん</a:t>
                      </a:r>
                      <a:r>
                        <a:rPr lang="en-AU" sz="1600" b="1" dirty="0" smtClean="0"/>
                        <a:t>.</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What does </a:t>
                      </a:r>
                      <a:r>
                        <a:rPr lang="ja-JP" altLang="en-US" sz="1600" b="1" i="1" dirty="0" smtClean="0"/>
                        <a:t>せつぶん</a:t>
                      </a:r>
                      <a:r>
                        <a:rPr lang="en-AU" sz="1600" b="1" dirty="0" smtClean="0"/>
                        <a:t>traditionally</a:t>
                      </a:r>
                      <a:r>
                        <a:rPr lang="en-AU" sz="1600" b="1" baseline="0" dirty="0" smtClean="0"/>
                        <a:t> </a:t>
                      </a:r>
                      <a:r>
                        <a:rPr lang="en-AU" sz="1600" b="1" dirty="0" smtClean="0"/>
                        <a:t>celebrate?</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AU" sz="1600" b="1" dirty="0" smtClean="0"/>
                        <a:t>What are 4 important things to think about when you eat the</a:t>
                      </a:r>
                    </a:p>
                    <a:p>
                      <a:pPr algn="ctr"/>
                      <a:r>
                        <a:rPr lang="ja-JP" altLang="en-US" sz="1600" b="1" i="1" dirty="0" smtClean="0"/>
                        <a:t>せつぶん</a:t>
                      </a:r>
                      <a:r>
                        <a:rPr lang="en-AU" sz="1600" b="1" dirty="0" smtClean="0"/>
                        <a:t> food?</a:t>
                      </a: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In 2012 the lucky direction is ____ ____ ____.</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What should you eat at </a:t>
                      </a:r>
                      <a:r>
                        <a:rPr lang="ja-JP" altLang="en-US" sz="1600" b="1" i="1" dirty="0" smtClean="0"/>
                        <a:t>せつぶん</a:t>
                      </a:r>
                      <a:r>
                        <a:rPr lang="en-AU" sz="1600" b="1" dirty="0" smtClean="0"/>
                        <a:t>?</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What are the Japanese names of the </a:t>
                      </a:r>
                      <a:r>
                        <a:rPr lang="ja-JP" altLang="en-US" sz="1600" b="1" i="1" dirty="0" smtClean="0"/>
                        <a:t>せつぶん</a:t>
                      </a:r>
                      <a:r>
                        <a:rPr lang="en-AU" sz="1600" b="1" dirty="0" smtClean="0"/>
                        <a:t> characters?</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Where can you celebrate </a:t>
                      </a:r>
                      <a:r>
                        <a:rPr lang="ja-JP" altLang="en-US" sz="1600" b="1" i="1" dirty="0" smtClean="0"/>
                        <a:t>せつぶん</a:t>
                      </a:r>
                      <a:r>
                        <a:rPr lang="en-AU" sz="1600" b="1" dirty="0" smtClean="0"/>
                        <a:t>?</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t>The ceremony getting rid of demons is called__________.</a:t>
                      </a:r>
                    </a:p>
                    <a:p>
                      <a:pPr algn="ctr"/>
                      <a:endParaRPr lang="en-A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30324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604448" cy="3970318"/>
          </a:xfrm>
          <a:prstGeom prst="rect">
            <a:avLst/>
          </a:prstGeom>
        </p:spPr>
        <p:txBody>
          <a:bodyPr wrap="square">
            <a:spAutoFit/>
          </a:bodyPr>
          <a:lstStyle/>
          <a:p>
            <a:r>
              <a:rPr lang="en-AU" sz="2800" b="1" i="1" dirty="0" smtClean="0">
                <a:solidFill>
                  <a:srgbClr val="FF0000"/>
                </a:solidFill>
              </a:rPr>
              <a:t>Setsubun no hi</a:t>
            </a:r>
            <a:r>
              <a:rPr lang="en-AU" sz="2800" b="1" dirty="0" smtClean="0">
                <a:solidFill>
                  <a:srgbClr val="FF0000"/>
                </a:solidFill>
              </a:rPr>
              <a:t> (</a:t>
            </a:r>
            <a:r>
              <a:rPr lang="ja-JP" altLang="en-US" sz="2800" b="1" dirty="0" smtClean="0">
                <a:solidFill>
                  <a:srgbClr val="FF0000"/>
                </a:solidFill>
              </a:rPr>
              <a:t>せつぶんの日</a:t>
            </a:r>
            <a:r>
              <a:rPr lang="en-US" altLang="ja-JP" sz="2800" b="1" dirty="0" smtClean="0">
                <a:solidFill>
                  <a:srgbClr val="FF0000"/>
                </a:solidFill>
              </a:rPr>
              <a:t>) </a:t>
            </a:r>
            <a:r>
              <a:rPr lang="en-AU" altLang="ja-JP" sz="2800" dirty="0" smtClean="0"/>
              <a:t>takes place</a:t>
            </a:r>
            <a:r>
              <a:rPr lang="en-AU" sz="2800" dirty="0" smtClean="0"/>
              <a:t> on the </a:t>
            </a:r>
            <a:r>
              <a:rPr lang="en-AU" sz="2800" b="1" dirty="0" smtClean="0"/>
              <a:t>3rd of February </a:t>
            </a:r>
            <a:r>
              <a:rPr lang="en-AU" sz="2800" dirty="0" smtClean="0"/>
              <a:t>every year. </a:t>
            </a:r>
          </a:p>
          <a:p>
            <a:r>
              <a:rPr lang="en-AU" sz="2800" dirty="0" smtClean="0"/>
              <a:t>It traditionally marks the change of the season from Winter to Spring, based on the old lunar calendar. </a:t>
            </a:r>
          </a:p>
          <a:p>
            <a:r>
              <a:rPr lang="en-AU" sz="2800" dirty="0" smtClean="0"/>
              <a:t>It’s not a</a:t>
            </a:r>
            <a:r>
              <a:rPr lang="ja-JP" altLang="en-US" sz="2800" dirty="0" smtClean="0"/>
              <a:t> </a:t>
            </a:r>
            <a:r>
              <a:rPr lang="en-AU" sz="2800" dirty="0" smtClean="0"/>
              <a:t>national holiday, but it is celebrated in houses and schools all over Japan. The activities are meant to drive away bad luck and bring in good luck for the year ahead. Most of the traditional rituals revolve around beans, because beans are considered to be very lucky. </a:t>
            </a:r>
            <a:endParaRPr lang="en-AU" sz="2800" dirty="0"/>
          </a:p>
        </p:txBody>
      </p:sp>
      <p:pic>
        <p:nvPicPr>
          <p:cNvPr id="3" name="Picture 2" descr="japanese-department-store-setsubun-eho-maki-12.jpg"/>
          <p:cNvPicPr>
            <a:picLocks noChangeAspect="1"/>
          </p:cNvPicPr>
          <p:nvPr/>
        </p:nvPicPr>
        <p:blipFill>
          <a:blip r:embed="rId2" cstate="print"/>
          <a:srcRect l="9032" t="6278" b="7092"/>
          <a:stretch>
            <a:fillRect/>
          </a:stretch>
        </p:blipFill>
        <p:spPr>
          <a:xfrm>
            <a:off x="2627783" y="4293096"/>
            <a:ext cx="4036543" cy="2564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88640"/>
            <a:ext cx="8100392" cy="4401205"/>
          </a:xfrm>
          <a:prstGeom prst="rect">
            <a:avLst/>
          </a:prstGeom>
        </p:spPr>
        <p:txBody>
          <a:bodyPr wrap="square">
            <a:spAutoFit/>
          </a:bodyPr>
          <a:lstStyle/>
          <a:p>
            <a:pPr algn="ctr"/>
            <a:r>
              <a:rPr lang="en-AU" sz="2800" b="1" i="1" dirty="0" err="1" smtClean="0">
                <a:solidFill>
                  <a:srgbClr val="FF0000"/>
                </a:solidFill>
              </a:rPr>
              <a:t>Mame-maki</a:t>
            </a:r>
            <a:r>
              <a:rPr lang="en-AU" sz="2800" b="1" dirty="0" smtClean="0">
                <a:solidFill>
                  <a:srgbClr val="FF0000"/>
                </a:solidFill>
              </a:rPr>
              <a:t> </a:t>
            </a:r>
            <a:r>
              <a:rPr lang="ja-JP" altLang="en-US" sz="2800" b="1" dirty="0" smtClean="0">
                <a:solidFill>
                  <a:srgbClr val="FF0000"/>
                </a:solidFill>
              </a:rPr>
              <a:t>まめまき</a:t>
            </a:r>
            <a:endParaRPr lang="en-AU" sz="2800" b="1" dirty="0" smtClean="0">
              <a:solidFill>
                <a:srgbClr val="FF0000"/>
              </a:solidFill>
            </a:endParaRPr>
          </a:p>
          <a:p>
            <a:r>
              <a:rPr lang="en-AU" altLang="ja-JP" sz="2800" dirty="0" smtClean="0"/>
              <a:t>On this day</a:t>
            </a:r>
            <a:r>
              <a:rPr lang="en-AU" sz="2800" dirty="0" smtClean="0"/>
              <a:t> families, schools, temples and shrines hold bean throwing ceremonies. People take a handful of soy beans and throw them outside while shouting </a:t>
            </a:r>
            <a:r>
              <a:rPr lang="en-AU" sz="2800" b="1" i="1" dirty="0" smtClean="0">
                <a:solidFill>
                  <a:srgbClr val="7030A0"/>
                </a:solidFill>
              </a:rPr>
              <a:t>Oni wa </a:t>
            </a:r>
            <a:r>
              <a:rPr lang="en-AU" sz="2800" b="1" i="1" dirty="0" err="1" smtClean="0">
                <a:solidFill>
                  <a:srgbClr val="7030A0"/>
                </a:solidFill>
              </a:rPr>
              <a:t>soto</a:t>
            </a:r>
            <a:r>
              <a:rPr lang="en-AU" sz="2800" b="1" i="1" dirty="0" smtClean="0">
                <a:solidFill>
                  <a:srgbClr val="7030A0"/>
                </a:solidFill>
              </a:rPr>
              <a:t>!</a:t>
            </a:r>
            <a:r>
              <a:rPr lang="en-AU" sz="2800" b="1" dirty="0" smtClean="0">
                <a:solidFill>
                  <a:srgbClr val="7030A0"/>
                </a:solidFill>
              </a:rPr>
              <a:t> </a:t>
            </a:r>
            <a:r>
              <a:rPr lang="ja-JP" altLang="en-US" sz="2800" b="1" i="1" dirty="0" smtClean="0">
                <a:solidFill>
                  <a:srgbClr val="7030A0"/>
                </a:solidFill>
              </a:rPr>
              <a:t>おにはそと</a:t>
            </a:r>
            <a:r>
              <a:rPr lang="en-AU" sz="2800" b="1" dirty="0" smtClean="0">
                <a:solidFill>
                  <a:srgbClr val="7030A0"/>
                </a:solidFill>
              </a:rPr>
              <a:t>(Demons, get out!). </a:t>
            </a:r>
          </a:p>
          <a:p>
            <a:r>
              <a:rPr lang="en-AU" sz="2800" dirty="0" smtClean="0"/>
              <a:t>They then throw another handful inside, shouting </a:t>
            </a:r>
            <a:r>
              <a:rPr lang="en-AU" sz="2800" b="1" i="1" dirty="0" err="1" smtClean="0">
                <a:solidFill>
                  <a:srgbClr val="7030A0"/>
                </a:solidFill>
              </a:rPr>
              <a:t>Fuku</a:t>
            </a:r>
            <a:r>
              <a:rPr lang="en-AU" sz="2800" b="1" i="1" dirty="0" smtClean="0">
                <a:solidFill>
                  <a:srgbClr val="7030A0"/>
                </a:solidFill>
              </a:rPr>
              <a:t> wa </a:t>
            </a:r>
            <a:r>
              <a:rPr lang="en-AU" sz="2800" b="1" i="1" dirty="0" err="1" smtClean="0">
                <a:solidFill>
                  <a:srgbClr val="7030A0"/>
                </a:solidFill>
              </a:rPr>
              <a:t>uchi</a:t>
            </a:r>
            <a:r>
              <a:rPr lang="en-AU" sz="2800" b="1" i="1" dirty="0" smtClean="0">
                <a:solidFill>
                  <a:srgbClr val="7030A0"/>
                </a:solidFill>
              </a:rPr>
              <a:t>!</a:t>
            </a:r>
            <a:r>
              <a:rPr lang="en-AU" sz="2800" b="1" dirty="0" smtClean="0">
                <a:solidFill>
                  <a:srgbClr val="7030A0"/>
                </a:solidFill>
              </a:rPr>
              <a:t> </a:t>
            </a:r>
            <a:r>
              <a:rPr lang="ja-JP" altLang="en-US" sz="2800" b="1" i="1" dirty="0" smtClean="0">
                <a:solidFill>
                  <a:srgbClr val="7030A0"/>
                </a:solidFill>
              </a:rPr>
              <a:t>ふくはうち</a:t>
            </a:r>
            <a:r>
              <a:rPr lang="en-AU" sz="2800" b="1" dirty="0" smtClean="0">
                <a:solidFill>
                  <a:srgbClr val="7030A0"/>
                </a:solidFill>
              </a:rPr>
              <a:t>(Good luck, come in!). </a:t>
            </a:r>
          </a:p>
          <a:p>
            <a:r>
              <a:rPr lang="en-AU" sz="2800" dirty="0" smtClean="0"/>
              <a:t>Let’s watch some </a:t>
            </a:r>
            <a:r>
              <a:rPr lang="en-AU" sz="2800" dirty="0" err="1" smtClean="0"/>
              <a:t>kindy</a:t>
            </a:r>
            <a:r>
              <a:rPr lang="en-AU" sz="2800" dirty="0" smtClean="0"/>
              <a:t> children doing </a:t>
            </a:r>
            <a:r>
              <a:rPr lang="en-AU" sz="2800" b="1" i="1" dirty="0" err="1" smtClean="0">
                <a:solidFill>
                  <a:srgbClr val="FF0000"/>
                </a:solidFill>
              </a:rPr>
              <a:t>Mame-maki</a:t>
            </a:r>
            <a:r>
              <a:rPr lang="en-AU" sz="2800" b="1" dirty="0" smtClean="0">
                <a:solidFill>
                  <a:srgbClr val="FF0000"/>
                </a:solidFill>
              </a:rPr>
              <a:t> </a:t>
            </a:r>
          </a:p>
          <a:p>
            <a:r>
              <a:rPr lang="ja-JP" altLang="en-US" sz="2800" b="1" dirty="0" smtClean="0">
                <a:solidFill>
                  <a:srgbClr val="FF0000"/>
                </a:solidFill>
              </a:rPr>
              <a:t>まめまき</a:t>
            </a:r>
            <a:r>
              <a:rPr lang="en-AU" altLang="ja-JP" sz="2800" b="1" dirty="0" smtClean="0">
                <a:solidFill>
                  <a:srgbClr val="FF0000"/>
                </a:solidFill>
              </a:rPr>
              <a:t>.</a:t>
            </a:r>
            <a:endParaRPr lang="en-AU" sz="2800" b="1" dirty="0" smtClean="0">
              <a:solidFill>
                <a:srgbClr val="FF0000"/>
              </a:solidFill>
            </a:endParaRPr>
          </a:p>
          <a:p>
            <a:endParaRPr lang="en-AU"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598" y="3626581"/>
            <a:ext cx="2512300" cy="2512300"/>
          </a:xfrm>
          <a:prstGeom prst="rect">
            <a:avLst/>
          </a:prstGeom>
        </p:spPr>
      </p:pic>
      <p:sp>
        <p:nvSpPr>
          <p:cNvPr id="4" name="Rectangle 3"/>
          <p:cNvSpPr/>
          <p:nvPr/>
        </p:nvSpPr>
        <p:spPr>
          <a:xfrm>
            <a:off x="919840" y="6334780"/>
            <a:ext cx="7339816" cy="523220"/>
          </a:xfrm>
          <a:prstGeom prst="rect">
            <a:avLst/>
          </a:prstGeom>
        </p:spPr>
        <p:txBody>
          <a:bodyPr wrap="square">
            <a:spAutoFit/>
          </a:bodyPr>
          <a:lstStyle/>
          <a:p>
            <a:r>
              <a:rPr lang="en-AU" sz="2800" u="sng" dirty="0">
                <a:hlinkClick r:id="rId3"/>
              </a:rPr>
              <a:t>http://www.youtube.com/watch?v=dxxftDPEjns</a:t>
            </a:r>
            <a:endParaRPr lang="en-AU" sz="2800"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4" y="260647"/>
            <a:ext cx="9036496" cy="5693866"/>
          </a:xfrm>
          <a:prstGeom prst="rect">
            <a:avLst/>
          </a:prstGeom>
        </p:spPr>
        <p:txBody>
          <a:bodyPr wrap="square">
            <a:spAutoFit/>
          </a:bodyPr>
          <a:lstStyle/>
          <a:p>
            <a:r>
              <a:rPr lang="en-AU" sz="2800" dirty="0" smtClean="0"/>
              <a:t>Usually someone plays the part of the </a:t>
            </a:r>
            <a:r>
              <a:rPr lang="en-AU" sz="2800" b="1" i="1" dirty="0" err="1" smtClean="0">
                <a:solidFill>
                  <a:srgbClr val="7030A0"/>
                </a:solidFill>
              </a:rPr>
              <a:t>oni</a:t>
            </a:r>
            <a:r>
              <a:rPr lang="en-AU" sz="2800" b="1" i="1" dirty="0" smtClean="0">
                <a:solidFill>
                  <a:srgbClr val="7030A0"/>
                </a:solidFill>
              </a:rPr>
              <a:t> </a:t>
            </a:r>
            <a:r>
              <a:rPr lang="ja-JP" altLang="en-US" sz="2800" b="1" i="1" dirty="0" smtClean="0">
                <a:solidFill>
                  <a:srgbClr val="7030A0"/>
                </a:solidFill>
              </a:rPr>
              <a:t>おに　</a:t>
            </a:r>
            <a:r>
              <a:rPr lang="en-AU" sz="2800" b="1" dirty="0" smtClean="0">
                <a:solidFill>
                  <a:srgbClr val="7030A0"/>
                </a:solidFill>
              </a:rPr>
              <a:t>(ogre or demon), </a:t>
            </a:r>
            <a:r>
              <a:rPr lang="en-AU" sz="2800" dirty="0" smtClean="0"/>
              <a:t>wearing a mask – often mum or dad! They run outside covering their head and cowering while they are being bombarded by beans. </a:t>
            </a:r>
          </a:p>
          <a:p>
            <a:r>
              <a:rPr lang="en-AU" sz="2800" dirty="0" smtClean="0"/>
              <a:t>	After all of the bean throwing you then eat the same 	number of beans as your age, plus one more. </a:t>
            </a:r>
          </a:p>
          <a:p>
            <a:r>
              <a:rPr lang="en-AU" sz="2800" dirty="0" smtClean="0"/>
              <a:t>					</a:t>
            </a:r>
          </a:p>
          <a:p>
            <a:r>
              <a:rPr lang="en-AU" sz="2800" dirty="0" smtClean="0"/>
              <a:t>					You can buy your own 						</a:t>
            </a:r>
            <a:r>
              <a:rPr lang="ja-JP" altLang="en-US" sz="2800" b="1" i="1" dirty="0">
                <a:solidFill>
                  <a:srgbClr val="7030A0"/>
                </a:solidFill>
              </a:rPr>
              <a:t>せつぶ</a:t>
            </a:r>
            <a:r>
              <a:rPr lang="ja-JP" altLang="en-US" sz="2800" b="1" i="1" dirty="0" smtClean="0">
                <a:solidFill>
                  <a:srgbClr val="7030A0"/>
                </a:solidFill>
              </a:rPr>
              <a:t>ん </a:t>
            </a:r>
            <a:r>
              <a:rPr lang="en-AU" sz="2800" dirty="0" smtClean="0"/>
              <a:t>Set  - an</a:t>
            </a:r>
            <a:r>
              <a:rPr lang="ja-JP" altLang="en-US" sz="2800" b="1" i="1" dirty="0" smtClean="0">
                <a:solidFill>
                  <a:srgbClr val="7030A0"/>
                </a:solidFill>
              </a:rPr>
              <a:t>おに </a:t>
            </a:r>
            <a:r>
              <a:rPr lang="en-AU" sz="2800" dirty="0" smtClean="0"/>
              <a:t>mask 					and a pack of soy beans - at 					any convenience store or 					supermarket just before</a:t>
            </a:r>
          </a:p>
          <a:p>
            <a:r>
              <a:rPr lang="en-AU" altLang="ja-JP" sz="2800" b="1" dirty="0">
                <a:solidFill>
                  <a:srgbClr val="7030A0"/>
                </a:solidFill>
              </a:rPr>
              <a:t>	</a:t>
            </a:r>
            <a:r>
              <a:rPr lang="en-AU" altLang="ja-JP" sz="2800" b="1" dirty="0" smtClean="0">
                <a:solidFill>
                  <a:srgbClr val="7030A0"/>
                </a:solidFill>
              </a:rPr>
              <a:t>				</a:t>
            </a:r>
            <a:r>
              <a:rPr lang="ja-JP" altLang="en-US" sz="2800" b="1" dirty="0" smtClean="0">
                <a:solidFill>
                  <a:srgbClr val="7030A0"/>
                </a:solidFill>
              </a:rPr>
              <a:t>せつぶん</a:t>
            </a:r>
            <a:r>
              <a:rPr lang="en-AU" altLang="ja-JP" sz="2800" b="1" dirty="0" smtClean="0">
                <a:solidFill>
                  <a:srgbClr val="7030A0"/>
                </a:solidFill>
              </a:rPr>
              <a:t>.</a:t>
            </a:r>
            <a:endParaRPr lang="en-AU" sz="2800" dirty="0"/>
          </a:p>
        </p:txBody>
      </p:sp>
      <p:pic>
        <p:nvPicPr>
          <p:cNvPr id="3" name="Picture 2" descr="setsubun.jpg"/>
          <p:cNvPicPr>
            <a:picLocks noChangeAspect="1"/>
          </p:cNvPicPr>
          <p:nvPr/>
        </p:nvPicPr>
        <p:blipFill rotWithShape="1">
          <a:blip r:embed="rId2" cstate="print"/>
          <a:srcRect l="8372" r="8865"/>
          <a:stretch/>
        </p:blipFill>
        <p:spPr>
          <a:xfrm>
            <a:off x="-10864" y="2926895"/>
            <a:ext cx="4355976" cy="3931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496944" cy="6001643"/>
          </a:xfrm>
          <a:prstGeom prst="rect">
            <a:avLst/>
          </a:prstGeom>
        </p:spPr>
        <p:txBody>
          <a:bodyPr wrap="square">
            <a:spAutoFit/>
          </a:bodyPr>
          <a:lstStyle/>
          <a:p>
            <a:r>
              <a:rPr lang="en-AU" sz="2800" dirty="0" smtClean="0"/>
              <a:t>			Another tradition on </a:t>
            </a:r>
            <a:r>
              <a:rPr lang="en-AU" sz="2800" i="1" dirty="0" smtClean="0">
                <a:solidFill>
                  <a:srgbClr val="7030A0"/>
                </a:solidFill>
              </a:rPr>
              <a:t>setsubun no hi</a:t>
            </a:r>
            <a:r>
              <a:rPr lang="en-AU" sz="2800" dirty="0" smtClean="0">
                <a:solidFill>
                  <a:srgbClr val="7030A0"/>
                </a:solidFill>
              </a:rPr>
              <a:t> </a:t>
            </a:r>
            <a:r>
              <a:rPr lang="en-AU" sz="2800" dirty="0" smtClean="0"/>
              <a:t>is 			to eat  a long, uncut sushi roll called 				</a:t>
            </a:r>
            <a:r>
              <a:rPr lang="en-AU" sz="2800" b="1" i="1" dirty="0" err="1" smtClean="0">
                <a:solidFill>
                  <a:srgbClr val="7030A0"/>
                </a:solidFill>
              </a:rPr>
              <a:t>ehōmaki</a:t>
            </a:r>
            <a:r>
              <a:rPr lang="en-AU" sz="2800" b="1" i="1" dirty="0" smtClean="0">
                <a:solidFill>
                  <a:srgbClr val="7030A0"/>
                </a:solidFill>
              </a:rPr>
              <a:t> </a:t>
            </a:r>
            <a:r>
              <a:rPr lang="ja-JP" altLang="en-US" sz="2800" b="1" i="1" dirty="0" smtClean="0">
                <a:solidFill>
                  <a:srgbClr val="7030A0"/>
                </a:solidFill>
              </a:rPr>
              <a:t>えほうまき</a:t>
            </a:r>
            <a:r>
              <a:rPr lang="en-AU" sz="2800" b="1" dirty="0" smtClean="0">
                <a:solidFill>
                  <a:srgbClr val="7030A0"/>
                </a:solidFill>
              </a:rPr>
              <a:t>.</a:t>
            </a:r>
            <a:r>
              <a:rPr lang="en-AU" sz="2800" b="1" i="1" dirty="0" smtClean="0"/>
              <a:t> </a:t>
            </a:r>
          </a:p>
          <a:p>
            <a:r>
              <a:rPr lang="en-AU" sz="2800" b="1" i="1" dirty="0">
                <a:solidFill>
                  <a:srgbClr val="7030A0"/>
                </a:solidFill>
              </a:rPr>
              <a:t>	</a:t>
            </a:r>
            <a:r>
              <a:rPr lang="en-AU" sz="2800" b="1" i="1" dirty="0" smtClean="0">
                <a:solidFill>
                  <a:srgbClr val="7030A0"/>
                </a:solidFill>
              </a:rPr>
              <a:t>		</a:t>
            </a:r>
            <a:r>
              <a:rPr lang="en-AU" sz="2800" b="1" i="1" dirty="0" err="1" smtClean="0">
                <a:solidFill>
                  <a:srgbClr val="7030A0"/>
                </a:solidFill>
              </a:rPr>
              <a:t>ehōmaki</a:t>
            </a:r>
            <a:r>
              <a:rPr lang="en-AU" sz="2800" dirty="0" smtClean="0"/>
              <a:t> </a:t>
            </a:r>
            <a:r>
              <a:rPr lang="ja-JP" altLang="en-US" sz="2800" b="1" i="1" dirty="0" smtClean="0">
                <a:solidFill>
                  <a:srgbClr val="7030A0"/>
                </a:solidFill>
              </a:rPr>
              <a:t>えほうまき</a:t>
            </a:r>
            <a:r>
              <a:rPr lang="en-AU" sz="2800" b="1" i="1" dirty="0" smtClean="0">
                <a:solidFill>
                  <a:srgbClr val="7030A0"/>
                </a:solidFill>
              </a:rPr>
              <a:t> </a:t>
            </a:r>
            <a:r>
              <a:rPr lang="en-AU" sz="2800" dirty="0" smtClean="0"/>
              <a:t>are different to 				regular sushi rolls for four reasons: </a:t>
            </a:r>
          </a:p>
          <a:p>
            <a:r>
              <a:rPr lang="en-AU" sz="2800" dirty="0" smtClean="0"/>
              <a:t>1. It must contain seven ingredients, because seven is a lucky number.</a:t>
            </a:r>
          </a:p>
          <a:p>
            <a:r>
              <a:rPr lang="en-AU" sz="2800" dirty="0" smtClean="0"/>
              <a:t>2. It must not be cut, because it might cut (off) your luck. </a:t>
            </a:r>
          </a:p>
          <a:p>
            <a:r>
              <a:rPr lang="en-AU" sz="2800" dirty="0" smtClean="0"/>
              <a:t>3. You have to eat it while facing the lucky direction, which changes every year! </a:t>
            </a:r>
          </a:p>
          <a:p>
            <a:r>
              <a:rPr lang="en-AU" sz="2800" dirty="0" smtClean="0"/>
              <a:t>4. You must eat the whole roll in total 			silence.</a:t>
            </a:r>
          </a:p>
          <a:p>
            <a:endParaRPr lang="en-US" sz="2400" dirty="0" smtClean="0"/>
          </a:p>
          <a:p>
            <a:endParaRPr lang="en-US" sz="2400"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001" t="3560" b="4056"/>
          <a:stretch/>
        </p:blipFill>
        <p:spPr>
          <a:xfrm>
            <a:off x="6010850" y="4163218"/>
            <a:ext cx="3133150" cy="2694782"/>
          </a:xfrm>
          <a:prstGeom prst="rect">
            <a:avLst/>
          </a:prstGeom>
        </p:spPr>
      </p:pic>
      <p:pic>
        <p:nvPicPr>
          <p:cNvPr id="1026" name="Picture 2" descr="http://hiraganamama.files.wordpress.com/2011/01/marukaburi-1.gif?w=490&amp;h=49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8" y="0"/>
            <a:ext cx="2492894" cy="2492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02669"/>
            <a:ext cx="6840760" cy="5693866"/>
          </a:xfrm>
          <a:prstGeom prst="rect">
            <a:avLst/>
          </a:prstGeom>
        </p:spPr>
        <p:txBody>
          <a:bodyPr wrap="square">
            <a:spAutoFit/>
          </a:bodyPr>
          <a:lstStyle/>
          <a:p>
            <a:r>
              <a:rPr lang="en-AU" sz="2800" dirty="0"/>
              <a:t>This year’s lucky direction is North-North-West </a:t>
            </a:r>
            <a:r>
              <a:rPr lang="en-AU" sz="2800" dirty="0" smtClean="0"/>
              <a:t>on </a:t>
            </a:r>
            <a:r>
              <a:rPr lang="en-AU" sz="2800" dirty="0"/>
              <a:t>a regular compass. </a:t>
            </a:r>
            <a:endParaRPr lang="en-AU" sz="2800" dirty="0" smtClean="0"/>
          </a:p>
          <a:p>
            <a:endParaRPr lang="en-AU" sz="2800" dirty="0"/>
          </a:p>
          <a:p>
            <a:r>
              <a:rPr lang="en-AU" sz="2800" dirty="0"/>
              <a:t>At </a:t>
            </a:r>
            <a:r>
              <a:rPr lang="en-AU" sz="2800" dirty="0" smtClean="0"/>
              <a:t>our school </a:t>
            </a:r>
            <a:r>
              <a:rPr lang="en-AU" sz="2800" dirty="0"/>
              <a:t>what direction does this mean? </a:t>
            </a:r>
            <a:endParaRPr lang="en-AU" sz="2800" dirty="0" smtClean="0"/>
          </a:p>
          <a:p>
            <a:r>
              <a:rPr lang="en-AU" sz="2800" dirty="0" smtClean="0"/>
              <a:t>What would </a:t>
            </a:r>
            <a:r>
              <a:rPr lang="en-AU" sz="2800" dirty="0"/>
              <a:t>you be looking at if you were facing </a:t>
            </a:r>
            <a:r>
              <a:rPr lang="en-AU" sz="2800" dirty="0" smtClean="0"/>
              <a:t>North-North-West?</a:t>
            </a:r>
          </a:p>
          <a:p>
            <a:endParaRPr lang="en-AU" sz="2800" b="1" dirty="0" smtClean="0">
              <a:solidFill>
                <a:srgbClr val="7030A0"/>
              </a:solidFill>
            </a:endParaRPr>
          </a:p>
          <a:p>
            <a:endParaRPr lang="en-AU" sz="2800" b="1" dirty="0">
              <a:solidFill>
                <a:srgbClr val="7030A0"/>
              </a:solidFill>
            </a:endParaRPr>
          </a:p>
          <a:p>
            <a:pPr marL="514350" indent="-514350">
              <a:buAutoNum type="alphaLcParenR"/>
            </a:pPr>
            <a:r>
              <a:rPr lang="en-AU" sz="2800" b="1" dirty="0" smtClean="0">
                <a:solidFill>
                  <a:srgbClr val="7030A0"/>
                </a:solidFill>
              </a:rPr>
              <a:t>The new playground</a:t>
            </a:r>
          </a:p>
          <a:p>
            <a:pPr marL="514350" indent="-514350">
              <a:buAutoNum type="alphaLcParenR"/>
            </a:pPr>
            <a:r>
              <a:rPr lang="en-AU" sz="2800" b="1" dirty="0" smtClean="0">
                <a:solidFill>
                  <a:srgbClr val="7030A0"/>
                </a:solidFill>
              </a:rPr>
              <a:t>The canteen</a:t>
            </a:r>
          </a:p>
          <a:p>
            <a:pPr marL="514350" indent="-514350">
              <a:buAutoNum type="alphaLcParenR"/>
            </a:pPr>
            <a:r>
              <a:rPr lang="en-AU" sz="2800" b="1" dirty="0" smtClean="0">
                <a:solidFill>
                  <a:srgbClr val="7030A0"/>
                </a:solidFill>
              </a:rPr>
              <a:t>The large car park</a:t>
            </a:r>
          </a:p>
          <a:p>
            <a:pPr marL="514350" indent="-514350">
              <a:buAutoNum type="alphaLcParenR"/>
            </a:pPr>
            <a:r>
              <a:rPr lang="en-AU" sz="2800" b="1" dirty="0" smtClean="0">
                <a:solidFill>
                  <a:srgbClr val="7030A0"/>
                </a:solidFill>
              </a:rPr>
              <a:t>The oval</a:t>
            </a:r>
          </a:p>
          <a:p>
            <a:endParaRPr lang="en-AU" sz="2800" b="1" dirty="0">
              <a:solidFill>
                <a:srgbClr val="7030A0"/>
              </a:solidFill>
            </a:endParaRPr>
          </a:p>
        </p:txBody>
      </p:sp>
      <p:pic>
        <p:nvPicPr>
          <p:cNvPr id="3" name="Picture 2" descr="C:\Users\brenen\AppData\Local\Microsoft\Windows\Temporary Internet Files\Content.IE5\DKV22BUL\MC900431544[1].png"/>
          <p:cNvPicPr>
            <a:picLocks noChangeAspect="1" noChangeArrowheads="1"/>
          </p:cNvPicPr>
          <p:nvPr/>
        </p:nvPicPr>
        <p:blipFill>
          <a:blip r:embed="rId2" cstate="print"/>
          <a:srcRect/>
          <a:stretch>
            <a:fillRect/>
          </a:stretch>
        </p:blipFill>
        <p:spPr bwMode="auto">
          <a:xfrm>
            <a:off x="5250845" y="3226391"/>
            <a:ext cx="3742666" cy="3270144"/>
          </a:xfrm>
          <a:prstGeom prst="rect">
            <a:avLst/>
          </a:prstGeom>
          <a:noFill/>
        </p:spPr>
      </p:pic>
    </p:spTree>
    <p:extLst>
      <p:ext uri="{BB962C8B-B14F-4D97-AF65-F5344CB8AC3E}">
        <p14:creationId xmlns:p14="http://schemas.microsoft.com/office/powerpoint/2010/main" val="4632428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688" y="260648"/>
            <a:ext cx="7920880" cy="3970318"/>
          </a:xfrm>
          <a:prstGeom prst="rect">
            <a:avLst/>
          </a:prstGeom>
        </p:spPr>
        <p:txBody>
          <a:bodyPr wrap="square">
            <a:spAutoFit/>
          </a:bodyPr>
          <a:lstStyle/>
          <a:p>
            <a:pPr algn="ctr"/>
            <a:r>
              <a:rPr lang="en-AU" sz="2800" b="1" i="1" dirty="0" err="1">
                <a:solidFill>
                  <a:srgbClr val="7030A0"/>
                </a:solidFill>
              </a:rPr>
              <a:t>ehōmaki</a:t>
            </a:r>
            <a:r>
              <a:rPr lang="en-AU" sz="2800" b="1" i="1" dirty="0">
                <a:solidFill>
                  <a:srgbClr val="7030A0"/>
                </a:solidFill>
              </a:rPr>
              <a:t> </a:t>
            </a:r>
            <a:r>
              <a:rPr lang="ja-JP" altLang="en-US" sz="2800" b="1" i="1" dirty="0">
                <a:solidFill>
                  <a:srgbClr val="7030A0"/>
                </a:solidFill>
              </a:rPr>
              <a:t>えほうま</a:t>
            </a:r>
            <a:r>
              <a:rPr lang="ja-JP" altLang="en-US" sz="2800" b="1" i="1" dirty="0" smtClean="0">
                <a:solidFill>
                  <a:srgbClr val="7030A0"/>
                </a:solidFill>
              </a:rPr>
              <a:t>き</a:t>
            </a:r>
            <a:r>
              <a:rPr lang="en-AU" sz="2800" dirty="0" smtClean="0"/>
              <a:t> </a:t>
            </a:r>
          </a:p>
          <a:p>
            <a:r>
              <a:rPr lang="en-AU" sz="2800" dirty="0" smtClean="0"/>
              <a:t>These special sushi rolls are sold fresh in supermarkets and convenience stores at </a:t>
            </a:r>
            <a:r>
              <a:rPr lang="en-AU" sz="2800" b="1" i="1" dirty="0" smtClean="0">
                <a:solidFill>
                  <a:srgbClr val="7030A0"/>
                </a:solidFill>
              </a:rPr>
              <a:t>Setsubun </a:t>
            </a:r>
          </a:p>
          <a:p>
            <a:r>
              <a:rPr lang="ja-JP" altLang="en-US" sz="2800" b="1" dirty="0" smtClean="0">
                <a:solidFill>
                  <a:srgbClr val="7030A0"/>
                </a:solidFill>
              </a:rPr>
              <a:t>せ</a:t>
            </a:r>
            <a:r>
              <a:rPr lang="ja-JP" altLang="en-US" sz="2800" b="1" dirty="0">
                <a:solidFill>
                  <a:srgbClr val="7030A0"/>
                </a:solidFill>
              </a:rPr>
              <a:t>つぶ</a:t>
            </a:r>
            <a:r>
              <a:rPr lang="ja-JP" altLang="en-US" sz="2800" b="1" dirty="0" smtClean="0">
                <a:solidFill>
                  <a:srgbClr val="7030A0"/>
                </a:solidFill>
              </a:rPr>
              <a:t>ん</a:t>
            </a:r>
            <a:r>
              <a:rPr lang="en-US" altLang="ja-JP" sz="2800" b="1" dirty="0" smtClean="0">
                <a:solidFill>
                  <a:srgbClr val="7030A0"/>
                </a:solidFill>
              </a:rPr>
              <a:t>. </a:t>
            </a:r>
          </a:p>
          <a:p>
            <a:r>
              <a:rPr lang="en-US" sz="2800" dirty="0" smtClean="0"/>
              <a:t>Some families will make their own but it is much easier to buy them!</a:t>
            </a:r>
          </a:p>
          <a:p>
            <a:r>
              <a:rPr lang="en-US" sz="2800" dirty="0" smtClean="0"/>
              <a:t>You can even pretend to be an </a:t>
            </a:r>
          </a:p>
          <a:p>
            <a:r>
              <a:rPr lang="en-AU" sz="2800" b="1" i="1" dirty="0" err="1" smtClean="0">
                <a:solidFill>
                  <a:srgbClr val="7030A0"/>
                </a:solidFill>
              </a:rPr>
              <a:t>ehōmaki</a:t>
            </a:r>
            <a:r>
              <a:rPr lang="en-AU" sz="2800" b="1" i="1" dirty="0" smtClean="0">
                <a:solidFill>
                  <a:srgbClr val="7030A0"/>
                </a:solidFill>
              </a:rPr>
              <a:t> </a:t>
            </a:r>
            <a:r>
              <a:rPr lang="ja-JP" altLang="en-US" sz="2800" b="1" i="1" dirty="0">
                <a:solidFill>
                  <a:srgbClr val="7030A0"/>
                </a:solidFill>
              </a:rPr>
              <a:t>えほうまき</a:t>
            </a:r>
            <a:r>
              <a:rPr lang="en-AU" sz="2800" dirty="0"/>
              <a:t> </a:t>
            </a:r>
            <a:r>
              <a:rPr lang="en-AU" sz="2800" dirty="0" smtClean="0"/>
              <a:t> yourself!!</a:t>
            </a:r>
            <a:endParaRPr lang="en-AU" sz="2800" dirty="0"/>
          </a:p>
          <a:p>
            <a:endParaRPr lang="en-AU"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2539314"/>
            <a:ext cx="3065222" cy="41038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88" y="3969541"/>
            <a:ext cx="4177258" cy="2787239"/>
          </a:xfrm>
          <a:prstGeom prst="rect">
            <a:avLst/>
          </a:prstGeom>
        </p:spPr>
      </p:pic>
    </p:spTree>
    <p:extLst>
      <p:ext uri="{BB962C8B-B14F-4D97-AF65-F5344CB8AC3E}">
        <p14:creationId xmlns:p14="http://schemas.microsoft.com/office/powerpoint/2010/main" val="14057563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01016" y="1291673"/>
            <a:ext cx="5302411" cy="3960442"/>
          </a:xfrm>
          <a:prstGeom prst="rect">
            <a:avLst/>
          </a:prstGeom>
        </p:spPr>
      </p:pic>
      <p:sp>
        <p:nvSpPr>
          <p:cNvPr id="3" name="TextBox 2"/>
          <p:cNvSpPr txBox="1"/>
          <p:nvPr/>
        </p:nvSpPr>
        <p:spPr>
          <a:xfrm>
            <a:off x="107504" y="188640"/>
            <a:ext cx="4392487" cy="6001643"/>
          </a:xfrm>
          <a:prstGeom prst="rect">
            <a:avLst/>
          </a:prstGeom>
          <a:noFill/>
        </p:spPr>
        <p:txBody>
          <a:bodyPr wrap="square" rtlCol="0">
            <a:spAutoFit/>
          </a:bodyPr>
          <a:lstStyle/>
          <a:p>
            <a:r>
              <a:rPr lang="en-AU" sz="3200" dirty="0" smtClean="0"/>
              <a:t>These days you could even eat this modern version of </a:t>
            </a:r>
            <a:r>
              <a:rPr lang="en-AU" sz="3200" b="1" i="1" dirty="0" err="1">
                <a:solidFill>
                  <a:srgbClr val="7030A0"/>
                </a:solidFill>
              </a:rPr>
              <a:t>ehōmaki</a:t>
            </a:r>
            <a:r>
              <a:rPr lang="en-AU" sz="3200" dirty="0"/>
              <a:t> </a:t>
            </a:r>
            <a:endParaRPr lang="en-AU" sz="3200" dirty="0" smtClean="0"/>
          </a:p>
          <a:p>
            <a:r>
              <a:rPr lang="ja-JP" altLang="en-US" sz="3200" b="1" i="1" dirty="0" smtClean="0">
                <a:solidFill>
                  <a:srgbClr val="7030A0"/>
                </a:solidFill>
              </a:rPr>
              <a:t>え</a:t>
            </a:r>
            <a:r>
              <a:rPr lang="ja-JP" altLang="en-US" sz="3200" b="1" i="1" dirty="0">
                <a:solidFill>
                  <a:srgbClr val="7030A0"/>
                </a:solidFill>
              </a:rPr>
              <a:t>ほうま</a:t>
            </a:r>
            <a:r>
              <a:rPr lang="ja-JP" altLang="en-US" sz="3200" b="1" i="1" dirty="0" smtClean="0">
                <a:solidFill>
                  <a:srgbClr val="7030A0"/>
                </a:solidFill>
              </a:rPr>
              <a:t>き</a:t>
            </a:r>
            <a:r>
              <a:rPr lang="en-AU" sz="3200" dirty="0" smtClean="0"/>
              <a:t> made from cake, cream and strawberries.</a:t>
            </a:r>
          </a:p>
          <a:p>
            <a:endParaRPr lang="en-AU" sz="3200" dirty="0"/>
          </a:p>
          <a:p>
            <a:endParaRPr lang="en-AU" sz="3200" dirty="0" smtClean="0"/>
          </a:p>
          <a:p>
            <a:r>
              <a:rPr lang="en-AU" sz="3200" dirty="0" smtClean="0"/>
              <a:t>What ingredients could you use to create an Australian version of an</a:t>
            </a:r>
            <a:r>
              <a:rPr lang="en-AU" sz="3200" b="1" i="1" dirty="0">
                <a:solidFill>
                  <a:srgbClr val="7030A0"/>
                </a:solidFill>
              </a:rPr>
              <a:t> </a:t>
            </a:r>
            <a:r>
              <a:rPr lang="en-AU" sz="3200" b="1" i="1" dirty="0" err="1">
                <a:solidFill>
                  <a:srgbClr val="7030A0"/>
                </a:solidFill>
              </a:rPr>
              <a:t>ehōmaki</a:t>
            </a:r>
            <a:r>
              <a:rPr lang="en-AU" sz="3200" dirty="0"/>
              <a:t> </a:t>
            </a:r>
            <a:r>
              <a:rPr lang="ja-JP" altLang="en-US" sz="3200" b="1" i="1" dirty="0">
                <a:solidFill>
                  <a:srgbClr val="7030A0"/>
                </a:solidFill>
              </a:rPr>
              <a:t>えほうまき</a:t>
            </a:r>
            <a:r>
              <a:rPr lang="en-AU" sz="3200" dirty="0"/>
              <a:t> </a:t>
            </a:r>
            <a:r>
              <a:rPr lang="en-AU" sz="3200" dirty="0" smtClean="0"/>
              <a:t>?</a:t>
            </a:r>
            <a:endParaRPr lang="en-AU" sz="2800" dirty="0" smtClean="0"/>
          </a:p>
        </p:txBody>
      </p:sp>
    </p:spTree>
    <p:extLst>
      <p:ext uri="{BB962C8B-B14F-4D97-AF65-F5344CB8AC3E}">
        <p14:creationId xmlns:p14="http://schemas.microsoft.com/office/powerpoint/2010/main" val="21394064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1" y="332656"/>
            <a:ext cx="8496944" cy="5247590"/>
          </a:xfrm>
          <a:prstGeom prst="rect">
            <a:avLst/>
          </a:prstGeom>
          <a:noFill/>
        </p:spPr>
        <p:txBody>
          <a:bodyPr wrap="square" rtlCol="0">
            <a:spAutoFit/>
          </a:bodyPr>
          <a:lstStyle/>
          <a:p>
            <a:pPr algn="ctr"/>
            <a:r>
              <a:rPr lang="en-US" altLang="ja-JP" sz="2800" dirty="0" smtClean="0"/>
              <a:t>Let’s try doing a</a:t>
            </a:r>
            <a:r>
              <a:rPr lang="ja-JP" altLang="en-US" sz="2800" b="1" dirty="0">
                <a:solidFill>
                  <a:srgbClr val="FF0000"/>
                </a:solidFill>
              </a:rPr>
              <a:t>せつぶ</a:t>
            </a:r>
            <a:r>
              <a:rPr lang="ja-JP" altLang="en-US" sz="2800" b="1" dirty="0" smtClean="0">
                <a:solidFill>
                  <a:srgbClr val="FF0000"/>
                </a:solidFill>
              </a:rPr>
              <a:t>ん </a:t>
            </a:r>
            <a:r>
              <a:rPr lang="en-US" altLang="ja-JP" sz="2800" i="1" dirty="0" err="1" smtClean="0"/>
              <a:t>setsubun</a:t>
            </a:r>
            <a:r>
              <a:rPr lang="en-US" altLang="ja-JP" sz="2800" i="1" dirty="0" smtClean="0"/>
              <a:t> </a:t>
            </a:r>
            <a:r>
              <a:rPr lang="en-US" altLang="ja-JP" sz="2800" dirty="0" smtClean="0"/>
              <a:t>jigsaw puzzle on the IWB!</a:t>
            </a:r>
          </a:p>
          <a:p>
            <a:pPr algn="ctr"/>
            <a:endParaRPr lang="en-US" altLang="ja-JP" sz="900" dirty="0" smtClean="0"/>
          </a:p>
          <a:p>
            <a:pPr algn="ctr"/>
            <a:r>
              <a:rPr lang="en-AU" sz="2800" dirty="0" smtClean="0">
                <a:hlinkClick r:id="rId2"/>
              </a:rPr>
              <a:t>http://www.dltk-kids.com/puzzles/pt.asp?id=20120201</a:t>
            </a:r>
            <a:endParaRPr lang="en-AU" sz="2800" dirty="0" smtClean="0"/>
          </a:p>
          <a:p>
            <a:pPr algn="ctr"/>
            <a:r>
              <a:rPr lang="en-AU" altLang="ja-JP" sz="2800" dirty="0">
                <a:hlinkClick r:id="rId3"/>
              </a:rPr>
              <a:t>http://</a:t>
            </a:r>
            <a:r>
              <a:rPr lang="en-AU" altLang="ja-JP" sz="2800" dirty="0" smtClean="0">
                <a:hlinkClick r:id="rId3"/>
              </a:rPr>
              <a:t>www.dltk-kids.com/puzzles/pt.asp?id=20120203</a:t>
            </a:r>
            <a:endParaRPr lang="en-AU" altLang="ja-JP" sz="2800" dirty="0" smtClean="0"/>
          </a:p>
          <a:p>
            <a:pPr algn="ctr"/>
            <a:endParaRPr lang="en-AU" altLang="ja-JP" sz="2800" dirty="0"/>
          </a:p>
          <a:p>
            <a:pPr algn="ctr"/>
            <a:r>
              <a:rPr lang="en-AU" altLang="ja-JP" sz="2800" dirty="0" smtClean="0"/>
              <a:t>Now let’s try the online version of </a:t>
            </a:r>
            <a:r>
              <a:rPr lang="en-AU" sz="2800" b="1" i="1" dirty="0" err="1" smtClean="0">
                <a:solidFill>
                  <a:srgbClr val="7030A0"/>
                </a:solidFill>
              </a:rPr>
              <a:t>Mame-maki</a:t>
            </a:r>
            <a:r>
              <a:rPr lang="en-AU" sz="2800" b="1" i="1" dirty="0" smtClean="0">
                <a:solidFill>
                  <a:srgbClr val="7030A0"/>
                </a:solidFill>
              </a:rPr>
              <a:t> </a:t>
            </a:r>
            <a:r>
              <a:rPr lang="en-AU" sz="2800" b="1" dirty="0" smtClean="0">
                <a:solidFill>
                  <a:srgbClr val="7030A0"/>
                </a:solidFill>
              </a:rPr>
              <a:t> </a:t>
            </a:r>
            <a:r>
              <a:rPr lang="ja-JP" altLang="en-US" sz="2800" b="1" dirty="0">
                <a:solidFill>
                  <a:srgbClr val="7030A0"/>
                </a:solidFill>
              </a:rPr>
              <a:t>まめま</a:t>
            </a:r>
            <a:r>
              <a:rPr lang="ja-JP" altLang="en-US" sz="2800" b="1" dirty="0" smtClean="0">
                <a:solidFill>
                  <a:srgbClr val="7030A0"/>
                </a:solidFill>
              </a:rPr>
              <a:t>き</a:t>
            </a:r>
            <a:r>
              <a:rPr lang="en-AU" altLang="ja-JP" sz="2800" b="1" dirty="0" smtClean="0">
                <a:solidFill>
                  <a:srgbClr val="7030A0"/>
                </a:solidFill>
              </a:rPr>
              <a:t>. </a:t>
            </a:r>
          </a:p>
          <a:p>
            <a:pPr algn="ctr"/>
            <a:r>
              <a:rPr lang="en-AU" altLang="ja-JP" sz="2800" dirty="0" smtClean="0"/>
              <a:t>Remember to only throw your soybeans at the </a:t>
            </a:r>
            <a:r>
              <a:rPr lang="ja-JP" altLang="en-US" sz="2800" b="1" i="1" dirty="0" smtClean="0">
                <a:solidFill>
                  <a:srgbClr val="7030A0"/>
                </a:solidFill>
              </a:rPr>
              <a:t>おに </a:t>
            </a:r>
            <a:r>
              <a:rPr lang="en-AU" altLang="ja-JP" sz="2800" b="1" i="1" dirty="0" err="1" smtClean="0">
                <a:solidFill>
                  <a:srgbClr val="7030A0"/>
                </a:solidFill>
              </a:rPr>
              <a:t>oni</a:t>
            </a:r>
            <a:r>
              <a:rPr lang="en-AU" altLang="ja-JP" sz="2800" b="1" dirty="0" smtClean="0">
                <a:solidFill>
                  <a:srgbClr val="7030A0"/>
                </a:solidFill>
              </a:rPr>
              <a:t>, </a:t>
            </a:r>
            <a:r>
              <a:rPr lang="en-AU" altLang="ja-JP" sz="2800" dirty="0" smtClean="0"/>
              <a:t>not at the</a:t>
            </a:r>
            <a:r>
              <a:rPr lang="ja-JP" altLang="en-US" sz="2800" b="1" i="1" dirty="0">
                <a:solidFill>
                  <a:srgbClr val="7030A0"/>
                </a:solidFill>
              </a:rPr>
              <a:t>ふ</a:t>
            </a:r>
            <a:r>
              <a:rPr lang="ja-JP" altLang="en-US" sz="2800" b="1" i="1" dirty="0" smtClean="0">
                <a:solidFill>
                  <a:srgbClr val="7030A0"/>
                </a:solidFill>
              </a:rPr>
              <a:t>く </a:t>
            </a:r>
            <a:r>
              <a:rPr lang="en-AU" altLang="ja-JP" sz="2800" b="1" i="1" dirty="0" err="1" smtClean="0">
                <a:solidFill>
                  <a:srgbClr val="7030A0"/>
                </a:solidFill>
              </a:rPr>
              <a:t>fuku</a:t>
            </a:r>
            <a:r>
              <a:rPr lang="en-AU" altLang="ja-JP" sz="2800" b="1" i="1" dirty="0" smtClean="0">
                <a:solidFill>
                  <a:srgbClr val="7030A0"/>
                </a:solidFill>
              </a:rPr>
              <a:t>.</a:t>
            </a:r>
          </a:p>
          <a:p>
            <a:pPr algn="ctr"/>
            <a:endParaRPr lang="en-AU" sz="2800" b="1" i="1" dirty="0">
              <a:solidFill>
                <a:srgbClr val="7030A0"/>
              </a:solidFill>
            </a:endParaRPr>
          </a:p>
          <a:p>
            <a:pPr algn="ctr"/>
            <a:r>
              <a:rPr lang="en-AU" sz="2800" u="sng" dirty="0">
                <a:hlinkClick r:id="rId4"/>
              </a:rPr>
              <a:t>http://www.fujitv.co.jp/game/land/monthly20/mame2/</a:t>
            </a:r>
            <a:endParaRPr lang="en-AU" sz="2800" b="1" i="1" dirty="0">
              <a:solidFill>
                <a:srgbClr val="7030A0"/>
              </a:solidFill>
            </a:endParaRPr>
          </a:p>
          <a:p>
            <a:endParaRPr lang="ja-JP" altLang="en-US" sz="2800" dirty="0" smtClean="0"/>
          </a:p>
          <a:p>
            <a:endParaRPr lang="en-AU"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4991099"/>
            <a:ext cx="1740024" cy="1783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699</Words>
  <Application>Microsoft Office PowerPoint</Application>
  <PresentationFormat>On-screen Show (4:3)</PresentationFormat>
  <Paragraphs>98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brenen</dc:creator>
  <cp:lastModifiedBy>Bill &amp; Inge</cp:lastModifiedBy>
  <cp:revision>28</cp:revision>
  <dcterms:created xsi:type="dcterms:W3CDTF">2012-01-27T12:06:31Z</dcterms:created>
  <dcterms:modified xsi:type="dcterms:W3CDTF">2012-09-04T03:08:11Z</dcterms:modified>
</cp:coreProperties>
</file>