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7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cat>
            <c:strRef>
              <c:f>Sheet1!$A$2:$A$5</c:f>
              <c:strCache>
                <c:ptCount val="4"/>
                <c:pt idx="0">
                  <c:v>Shintoism</c:v>
                </c:pt>
                <c:pt idx="1">
                  <c:v>Buddhism</c:v>
                </c:pt>
                <c:pt idx="2">
                  <c:v>Christianity</c:v>
                </c:pt>
                <c:pt idx="3">
                  <c:v>Other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83.9</c:v>
                </c:pt>
                <c:pt idx="1">
                  <c:v>71.400000000000006</c:v>
                </c:pt>
                <c:pt idx="2">
                  <c:v>2</c:v>
                </c:pt>
                <c:pt idx="3">
                  <c:v>7.8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673EE-F54D-490E-B016-2183D0B1D5CB}" type="datetimeFigureOut">
              <a:rPr lang="en-AU" smtClean="0"/>
              <a:t>30/08/2013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B4801-7986-4D14-8E53-E69FCA169680}" type="slidenum">
              <a:rPr lang="en-AU" smtClean="0"/>
              <a:t>‹#›</a:t>
            </a:fld>
            <a:endParaRPr lang="en-AU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88910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673EE-F54D-490E-B016-2183D0B1D5CB}" type="datetimeFigureOut">
              <a:rPr lang="en-AU" smtClean="0"/>
              <a:t>30/08/2013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B4801-7986-4D14-8E53-E69FCA16968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593409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3989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673EE-F54D-490E-B016-2183D0B1D5CB}" type="datetimeFigureOut">
              <a:rPr lang="en-AU" smtClean="0"/>
              <a:t>30/08/2013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B4801-7986-4D14-8E53-E69FCA16968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453582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673EE-F54D-490E-B016-2183D0B1D5CB}" type="datetimeFigureOut">
              <a:rPr lang="en-AU" smtClean="0"/>
              <a:t>30/08/2013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B4801-7986-4D14-8E53-E69FCA16968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226782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673EE-F54D-490E-B016-2183D0B1D5CB}" type="datetimeFigureOut">
              <a:rPr lang="en-AU" smtClean="0"/>
              <a:t>30/08/2013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B4801-7986-4D14-8E53-E69FCA169680}" type="slidenum">
              <a:rPr lang="en-AU" smtClean="0"/>
              <a:t>‹#›</a:t>
            </a:fld>
            <a:endParaRPr lang="en-AU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8736210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673EE-F54D-490E-B016-2183D0B1D5CB}" type="datetimeFigureOut">
              <a:rPr lang="en-AU" smtClean="0"/>
              <a:t>30/08/2013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B4801-7986-4D14-8E53-E69FCA16968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63829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673EE-F54D-490E-B016-2183D0B1D5CB}" type="datetimeFigureOut">
              <a:rPr lang="en-AU" smtClean="0"/>
              <a:t>30/08/2013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B4801-7986-4D14-8E53-E69FCA16968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93541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673EE-F54D-490E-B016-2183D0B1D5CB}" type="datetimeFigureOut">
              <a:rPr lang="en-AU" smtClean="0"/>
              <a:t>30/08/2013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B4801-7986-4D14-8E53-E69FCA16968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94655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673EE-F54D-490E-B016-2183D0B1D5CB}" type="datetimeFigureOut">
              <a:rPr lang="en-AU" smtClean="0"/>
              <a:t>30/08/2013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B4801-7986-4D14-8E53-E69FCA16968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220393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013673EE-F54D-490E-B016-2183D0B1D5CB}" type="datetimeFigureOut">
              <a:rPr lang="en-AU" smtClean="0"/>
              <a:t>30/08/2013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69B4801-7986-4D14-8E53-E69FCA16968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210530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5234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673EE-F54D-490E-B016-2183D0B1D5CB}" type="datetimeFigureOut">
              <a:rPr lang="en-AU" smtClean="0"/>
              <a:t>30/08/2013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B4801-7986-4D14-8E53-E69FCA16968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862582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013673EE-F54D-490E-B016-2183D0B1D5CB}" type="datetimeFigureOut">
              <a:rPr lang="en-AU" smtClean="0"/>
              <a:t>30/08/2013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69B4801-7986-4D14-8E53-E69FCA169680}" type="slidenum">
              <a:rPr lang="en-AU" smtClean="0"/>
              <a:t>‹#›</a:t>
            </a:fld>
            <a:endParaRPr lang="en-AU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8337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 smtClean="0"/>
              <a:t>Religions of Japan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ja-JP" altLang="en-US" dirty="0" smtClean="0"/>
              <a:t>日本　の　しゅうきょう</a:t>
            </a:r>
            <a:endParaRPr lang="en-US" altLang="ja-JP" dirty="0" smtClean="0"/>
          </a:p>
          <a:p>
            <a:r>
              <a:rPr lang="en-US" dirty="0" smtClean="0"/>
              <a:t>Nihon no </a:t>
            </a:r>
            <a:r>
              <a:rPr lang="en-US" dirty="0" err="1" smtClean="0"/>
              <a:t>shuukyou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40576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Buddhist Temples</a:t>
            </a:r>
            <a:endParaRPr lang="en-A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75" y="2062615"/>
            <a:ext cx="4248837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46488" y="5408109"/>
            <a:ext cx="3031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Todaiji</a:t>
            </a:r>
            <a:r>
              <a:rPr lang="en-US" dirty="0" smtClean="0"/>
              <a:t> at Nara (est. 728)</a:t>
            </a:r>
            <a:endParaRPr lang="en-AU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062615"/>
            <a:ext cx="3478601" cy="3819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9013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Buddhism and Shintoism</a:t>
            </a:r>
            <a:endParaRPr lang="en-AU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Buddhism and Shintoism coexist in Japan.  Japanese people will observe religious practices from both religions.</a:t>
            </a:r>
          </a:p>
          <a:p>
            <a:endParaRPr lang="en-US" dirty="0"/>
          </a:p>
          <a:p>
            <a:r>
              <a:rPr lang="en-US" dirty="0" smtClean="0"/>
              <a:t>They use practices from both religions for birthdays, weddings and funerals.  This also happens with traditional festivals in Japan.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7603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Festivals</a:t>
            </a:r>
            <a:endParaRPr lang="en-AU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Festivals in Japan are called ‘</a:t>
            </a:r>
            <a:r>
              <a:rPr lang="en-US" dirty="0" err="1" smtClean="0"/>
              <a:t>matsuri</a:t>
            </a:r>
            <a:r>
              <a:rPr lang="en-US" dirty="0" smtClean="0"/>
              <a:t>’.</a:t>
            </a:r>
          </a:p>
          <a:p>
            <a:r>
              <a:rPr lang="en-US" dirty="0" smtClean="0"/>
              <a:t>They have origins in Shintoism.</a:t>
            </a:r>
          </a:p>
          <a:p>
            <a:r>
              <a:rPr lang="en-US" dirty="0" smtClean="0"/>
              <a:t>These festivals usually </a:t>
            </a:r>
            <a:r>
              <a:rPr lang="en-US" dirty="0" err="1" smtClean="0"/>
              <a:t>symbolise</a:t>
            </a:r>
            <a:r>
              <a:rPr lang="en-US" dirty="0" smtClean="0"/>
              <a:t> the hope for abundant rice, prosperity and good health.</a:t>
            </a:r>
            <a:endParaRPr lang="en-A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343602"/>
            <a:ext cx="4250438" cy="2828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0627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433205"/>
            <a:ext cx="3888432" cy="25875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836712"/>
            <a:ext cx="2779374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628780"/>
            <a:ext cx="3849978" cy="2552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0687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Festivals: Buddhist Influence</a:t>
            </a:r>
            <a:endParaRPr lang="en-AU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err="1" smtClean="0"/>
              <a:t>Obon</a:t>
            </a:r>
            <a:r>
              <a:rPr lang="en-US" dirty="0" smtClean="0"/>
              <a:t> festival</a:t>
            </a:r>
          </a:p>
          <a:p>
            <a:r>
              <a:rPr lang="en-US" dirty="0" smtClean="0"/>
              <a:t>Annual visitation to family member’s graves</a:t>
            </a:r>
          </a:p>
          <a:p>
            <a:r>
              <a:rPr lang="en-US" dirty="0" smtClean="0"/>
              <a:t>Also visitations to temples and decorations at altars at home</a:t>
            </a:r>
          </a:p>
          <a:p>
            <a:r>
              <a:rPr lang="en-US" smtClean="0"/>
              <a:t>National holiday.</a:t>
            </a:r>
            <a:endParaRPr lang="en-US" dirty="0" smtClean="0"/>
          </a:p>
          <a:p>
            <a:endParaRPr lang="en-A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208" y="2060848"/>
            <a:ext cx="3906434" cy="3240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9552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22960" y="908720"/>
            <a:ext cx="7543800" cy="1616192"/>
          </a:xfrm>
        </p:spPr>
        <p:txBody>
          <a:bodyPr>
            <a:normAutofit/>
          </a:bodyPr>
          <a:lstStyle/>
          <a:p>
            <a:pPr algn="ctr"/>
            <a:r>
              <a:rPr lang="en-US" sz="5400" dirty="0" smtClean="0"/>
              <a:t>What do you know </a:t>
            </a:r>
            <a:r>
              <a:rPr lang="en-US" sz="5400" dirty="0" smtClean="0"/>
              <a:t/>
            </a:r>
            <a:br>
              <a:rPr lang="en-US" sz="5400" dirty="0" smtClean="0"/>
            </a:br>
            <a:r>
              <a:rPr lang="en-US" sz="5400" dirty="0" smtClean="0"/>
              <a:t>about </a:t>
            </a:r>
            <a:r>
              <a:rPr lang="en-US" sz="5400" dirty="0" smtClean="0"/>
              <a:t>religions in Japan?</a:t>
            </a:r>
            <a:endParaRPr lang="en-AU" sz="5400" dirty="0"/>
          </a:p>
        </p:txBody>
      </p:sp>
      <p:sp>
        <p:nvSpPr>
          <p:cNvPr id="5" name="Subtitle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Make a brainstorm map for it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43119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Statistics – Religions</a:t>
            </a:r>
            <a:endParaRPr lang="en-AU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9578661"/>
              </p:ext>
            </p:extLst>
          </p:nvPr>
        </p:nvGraphicFramePr>
        <p:xfrm>
          <a:off x="817240" y="1628800"/>
          <a:ext cx="7571184" cy="34563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71600" y="5301208"/>
            <a:ext cx="741682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Source: Central Intelligence Agency (4 October 2012), “The World </a:t>
            </a:r>
            <a:r>
              <a:rPr lang="en-US" sz="1200" dirty="0" err="1" smtClean="0"/>
              <a:t>Factbook</a:t>
            </a:r>
            <a:r>
              <a:rPr lang="en-US" sz="1200" dirty="0" smtClean="0"/>
              <a:t>: Japan”, The World </a:t>
            </a:r>
            <a:r>
              <a:rPr lang="en-US" sz="1200" dirty="0" err="1" smtClean="0"/>
              <a:t>Factbook</a:t>
            </a:r>
            <a:r>
              <a:rPr lang="en-US" sz="1200" dirty="0" smtClean="0"/>
              <a:t>, </a:t>
            </a:r>
            <a:r>
              <a:rPr lang="en-US" sz="1200" u="sng" dirty="0" smtClean="0"/>
              <a:t>The Central Intelligence Agency (The American Government),</a:t>
            </a:r>
            <a:r>
              <a:rPr lang="en-US" sz="1200" dirty="0" smtClean="0"/>
              <a:t> 2 November 2012, https://www.cia.gov/library/publications/the-world-factbook/geos/ja.html</a:t>
            </a:r>
            <a:r>
              <a:rPr lang="en-US" dirty="0" smtClean="0"/>
              <a:t>.</a:t>
            </a:r>
            <a:endParaRPr lang="en-AU" u="sng" dirty="0"/>
          </a:p>
        </p:txBody>
      </p:sp>
    </p:spTree>
    <p:extLst>
      <p:ext uri="{BB962C8B-B14F-4D97-AF65-F5344CB8AC3E}">
        <p14:creationId xmlns:p14="http://schemas.microsoft.com/office/powerpoint/2010/main" val="449019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Floating Torii Gate at Itsukushima</a:t>
            </a:r>
            <a:endParaRPr lang="en-AU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Many religions are </a:t>
            </a:r>
            <a:r>
              <a:rPr lang="en-US" dirty="0" smtClean="0"/>
              <a:t>practiced </a:t>
            </a:r>
            <a:r>
              <a:rPr lang="en-US" dirty="0" smtClean="0"/>
              <a:t>in Japan – the two major ones are Buddhism and Shintoism.</a:t>
            </a:r>
          </a:p>
          <a:p>
            <a:r>
              <a:rPr lang="en-US" dirty="0" smtClean="0"/>
              <a:t>Religion does not play a major role in the everyday life of the average Japanese.</a:t>
            </a:r>
          </a:p>
          <a:p>
            <a:endParaRPr lang="en-US" dirty="0" smtClean="0"/>
          </a:p>
          <a:p>
            <a:endParaRPr lang="en-A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117" y="2445648"/>
            <a:ext cx="3944959" cy="2639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8614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 (continued)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Religious rituals observed on special occasions such as birthdays, weddings, funerals and religious holidays.</a:t>
            </a:r>
          </a:p>
          <a:p>
            <a:r>
              <a:rPr lang="en-US" dirty="0" smtClean="0"/>
              <a:t>Japanese people may observe practices across different religions for different occasions. E.g. </a:t>
            </a:r>
            <a:r>
              <a:rPr lang="en-US" dirty="0" err="1" smtClean="0"/>
              <a:t>Shintoist</a:t>
            </a:r>
            <a:r>
              <a:rPr lang="en-US" dirty="0" smtClean="0"/>
              <a:t> ceremony for weddings, and Buddhist ceremony for funerals.</a:t>
            </a:r>
          </a:p>
          <a:p>
            <a:endParaRPr lang="en-US" dirty="0" smtClean="0"/>
          </a:p>
          <a:p>
            <a:endParaRPr lang="en-A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277783"/>
            <a:ext cx="3528392" cy="3171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9717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Shintoism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Shin (kami) = gods/deities</a:t>
            </a:r>
          </a:p>
          <a:p>
            <a:r>
              <a:rPr lang="en-US" dirty="0" smtClean="0"/>
              <a:t>To – “the way of”</a:t>
            </a:r>
          </a:p>
          <a:p>
            <a:r>
              <a:rPr lang="en-US" dirty="0" smtClean="0"/>
              <a:t>Native and earliest religion of Japan</a:t>
            </a:r>
          </a:p>
          <a:p>
            <a:r>
              <a:rPr lang="en-US" dirty="0" smtClean="0"/>
              <a:t>It teaches that every natural thing in the environment, e.g. people, animals, rocks, trees, rivers, mountains has a spirit (kami) -&gt; Compare Australian Aboriginal beliefs.</a:t>
            </a:r>
          </a:p>
          <a:p>
            <a:endParaRPr lang="en-US" dirty="0" smtClean="0"/>
          </a:p>
          <a:p>
            <a:endParaRPr lang="en-A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829" y="1986735"/>
            <a:ext cx="3386404" cy="3870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6722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Shinto Shrines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dirty="0" smtClean="0"/>
              <a:t>Shinto </a:t>
            </a:r>
            <a:r>
              <a:rPr lang="en-US" dirty="0" smtClean="0"/>
              <a:t>shrine has a </a:t>
            </a:r>
            <a:r>
              <a:rPr lang="en-US" dirty="0" err="1" smtClean="0"/>
              <a:t>torii</a:t>
            </a:r>
            <a:r>
              <a:rPr lang="en-US" dirty="0" smtClean="0"/>
              <a:t> gate at its entrance.  </a:t>
            </a:r>
          </a:p>
          <a:p>
            <a:r>
              <a:rPr lang="en-US" dirty="0" smtClean="0"/>
              <a:t>It </a:t>
            </a:r>
            <a:r>
              <a:rPr lang="en-US" dirty="0" smtClean="0"/>
              <a:t>symbolizes </a:t>
            </a:r>
            <a:r>
              <a:rPr lang="en-US" dirty="0" smtClean="0"/>
              <a:t>the transition from the secular to spiritual world.</a:t>
            </a:r>
            <a:endParaRPr lang="en-A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551192"/>
            <a:ext cx="3679097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6798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936" y="854546"/>
            <a:ext cx="3438872" cy="4000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AutoShape 4" descr="data:image/jpeg;base64,/9j/4AAQSkZJRgABAQAAAQABAAD/2wCEAAkGBhMSERQUEhQWFRUWGBwaGBgYFRobFxkhFxkfIBkaGB0ZHiYeGRojHhcaIC8gJCcpLCwsFx4xNTAqNScrLCkBCQoKDgwOGg8PGiwkHyQsLCwsLCwsLCwsLCwsLCwtLCwsLCwsLCwsKSwsLCwsLCwsLCwsLCwsLCwsLCwsLCwsLP/AABEIAMUBAAMBIgACEQEDEQH/xAAcAAACAgMBAQAAAAAAAAAAAAAEBQMGAQIHAAj/xABEEAACAQIEBAQEAgcHBAIBBQABAhEDIQAEEjEFIkFRBhNhcTJCgZGhsQcUI1JiwdEzcoKS4fDxFaKywkNT0hYkJWOD/8QAGgEAAwEBAQEAAAAAAAAAAAAAAAECAwQFBv/EAC0RAAICAQQBAwEIAwEAAAAAAAABAhEDEiExQQQTUWHwBSIycYGhscGR0eFC/9oADAMBAAIRAxEAPwDiyoyntF7gH63se31xoIvMzb/X36YmrZtojuLyAd+s77dZm5749SAKmRcHft/r/IYQGhqLBET2O31gdcaC7dfw/HBIpfvD1EggATcnriUcHqMJpKzLMexmw9Z6d79jhWgMZdixJAWSCYI+LvH+xtibLoXf4luJGsGG0iygXN7AdN+mNclSKmHssFrkwbGw09TBH3xhjqQ6T8AkEGDfcRAttJ2EeuJAMztJHViv7Hy0urHUXbUBymB0IvtyGwkDCcEBQdV+0H8fp+f2zPJeZm1t/rvadvbGuYVREEzF9on+GPphpUBhQSDE94HYXJ/32xmixZhN9/yvfGEqgA8oMrEkmxtzCOtvscF5PhlQ0y4UxMSTA3AO+9ys9pHfFN1yBEu8KxFuv5W2EgYzUpll5JYLJa34+wBv2nBlDhDPJIICTra1oA+pHMt52M+2vEFem0VAbCEuLBTFiP7pEC9sRqTdIKFtM2IOnbrv9PXERxvp/E4JzcszcipG4WYkWJEnqbwD1xdgBk4wcHUuHyLzJ6bRFr/XHm4YbkEae59rAxsTBjC1LgAem4CsOpI+15/liSk1xYx2B/31xtlQ10USalo+vr/pvh9wzhYpAMbv+C+3r6/84mc1E6vH8aeeVLjtmeHcLgTUE9lO4vPNePp98MwfYfkPt7H6A9sYSmbk9PzmABPUm3vPRWGPR3uLkxsQvxR6MwCD0X+LHK3bPosOCGJVAzS3H95Rf/M310qJ/vHGKZkKD8yN91Zj+StjyH4Z30VKh92VoP2CffGPMCrTY7K7T7Cpzfg+F9fybmxqW1HY2ceq7sPW4b1DEYw8Lytt0PbqL/uncHp+GPLTIqGmfmsP76Egf5lt/iGNaJ/+M3kTT/iB3p+8yR6z3GK4EbuYtUj0fp6ao2P8QsevfG5DCxGsfTV+NnEfX1xtTyzIQrSUM6WH15fUE/Y9IONa1Z6QqCkGQQRzpsdMlViRMET0vOBySOXNnhj/ABMzppqgZqoUEwqDmYm9tN9P077xjTP8QDwiwlrqFLKbGSxW8GPs0nriCs7GqfNCRJAJaQeYMJK3YbiNoPSBjavS1oh0kiPlRWEWtIi125ZEQthc4jUePm8ueTaOyBcxmSbIZC/KxkgEnm5jrBUvqvMHY43p03QCpcoYk3BhTBA6gE9upBgXghc3JcapKDl06ixOqSoAHPzHSYtv0Nof1oKGY6QS6cq8wGoDVAMjWCpGn+L0wbvo4zWjU5kYkkIGsFWbDcsWvcklSIGwA2xu2YWDrBTUpi4mzHaYBMtNo+kCIuJ5B6y60V9UhSNYgzcKBuY3ufmAgkXxklTyQX5uaNoguCSLCO95tJBF8DSrUBXM5lyrS0XvI6+sdjv2vibhGXD1kV5VOsCTHYRe+0jacSUKqjXDaOUgEgkNKwR6E3I+vph1wXIIKSxLPUUFlPbUSQvMLaVDTadvfpnPTHchKwleF0tWp10O5YQzqiLpBAImJYFSBJhpNiYkbjNHSqBR5ak6OVZDBip5zMtzXAMwF7wSbW5YZjKMSQ5PzQeUbgqdLQRBBY3MGJcsRrDaQ2kTAEyexmzSHOoHpeJAnkUmnfJZW841VampGb5tJmHX98EAlh/MD3ABzbkKF6b3UA2mRMT1/LsMXF6S1UYtPPtp5rjYA3kwG5iZN5I61yplF1uhGqCdLAXGmTcfunY2tBPSMdGPIpdcEOIqiRqGwgGY/wCemJcvqQo4EkNq+IfLHQXXGK+X0MwggAgX3FtoO+PNWmNoUDYRMdTNifXHRYiwcLyqwajRrlX1EJbT8BGmwBYQerEACL4Pr1gR5o0KrWAKzpWFICbSdAiegCgmRiu5POonKdXxDUJiRMwNIMd53v2w5ydBVmqUVUaCgBMxBBhTPKzlDJuNPYxjkyRd2y0w4VQoV9A2ZXp3EaCwuQIJ3Om4AIvYwp41kk8wsktAuxkKeXlPOsCQJUdoG98G0aitKgCQIJJIkyRBKwRYmB1IFt8Tq0I4qkSQ3rBBgrqUkbcwJsNVpgRim4O0Pkp9XJSCykCDtsD1t+UemNlRgJJMknr1kG3rI6b2w049kUpOi0w3ONyfiliBpsIi4mSLDteXhmTVaTF0Zt9UKCU0dATaeYHtcDvHX6n3UyK6AsooqOgRTqtqFjtYkAwtvU3Jvg7ieVQMIQgsqnSICbQegh5AJvEk7Rcla3lgCkYNMqVdQQbsL2WSWJkekj0GE1EQwi5Yg/KWufraTP5DGTk27R1eN47zS09dkORymi5gtFz/AE/Ce/4YMpg9JJMRG9zAjpJNl9b7KCdQPSbwB1JOy+kg37Ke7YJy5O6/G8qjdAYipV9FVZRewDEQVxPPJ9HGEccdMVsauNlBG5UEfDMc7juiLyg+rN3xFUeUJURrOlB6KBH/AHFPqjY9VqWZhOmNCDrpUanP95pE+tVx0xsrqlWmpM+WQLCRKAsRO0mofywcbl8Lckqx5lUDYIVHsHp0x+CnEQpaqTjtUqz2uqH8xiBM6QSEUliigWJMhweoAkn3ExEzjzNBP7RUBMgk2mCCFJtq5gDMRYzbDW231wcuXzcUO7fxuT1XD01aeYqpF4OpOUxEyxsY/wBBiJ+JebT1KigLBLfMp62B+EsZEj5l9MD06buCwgkAyb6gUaNLLcSZVtyJIvuCKuWK1DTcMCQCAF5pImIbTfsduXrikumzy832hkn+HZfuHpX1VGYHSwX4WDFr6pIuNmE2Ai56ElhXrquhgIU3UmCto08l5ExO53kkC6tKlJKfdSoWodYKmZMCaY0mUtE2brJOJq2UpkvEwJWxEsCuqmxAN+WxPWLknfKSVnBbYTUIqeXrYlYubK0AREHsCIidzcjG1HOKGIfURqjUZESSAQBuZYk2ltJEETG9OkjhWU3AgFpLaYbSTzfGAp2IPKdgbA5oqacr5mtdQgKSsrBtAYC3zArf0uJVP7o/kLTSWUalnSxVjyOIBmW1XnUDfaRBIE4Gp52EddIUgsAmoaREQG7ghmhpMwAC0YBNQto8lXLqVB0zAUCWgH1AJMjaIEYmz4YAF1LFpIaZjrDdzJBiB8J6QMXp9xWH1MwiNUjQWDToGsE6YGkkmSwmQoB64HphW1srMgYgkNqPxETqNhBESL2sIMEraueqmw5NOkLeHAIFrSxLALedlEYK4e/lnSWlDJXWVMjmGkqJAJvYkbb4NDirsV2LjQpqA1yeUlSSqnqLRPWN+v1xPVbWVC3LAAQPWLi9wAo6bDGNNMUxMMSeYQuuxbTp1GTM3AEWE9BiCnUhyrqQIkid+3tJON+SQ/L5B7u2wKsQOZ+YmLbhTEHcAle+CM6yEfstRS2oUxuJtIcCRABkgwQJxpmuKBpD6XHxFSIB0k7GCQYEXtt2nGKGfJKwnM06mvHxTyiYWL+9xebY03uyg6nwwgkJUZGcg8wkmQQZK2gapkj5yItcmnlw7Fgq+YY1yuvVKBngyCRpSrJ6FGG5sP8ArJlRLuHJLkGCSV+FgsgkgUzMdAL9JsyiuEMQpA0iQQQSYmIk9DMfMARfGLbvcYm41w74ChZmWF5hzaVU6YBF1hYiLDTa4wHT8PsUFRgQp3AWHgkgMFPxKOUk9mAxYxnvLCgMeamQ5Gm+oAMBG42PsRFhOBuNNWVTdIeQQoIjUdhIB6QZmOhvjWOWSqImlyBV+HUFS5cuDo+HSEhLyQxLVNQJjaNwJgDomgqASpBaTEKSshSvzTe5PptviZK716QCU05DeGOqWBgqu0wIsD8N9zhealwek3sdMxBmet4P0741WrsljCnp0kltEXQFQFYiSSdztpABBPN6YMq19DsAxaoyfEkMR00nUxUCUExsLgiCMKTULfDc8oNwBvbbci9/bB3DqAJjQGkgISJhmML6ydyPTvfESS5Y0TcT4eCKTlUpOCZVqjFm0b8wgDSbBRcfTBDZkjUWKgleUAQXFOmO3wDyzbTN5iZONM+KwZV+CQ1MrB1Kb6tQf5YFokQgsCbRUMvTpGm0qSdQJB5X20s0wUUhvQwem+I5W4yTMrJRXqKSRJh4k6zptAZiQxIk3kegxpV1AnSaTG9pPKZiGO2kG/ryzIGGNCitQBlteWZjJOoEk6ib8yiRABkgEGZDPCnKMxYamnSDIEdTpKwRNp3EzscRGa7ZviyzxO4EQp1GLaVWwEEuTAeb2uxa8npLTHQpMi5eoGbSoXTyKGKgEDqwIUiRq66m74FzGXakRqMQwBVlmdBUnmSREQIBnSY92FOgWVSCmqxUk6SAxkqw7RJOqQbH1wSlS5N35uZ9i+plWUgVEZ00kLJJMtJBsNKsPihtwDc9cPxGxBVTr1EBGgS4CFWFysw3XSdcD0kbKNXZlCGmEZlBZWeTqPKwWwQGBqFhBjfGtLJnRDEKxYn4STTlJLNEErB9Y37Yu1/6OWeSc+W2TZzJAssOtOmAQJnRr1aQbncAyDAAAAjAFdPMqxSUM2mbFeaL8yzpJN7LGuSdzYynli6szVW3AT5wec8wMrYsCRI2awFsbrUDALBGpuRk5dWwgFoNNTBNxA0mwi7tr5MxbXyVWmzQUI03YGRtBUyI29INoJ3xLn6JaitRAT5N4lrgkluX5diTdRYkCDIyaOZq6FcabAqWi5LQFkW3cDTsADtGClp+RAcQuoSmkcysAWDRcMBKyASOcXth3VPsADO5gKqhDvctFyWuBzEiIYiwgEddyMupViTANx8l53g8smBt1Ptj1fg5WmpRlqCCYiHVS0AkbmzCSBY+2Mtk6qoHBGlrzJNjHNcfCbLPoR0xoqrZiaaCslW0hzrEkQRBexY7GwBEqQC0zFxcYY8PzjlgVq8vL8ekMSTpDMLgaSF3vcb4S0eDh0BDLdWIAMklD8IESHNiPSSMScIrq9OBYoYudwSTIj7f84PSjkbp/sFtBuYoow1IzSwF0Qham1iBMkAsxB6W6jENEM1JkRoKwxZAzagQSBp2PNufSIJAxjMVIIBO/Nud1NwYZTpKkqYv9cZpZgBm5AF2pqGVhp1GASg5mt8RuZMRaE4OO3I7sCLVIJE2dUtIJ5SPiJ1D4SYNp7RGCXrayVcFSQXTvO82+Mk9W6L3nBufqI1JajEKxaSo2MAQQq2BIqMfmgExYQYKFJw+uRrKoVQRzGCAWn5iAbjctY804Wq9waoQyNJv+BmNxvsPr8uMaAVW8kkbAkn3P8vXGldNABJB1bRER+YPocb0qoBlZHYgwf6+mOggbcN06tTrqgm0SCCIJhYJZd7R17AYPetShaqDTzBXZdIcmCTpAIhTaTpnraYNdRzdp/39bGZP44IS8tuQCSBGw3PXafxxhKG40woM1PmR9LWaIE72iLKRfeOwJODOH8XVUFgQWOtdHJG1hELqvcC3fY4rWazgZpg7Adv9fXe+JOH5yGWGKxJDSFO3wltwCJ3kSfU40eJSW4W0P24hl4YWfS5AdVYFw0gtDbC4sdNhMAzPqtUeTJEELTjSw+KRDwCGnrNzzRYXwsznGzJCEwd+YgMAeWVAAjSEBkfLOMLnRuBy6SCFhTO/MSIkkfYGBiHj7/sdkgZqZICku3XZl0CZ69jY7aRsDB0quXbl+Kdp9N+/Y4Eq5piSXcExNr9dvv37nEuRuIlRME9fv22298W41uSFU4E/MJEggDl+aCZKHYSN/axNo5gKSFNwJm06ZiGYS3MWuI6jpfCxqyKSCQWK335Tv9f99gcebOqUlmvO1yW3+KT6wPriXFsY6TiAY6U0B5HxvtKwRqMDcSZEC22AamYZkCaDYlv7MSRIAIJMEAgwNt98B1OJtVbYQNuX06xt162n0kF0qjsq+bEKwgDbSPkgdB9dz1JlRx1uFjKlmNU6l06XDOqAidHKAoY7jU5BO5Jn1Fy/F3Zl3EkzLwG2EExCyBdvva2GCpS0S4JBJLCQGIE6RaBBJ2P7o3nA9KhTBDBQAw9bSu3NsBJv9cQsa32HZ6rxBaS2FRSXLc2mTq+KHEytmBWBOue2I87xCogCtT82owDKflhgCdQRoIh+sTqB9SbQ4ergawSGtZtgZEwT7wPpaBjTKcNGlvLYahM7b/LcrYGNr9TAwKEb4LirdMro4vmqbyZBtIKr6EGwsbAyIOHGZz+qkzpH7QByNioBKsAAArA3m1okb2K4hwzUUFwTIJiZEdBYE29MKGzkU0y6nUKbEg6V5iGYwCJaDJi/X2ipJSppbl5YaPyJF4g4HxgqBpgwAQxFosTe5gdDjSnUVjDs8EmV06iLg21MLkiO8xJOIGdlUiYUkMRNjGxI3JEnf97GtHMl3AXlG9ztAuZEX3PTbDS7RhYybzBVSSajNYEpqMR8si55IVrrbcCYt/BPBuar6CtNoEGdqY0xBLMCCRHySbD1xVuGeInyiJmERHdq+mHQMGp0kBdDIPKzVRtEFARtj6A4H4gp5yglelOlhBU/EjD4kYdCD9wQdiMXHGuzSMlHerE3h79G9ChDVgtR5nSBFIH2iah3u32xVf0w+FUppTzFBAivUVKyIAFJ0t5bhRYG7KY35fXHTy8Yp/6W89p4aRbnq0xeehJ6dOW+Nq2FOblycPOZYiC1lFtxpjoCL/cntucRcLzJZpCwSoBCj4isXIG5tO2MnMKTztzMROreOpMSB0+2LV4dy+WWoqQjt5R82m9BSZ1WNM3DIV0yd99umSehN0OENbqxTTFJ2io2m1mgnTcTyizbGx9LjfCqlV8tpXTq76Z+sNbY7EW64ZcbyOXouQjgOzs7KoaKKEnQh+VibG0kfhhRS4sKbBgoIEkSoI1QdJ33BJP2PbA7k7RElpdBrcQqKmlOVGkEgRqE3+KYkdPfpOJcll3bmppXenB1aaBYA6rAlbAEAHUCCJMd8LMtxR3dRCkBtUabAEgt9Lfie+Op8G8QOVMNVkIpVWAVCrE/CBZUIUgEAC25IwmlHlFQg5nFZxstQjGoxt5R3i3fHQZkv621vT0GNqudYiNhMmOvb7SfvgcjGNOFSAyWOPB8YAxmmpJAG+GATRN7rqJG384HbfEdercwCO4JmTe59f8AXDvgmWLuYYrSpjW1zzRtYfM2w7Yh8SUg2YqaAQNUCdyRAOxO56AmJiTE4Q6FNNx1H4X9ce1w0i4m0j8/XERGC8lRMF9MxYSLSdp9t79hhiI/JYjVpaO8GPqcE5fIl46Drtf2xYuG5EJlquo3qlVAE7K2pt+kqBft7HAlSlp2FsAHqSqghRHtub9cZ17YjZgBJ2wtzPFzsm3c4VAPFzukGbz1MW77+2I6OeAV+cSALFukgEWPt9zhAMrVe8FjGqCbkeg6/TETDSLH4l7eu34YWlAWqtmVYDoY2DTvcd9pMdcF8IzihmDnSrXmYg36gep/DFJ88wR3g79p/rhlwynmKi1GRGqJSXU56KB6n629D2ODTexSdOy/cRrBKZZhIFgD8xO39fbFGqqUiDyyCQZjlNgYuesdpN8NOI8TFYqEbUiKAPeBqP3t7AYDdZEHY4UYVyVOWoGVC5spm5k2ubncwFHpsD1OIa1UjY/Ef4YtIFl2O5j122JGzSMraZJA+Gb2xmnkapCxfVMAG9vbbfr77Xw9KMqZYOAUGmnty1Ki3aANVNDqGraRTY3icXXwX4hbKVgKlqOYhWuYWpH7KptYH4GtswPyjHOfDtR1rGmdns9iSNMw1tiDaf4j3xfsll6mbDplctVYAw8iQpIBuxsAZmCZg4zkpJ2kdEacaZ1jI8XSoI1AN2NvzxQf0lKc9l3Wm4CUT5gMMdflq2qAoJI5pnoATgvhPBc5oC18pVLqNLOGVdQvBAcjW0C4Bub9Ywr8U5t8rRWtTVXKOYDyFg0n3FibauWxkR6YptkJK9yvnwxQr0SKK/8A7lIMazraBvexmOncYrOfoVkYZoBlCuFJJiDtBm5B0sJiNxi38GzfksGpToqKrSIuI2MCQRcfTB3HOEtn8rU0ABlKMgjm0oG1gxfqzAD82xgstOnwbuCktSBvErZbNZKnSpU6q1UIqebUUKLgBkVZLsp5bwJKg9cUbiHhOrTRqjPTKoO7ajfsVgG/fFlXN06dFVRtWhQNXYdwdr322EYb61HB/IqDXUzY80kklkSkf2JBO7M6vH8LH0xcJyunwjjbbds5Vl3KsD239sdGyvFtSUzqZ206VhwfhAFxpACmAbE7X7nmtRSCQbEWIPSOmOr/AKLaWV0qa0iolNm5jNI6SzGV0/EqKWEsQ2l7cl9MmPXwbYsmg5KMOBn6H6roKOav7xY6BzzYTaVtthNj2NDIsmT8UU6SIFyyFlABYkXIAk/DNyJ364R/rjBXQGFcglQbHTOn3jUfvgfHsAqMhsSZasUdWG6kEfQziLGyjAM67w/iNKoaSugdGAKagoCjdZ1LOxsRgw+F0UZhKCs3mmmtNNVmhgQCTzWYWvaZNhipeEc3mDl1RrUVclCep6gDcjpPSTv06P8Ao+LZjNlySKWWDbj4n0iPdVVifdlxh6M017HWskXGznP6T/0fPk8zUqUkJoOWYaVtSkzpOkQFAIKnaLbg4W+Cc3oNVSD8ri37sg7jsw6HbH0rmcvTzalKtMOk2EbRsQdwbn6G+8Y4X4v8If8ATM8r5di1JnIUMJNIspIVujCCYO9mBEiTtKDaaOeMkmmOv+i0ayoyhllpKyIg/EdIsL9NoxHX8IjMLmii/tVCvSCjQjcnOAgFmJViFmJAHU4MemyVBSpEVGYwhFh1u/7sASdzGOj+HuDqlIKCSYnWRdmizegHQdvck5wjK/g2m4pfJ8scQzOowPhH4+uI8rlZYAgG/wC9HvjpP6SfAyUcy7gMBUBq6R8DT/aeVCxKtqcobhLjYjFdyuVAnVJLTdpmZvc7wf54vkxaob8P8P0v1VavnVQVWWVVBB0WI3lgOXcgb2xXqmXp7hVH+D74t/B6i0Mq7qRJ31rqHx6VSJCmTLSZjSbHcI2qUy0hVJvI2FzM/Q9sKmrsG0+BNUyVMzYD2EYN4dxhsrlczSTU3mAaP4Cw01CR6oYt1Aw1y9EVKdU6UhKLPaCw2AJGnbUyrPTCvL5MlrqbLqj0gHUf4YIv6jvi4PtCZW8hSqTqQWG82H+v0xaKuSphUZamuaYZliCjSwZT3AKqQeoYY0zeWhgVEAqwjsbER9AcAV83oZezAr/3Az+OAkO4lwxai2XmDzbeCxkAe0W9MH0fIfh2lmZatCQiipzMXKsQUCghCVN5PxC9oxrQqDXzfD5gB9hE/nizZjIVcq1bygtSACXIVX0lT8NxKqVNgy7A8xxjldUa4+yTwR4Rp+XSq1AIdyalKYYgHTLEsHIDa7D/AOve5x1TgmV0IlNQAALKoAAn0/mb453w3MM2RSrr/aU3ZDaZFRy6E9Y52E9kOLvwVmRNWgqSoFRmtEC9thzMw/C4E423JkNeP58Zeg1SAxQWBmCTyifSSPxxx7xbxQ1srU/WOYpUp1CQiiQCQwKqBbnEH3knHQ/E7NVpFEAILCBN20gsb9Y0/Uk45fxqtpp1TGoaKmoWiNMCSbX2HriopNUQV3hvGKcZfLB20eeC9QiNCM6wAJlo+Im25EEXLnxPxA0DUydOoX0sy16m2rSxikBsAt9ZHxGVFgdVGpVECjpfbcnff6Rg8VRE+uM1CK3K1NbImNURpOxn3va3+bD7K5g1BrZgWAC2EABF0oAOgCAAf6YrJrAtEDoZ62JkD0MAn2H1YcOzehr/AAmx/kf998LJHUiGiv8AEMpozFRT0YxPrdT+P44acP4oadFlp1Iaspp1FjamYYwducsynrY9DePxhRKZjV+8on3Wx/IYUrmBP0AxUXaGgbV6DGGOCjll6uPoJ/njGXy6taSG6dj/AK4oAXGcTVKQUwQZwbwfhQruyghdNN6hJk2pqTECLmI+uE9lbGk26QupmMW3wj4eFSatZCUt5YLQGMi5G5Ue4BPe8GeEuB0KWZ1ZimtTy11rSrN5Kve2ouGkAAmIg94BB7hmuHJmaANR1ZdOpKqhdWkpKmwuB1GxttE40wzhdhOEkjm/COHVcxnEogEIAGNhyqpEsOgHQDuojFtpVPIoIlMMvmtTk0xMLJnW3TWKd2MkkgdcC1OA1qPLl6VRq9Q5cllCKsUxqch9mAZg1yZKoLgXN4Vwth5IKf2GkhalrrTKqzADcF3MHrB3GNHk1Sa6FoUYJ3vfBB4p4tUgUAxX5qgUkb/BTtuALnuSO2FlXMedlKqVNVR9dFEAks3MWpLsZYMpXvpJ3jD7xZk0ZBWDjUoiopIm/Ud4Nj6RsBiu8AzWnVmFCtp21SILI5UkdxpI6EavXGlx9MhJuVD/AIHwzyn5gNZQM4MQA0wgnsu/qT2w/wAlxkPXKJdUDa/dYGkD3cCR1Vh0wiy3EGqOQLh3VVIsWChQxE/AC3w9Ym2NuG5umqZirSdmXSgBdW1hr6tRN3aX1nbYDpjC9W5couL0stHGqFKrl/2q6kN/UaZuvYwDBG+15g8IzvAKqV2pIGqMoDiFu1PTZ46Wa46EEdMd/wA1QVqXlj4Y0j2ix/Cfpij+JuD1a1ColIANFMFmt+zSGNOQNRHmKLgEAEb80QwRzlvC2bqo6r5Y0NPlGooqMRKt/DKaWlSwIuYuJrMIgbUdQIkgEgg9hBEiwuO+2LL408L1KKtWqFqlDzvLoMzM9TSwcgMLaOUCbGSo2k4WNnqZyRy6oNRI1sUGqTUZlOo8xYKhXfYjeLQrrcqVdBn6Na9IPXeoisqU6YIqNKtNZRPNaNQBjrEX2N0/Sbxei9Cj5dVDUd+ZUBlqarI1mJ0htJANpNtrcgzCNTR/LYhHUK6zZgGBAPfmVT7jFnp8ZQ8My1OkpBp+aHLFQCzSTovJBBSSRuqiOuGkIHr1uaN7Ax6rc/cE4S8Up/tKa9JJ/L+mHOYo2VhuoGEWdf8AbrewED2vgEWJMzrppIUaUKyBBNySW7mWInsBi8cJ4f8ArdRqFU1KLGkKZJXm5akJIYbHzEUmDIb1tQMgQUEEEc2x/wB98XPgedrsFr6yzAIqkkwGqSQPQeZTQ/4cS420VF0EZKk6ZYr8LqWoVR3NNtOx2sf+498dGzKgypZoLVIEwCdR3IxV/EtanroZilBV48xTYNoCPSYx10VFQn+EdsPOD8cNVDqUK020hiZYz1Priuhvfcg4nmQCAoJFKlWNurFCP6YrGd/R02by7oa6060E6dINPVqsGYNcx1AtqHsbHxB0V8zqEIFSnaROp069JscUzjXHmpVqJAlZditoZV0BrdWA1RNhqnphOWkcY6tiqZLw1lhTo+fRfWNS1IrFedHYFG5GC/DFo6XvOG3A+HZVKg1ZOmUqAaA+urpM+pHMw2kYzmOIJUzlXytFWk9VNMzpjykDCAd5kW6j2wbRDQq+Wq6TZioI5do1zFonfuMcsskvc00JFb8ecMpUszSNGmlMFWDCmIUnU2wMnpH0B62SKJBGLP8ApCYu1GooTTCB9BQgOzVYnTcFgjN/PFWoNdvt+GOjG7imYy2ZL4ibzMrSqH4lco3f4R+eifriuIwi4+uLIya6NakBLHS6jrKGCB6lT+BxXglsOKrYk3qUQpsQf+MRqLE9sFeWe5+iY0GSn9//AC/641pk2b0qyvyv9GP8/wA8EeHC6ZuiEYgs4SVgyHMEXsQQbg+uBRkv734YsPgPh4Odpt/9QapuDdRC7fxsv2wON8jjKnsdA4BkaNbOeSwYoVc031MroUXUpF+mk7gz1GLJ4bNR6PlJWqI6KCkEcwj4TaSQdiCDe84rmSU0cwHpgDShhiSxYkwZBPZjfrPphrkc2abo67gSLxPcfj+OIUEuDRzb5GHD/EVXy1BcnQLH5mEyQx62/wDHDJ/EFJlhQwP7unl++2Krxaq7Mtaj+yDv+0Uw5pM8kbAAKDOoESL+oUrhFU1wlgpMg3BAKmDt0tbuMWn0TVrUCeJGepSZUguxA72vO9pt19cL8rTCZAKd6lQuRvbQxWD1u31jF64/w+nTyVRCoIYDcQZJie4ME/ScUriVdQDTkBk5lULsAIiwiIWY7D1xU94Sr2HidZIt+6Hnhtv2yT8g29VYn8saVaJqolFSwArJJn4gagQL6cqVCf4R6424QwpuWYkbNqUTEm5jqt+l+uGHDmBYlRygsw96pJj6At9xica0xS9iszUptrstoYNt2worVV8xl5WGzLvZxMEdip+uDcpVuP8Af54q2dqNSqOURoUMoVpUOKbAyRvOkVCpg/DN9RADI434n4I2RzlXL/8AxyGpGPiQ3pme4HKfVTgPL5wRUTSbt8U2BQmItudRm+OrePcmmaylLOU7+SdL99Dm0/3X67QzEdcUiv4XrqCWpnSSCdEMVkwQVBLB7SARsZ22WwFfzDDyagI3g6u0A2j1Jn/Dgj/pfl06SkDXLB7Anlba4t1FjeOmN6uXC10RkdFHOwqAhiqlmJggQCiRF7g37G5lG1826Az/AHuv4lsJDN6Y5R6fy/4wx8NeBjWQVzUQM0KFKkgSerA2JnsbYW5tDTFRSQSrOsqZBhiJB6j1xJwrxlTpoukFnUfCpYXBN2NhEaRadjbGc7rY1w6b+8LuHLCVJgMC8r0W5FvS2+Lx4CyfmZPNJ1YBkjeaQJAHqVD/AHxQ8hl2qOqLdnIUbXLEC8+uOoeAsu+WoVHIl6FUCosyCLyOoJ6Ag7xe5xZmSiqrU1qOodVA1LJAhnJIsZjVrSOiml3GLFU4aKZSrRC+U8EEgkLItMdemE/6gEq1cuDKP/ZeoqDVTAn94Qv95KfbBvg3jkJ5D7a4Cm9qisYA9HSI/jjriShX4gq8xWQSYd4mCTZReLACdvm+uKx4mLBEqhVOgvMqCQJUnSSLGJ26GemG3FMzqqO4spckXmAGsJO9owJ4nTVl6dMkhDWfXE7EKhPqQKjWw/gOjj9DPuuzNG8SYk9d7H1wVRzDP8q+7R/ME49k+BVK1dqNGHYFokhA2kwI1kQTaAepxulHlKjl6G1x3BB2PTfDIJc1xakaNJKa6Sh1VGjmqMxvEbIqAKo3u5+aBtkDKz3JP3OFGaoaGiZsD98X7wb4Zy1ajTapUqq5OwEoRb0tE98TKSirZcIObpCGk7CoNE6hsBc/QC+FnE6k1X5i20lgAT3nTafx74tHD8wz0UZm8umQeSiugHSTJcjmY2sD6YR+JqBFRHaJdYItIKmIMAT0veY3MYUZ22iLHy+Ac5+7THvVX+uCU/RzXO7Uh/iJ/ni7Pxmmu3mN6JSb82gYjPHV6JWP/wDlJ/FsPWw0oqdL9Gz9XpD15mP/AIxhx4f8KDKGq5dXJp9FiNJn6y2m38Prhg3HHPw0TH8bEH6Kqt+eJcvn/MWqCpU+WQJ1CbzbUq9Ae+2HCTbHVAzVQInqQo+v5bflg+nOhPxH0I/p+OFNRC1hcggiTbfc9/T19Jw6CRTpt0bWPqlRpH+UofrjV8iDeF1yEqU0bQanxMq882lhcS0AjfY4ar4Yy1VQQDIn4CFDRsWVRCsQATpAE4r1LoQSCNj7YsGX4/TENUpN5g3ZSADHWxB++ABN4iymWomilJiz1HK3cubBeUxZfjH3xXuJ8OL5ioxBKgDaSb041Ag8ulu43FvRv4pzlLXRqU9YVSWVLaRLKCBOzajNz9+iniLMEOhmgkFgrEeasGEJEHS1rffA5UgUbZ7gtepUpqrQopELqMzNMgFY2a15Ita+Ltw/LhKYAEdf5D8AMJ6eXpNl0FABfLQkU5jlaozhlLG/xlW62BvGHi1qZ/s3H90kGPQEb/bAtlQ5O5NhmWqEHBtf9oikH+zcVI76Qbf90/TCjJ51ak6GDQYOkgwexjB9Br/h98ITTWzK3xfg3kvV5Q2WzKlGuZGoQaRt8MElTMiBG2BxQhtPbc2n8O++LcjSmlhqWNLAiQYMdfYYrmcoqlVlBWBG7d1EbntiJ7oEc38S0WfieYkkhaaKCdlD0qa6R7ec2Ic8Oo6kn7mf54s3iPg6I3nhyz1a9JSsrpALA2gT/wDGoxVeJ1gq9yEBA+/9MC4AVcUc+Uyr8RP4TePXAvA+HadRaJNvaxwxy3AK1SpUS2tQHIJgEMYBUmxF1++GuT8M1QsFkBn1P1sL4AoS8Ezb0s/lVVNb+ah0jrJtsR77ja9sdm8CEEZpaoAFaqVYbwdN13I+Zup2sTjlXDKgyeepujcyuiVHY2YPapYCy6XPciAemOq+DqJVKhaf2tR/+1oEj3BwmMizlPXlgZ/a5QmjVA3amGhXH90wZ98L+JIy6M1TmSw80AbOpDawB+9GuOsNGwBsGcZaedRmHLWBp1QdjqAGr2YET6r64BFDyKlXL1S2gjQzDfS16VYA21KY+x7YTKRXc64qFntDk6gNhJMEe0x7e1pM5l2qZAnqrvqE7TTQBo6iU3/iGB6ylSQYV1JDR8Mj07GJB7e2GvhrMN+r5sQNRp1AJOwFMa477rETvfCTakU+DnvC8lq84U5FV3NRADBaAeQTEkkErH85Dp/DNHN0T5Shcyhhm5gzP18wH4lY7Nupn5RGIeHk06NLMLZ6EdzyupBYiIgH2+I3nDOm+msCbmpDBhBNYD5XuQzrLDUCJBE4ylkaY447RyHiBPmGQRECCIIgXBHeZ+2H3CuM1EoLTp8jGYfWREmxiLEEAAzaxw1/SFwDVmHrUpJcBnQKZDH+0I6/EQSDfmn0FcWnYU+shLbgm1+03xs9MkZpuI78N8QV6Ion4w0qD2Y/LBuNRuDJGqRscDcR4Q+ZagKLIz1HKRIEE3lvQQZPSO2LR+kbw8lPMHN010O7kECNBfmJYrFtQFxtIJ64S+FM/wCRn6BpGKeYPlupA5dTRAO4gwQd+hkTKUabkTRdgR/t/wDTG3m+3+/rjZfY/b+jYz5nv9Q38sQUa+b7H2UY3ALKT209O8j84++Nlc/7DD+WJslz1PKAJNRGVTbSGA1pJmRLUwNvmxUH94GL8m4NUr2E+8b/AGkff0OLJ4bVa1KvlmkEMKqNG2oaZHeGQSO1T1xVeFUVVqtQSBEKCumNR1MfwX7+uCKfGBlK6V4kxoYbs6HdF7EkyI+YLOOhvcSVoe8NyhZ6tCoCrrzCOhEBvdSCh3GwOGFLwwDu7N7AD+pw4qcPBzOXrKQQyVFkfMpTUh7Whvv6YR+JfEjJVahSKNyiSCZHcNDcw35VjpLC4KciRD41JydOppkSoFOTuali30Or/LiseFqrMihiSqSACSbUlJUf96geg9sR+LeMec3lEuzU353ci+kEKFC7KAT/AMycFeDqf7Cq3eppHpCKT97fbHOsmrLS9j0Hh0ePqly2PcuoYqhYLGxMxtPQHrP+5wfW4VXQTyMO+uwnqTpkKNyYNsVzjWd0U6kSGsFPq5IkeoAY/QYf+Hcy2byjc0gctVFkOhEEMkbqY1AX6iDBB31K9PZyvHLR6i4ugJHfzHNTy3ENURucMuk2khA2kWkkbdZ5cXTLZsOiuGDAgaitrwCZXYe1ukd8L8rw9BTeCWp1YgFpUDTB0sDeZmdxAvYQfQoqtNVUABVCj2UQB9P5nAkZW2qbDlB1HYhoZe+wD23+KP8AMMJ/FXB9VI1i7UjRUliColRchtam4uR9R1GCM+5/VmMxoILEuU5GgVOYXHT3264R8azvnBB5ZTLmfKQqoVgpHMQ9jEiNwJ3nClsrBFL4/wAWp+XSNOv5sV6ZYcvKBqM2prvEdcC5Ggr/AK5IBYUAFJF1LLWuOx+H2wT+kKgi5VGQAftYaFUEzTfTdd40n74i4HSl82P3qKf+LD/2xMXaGE5Ssf1uh/8A2ZFR+Af/ANMMQsH6nCD9Z01eGVTYGlSU+zDyz+FQnFiqpB9f9/64BlJ4tSLZiqo3LgAepAH88dx4dklXLLpkMkddhuQY5H3kGFMR1xxzL5qinEmqVm000qs2xILKIUHTJAm89h6465wTxCtUAU9FUOLAMAWH8J9+x723wNgT+IsgalFgRzU11of3l+YD2kWO0j0xniFH9ZydLMi701Kv/EvzA+ojV9++CeH58GUOrUsstNxpYKRFSmTENYSCBeRffHvDVMUatfKEgqwFSkTsyt/zfCAoGeoyT1N/8QPSfxB7/XA3A67LVYKSZVrH+JdDAjbZh/lHbDbjnD2y9U02BAHwE/MvS/WNpwuyoC11qfwtP0Un/wBcKigbw3mE0IrACVVSxEwVLAWkSpB0kDcN6WO/VfJ/ZVx+yMlKiyNhEANJ+ET72ME4pXDM81HmI10mkuIIgMYMET8LaT/STi8ZDxNRZCjQ3LqYPdWifiiYeNmABExuRiZQfNWhqSrZ0zAZKZAqOWBEiLS0SCTJENaQIknruI/EYp5rLsHI8xBrpEAa0ZQp0STqAbSQRMWUjbBK5HL1AP1etKuR+yILGSZWCokCR1BFgZ64EORCvodUDSNECZgCII3N4APpjJab2VP/ACDcu6IfFzB8q0sTpcVNyTd9HUfusfv645k2Z8usriR5dRWHQjQwJ9jbF84rx0VaNan5OYDlSBKiAybTsd17Y5rmKpIJMknqdzPfvjpinW5mzsgI9D/gP9cZ8wDoPswxLVpsjsjLJUx8Jg9iCCbEXHvjKv6D8f8A8cZWVRCHHb/uOJsvXKOjgXRlYcx+UzG2NwvoPw/pjPlj937RhWwoizFTWzMU0hmJ0j4RJJj13x7SYjTbtAj8MSMsf7H9ceFT3/HDcm+QogLPoZEqVEDGSEcqLgg7fDIJBIg36xgHI5NlOohFMaSBJBEcpVjexABkXjfBtZ1SSxVUESzHTv3n1wAviLKFoFb6hX0/fT/pjdtctlRhKXCsqfFapNetO/muPsxA/ADDvwXX5KyHoyv9CCp/8V+4wk4xmUeu7KIEkTMhiDGoW2Ij7Ym8M5nTmQs/2itT+pEr/wBygfXHn43pzHtZoavHp+y/YsfGcuGpVj1QI4PceZpYDvHmBv8AnC3wrx1snXWsJNNjoqKOoEG38SzqH1HXD/N2RwdipDe0gn/xB+mKpw2lqo1V6qQw+g/mFI+uJ8ybxZFNfH8h9n445cLxv3f8I7Bm8gopVK+WYAMgeAAUPMrFgNoZdVosWkR0HfjdNAvmgpJjUAWQWmW+ZR7asIf0Z8aJSpl3IKoNaaosrGHW/wAskf5yOuJ+O8LUsSikuLKV1OACZglZ5TcBiLEXuAcejCanFSR42bE8U3B9FryqhhHK6uI6MrTt3BG3fCzx9m0ShSrOGZRU0yoBI8xDvJFpprhRwGrUpTpqSGgrTADJYfFG+39bWifxjmA3Dq6u1MNqp1UQOCw/aqWAB3szGBcTimr5MmqKL4v4rRr5NlTUGDowBple6teSNn/DEXhltVdB/wDbll+4p02/k344XVgGRhMyPTB/BiEbINIBXyw/MJAqIykm9oAEztInE0lsgAOLKTkck3UU6ifWmwUfihxb8zmho86LFBU+66vzkYQcTysZQqLinm6qggyCGllgixs++J6mY/8A46iOrfszb9xjMz6BR9cICo5snW07zP4DF98M1kbJ0QXAKShBqIDIaQQGINwynFU//Tuaqg1KVB3pkkBhpg6bGJIkTaRax7YYUvCmYCyVSTupcal6Qfl6Tv1wnpfY1ZcaHHnSzftEEhSSGK3sRNpG8iMPKPG9RpspBeiykSb6WBV01EyFM7NPS4wi4dxamKNOjmslHlotNatKsPMhRF4HTe8jG2ep5J11U8w1N1JANVCoPdS6gBTbcWPUCDhLfgf5ln8RcSWtl6gZWGkSFaDocWBVwepsV6gnFFeeYDchl/zKR/PGzV64UpzMDvbtfdbdO2FVPPhmGkzcfnguw4Efh/iEs6CPNDNpWSusX1J+6SwbY/uWxbK3C6NYCpTUpUf4UWTcnqgEgNJB0xe46Y5rmaMO3eWU3/dYwZ6G2/eOk4s3DPGNRFHmGpqWIKgc42IqCQQYtrUkWFsKcZcx5Eq4ZasqlJVNSnSCtUGjMIGaad4AGrUBMAloNoHQnGxzRamVZh8QKmNInSIkLvqjSb9jeMUnM+O64qalVafQEqTrA21ENGoDthtwnxTQqBhWHlahzEsIM/EUJG03KxNxvfHO1kTuRuvTapBHFuN8QY1Ka0XUGR5iUyXIYkMASxRTpJ5hN+2+K3S8O6dZq5PMMmkBFSsAywLsx8ttTGNtIAnFz4OVrUFenLKGZAepCMQDHQlYMeuCTTj5m+39cba37GWkc5x/OpLVgeZThKpO7An9nU+8qfcYC1gdR/mIxLkK4VuYSjAq47q1mHv1HqBgVqRVmUySpIkCxjZhPQiCPcYckIl81f3ifZpxo2YHQN9SP5A48aR/dn6T/LGyoegA/wAI/piQMJU7Ej/CD/TGwZj8x/yf84x5f+5GNhkyf+TgASeNKh/UyCSdVVB9gze3TFFyDXI7/wAsXnx3lCuVpz1qj8EfFCotB/xY58m+x7XhbY/1D53wKc0UdXX4kYMPdTI/LE4bf64WVXk4yxrezsk01RbH8d1jSk06PMxQiHiCv9+2+N+AtFRgCSGUEbAmD1/zfhirK37GO1T81/0w+8PtelvcMPz/AKYz8tuWN38/7K8OEcc1pX1x/YRRrvQqE02KspIBG8dj0IIixtg1fF2cBkV2B9Fpgj2IS2BuJKNWrrMGPwn1wEqEkAXOOfHmmo7No3yYYOVSin+g+/6/ma9M062YqMjyCpaAfeIkdYOK49Ly/iTR6ldIPqCRfDanS0qJiZ+04sXBq7lCovpPfo21j9R9MdPh+TLW1J3f9HB9p+KvRjOKqufyf/f5KMMyPT74KyNJqz+XSTW0ExKgALuxLEAAdye3oMXarlFmWy9EnuaKk39saU8qg+GkidymqmT7lCCfrtj0nm+D59RNW/RzVTLmsK9GoUljSpklY7o03aJkaRMACThJ4synl0VRqqVHJnRSbUUa2pWH935wI3EnrYRkEIk0kc/xs1Qj1HmTfEo1ARGgdlAA+y4PWdcD0o5rTqMPhDr2gsPtGCv+p11gGtWW1gaj7fU7Y6Nk655j8RUSF5gTcC/WBM2xK2bgsWMslOnIJi7NF+tg8xPbC9S+g0iXwBwds2xetmKzU0Yg0pfm5Rd2kEDmBAWZKmSMdCzWR81DQdRTy2nSFV73sdQK6FA3EEmegxV6PD6a/tFptrcAl6dSsmpiTOry3A0qBebmRGDatG2zxo1BzUZpIEkczGw27yMUpPoVHMsvx1nRqVZlVSsf2ZBYD5TE2I9O+MDOovqOyqTP4AY6FUoqVYOnmQivzkkEsQII6ABhte2+F9Xw1l9dQ+TyoCbF1+WQCQw6n3w45K6E1ZX/AAv4Wy2eqkeXWUklnbzAFWT8sEjVPSDHXB/FfAPD1FQpWrKKTaXUlXIkxH9nZgYJUiYBw+4RmczSorTp+WaYNSJNYCmJDRZjO5JJN4xHW5wDUHmAUi5UkgMdRER8q2HwxthPJXCHpKgPBuUY6KNevVdvhpxSEn1NRVVV7sdux2w24T+jLJUgP1yuHqG/k0qgC7TfRzv7jSPU74bZ3JZcqYy6KU8twYBMvvfcRqsRe2+PZ2hSSwp3n4iDDCNySNLEm4A2G5wa6Chc2XopCZYU0VRzLTYldR3JBZmn1ZibDsAMSwt+TRievS35hy9L2IBJG24Cn7YjqUNNtS7xY33YenVG+2Mt+xk1M3wo8YKymjUWo4DoylQ7ADy9MGxG4cA2+QY9j2OiH4kRLgrjGdyT7kn8zjXyF7D7Y9j2OkxMeQvYfYY2CadiR7Ej8sex7CGaVhqEFmImfiJ/PAxyKev3xjHsQ4Re7Rss04qoujaosK/sfwwLkMopAdxqE/DsDfYkXj2j3x7Hsed4yTk0ev5k5RxRafJ7MEMjuFVNVRYRQQigBgAskn7k4P4A/NS9HI+//OPY9jLzEkpfXR0+E21H67HYpBmg3BOIquUFNqZBJknf0aMex7HiqT1V9dnvuKasZomrktfrH9I/PDPL5Dyr6pLAdAB32v8Anj2PY7/Cxx06q3PA+1fIyKaxp7Pn9yZcy3c798ZbNtbb8f649j2PQPFo0FZibn7YlWkOsn649j2BCZstMAmLRsev33xsKYA9zJ9dt++PY9ihEiixiQOwJH5HG2kbdNtzF97TjOPYpCIKgF5m8fMem3Xa22IXpahckyZMmZPSe+PY9gAwKZFpEHcQYPve+MVcyRveRH0BmPbHsewXQEikt13/AJbfljLUzbmNthJge17Y9j2CwIqoJmWaDAI1Hbtvtc29cQVUJmST1uZ7n/2b/McYx7FIk//Z"/>
          <p:cNvSpPr>
            <a:spLocks noChangeAspect="1" noChangeArrowheads="1"/>
          </p:cNvSpPr>
          <p:nvPr/>
        </p:nvSpPr>
        <p:spPr bwMode="auto">
          <a:xfrm>
            <a:off x="63500" y="-1571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5" y="844469"/>
            <a:ext cx="3728733" cy="28693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539" y="4001224"/>
            <a:ext cx="2507399" cy="2476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059832" y="5589240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Shichi</a:t>
            </a:r>
            <a:r>
              <a:rPr lang="en-US" dirty="0" smtClean="0"/>
              <a:t>-go-san ceremony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662314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Buddhism</a:t>
            </a:r>
            <a:endParaRPr lang="en-AU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Buddhism originated from India, through China and Korea in 6</a:t>
            </a:r>
            <a:r>
              <a:rPr lang="en-US" baseline="30000" dirty="0" smtClean="0"/>
              <a:t>th</a:t>
            </a:r>
            <a:r>
              <a:rPr lang="en-US" dirty="0" smtClean="0"/>
              <a:t> Century CE.</a:t>
            </a:r>
          </a:p>
          <a:p>
            <a:r>
              <a:rPr lang="en-US" dirty="0" smtClean="0"/>
              <a:t>It consists of the teachings of the Buddha, Siddhartha Gautama.</a:t>
            </a:r>
          </a:p>
          <a:p>
            <a:r>
              <a:rPr lang="en-US" dirty="0" smtClean="0"/>
              <a:t>Developed into a major religion during the Nara period (710 – 1185 CE)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80" y="1916832"/>
            <a:ext cx="3352957" cy="2432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16726" y="4349278"/>
            <a:ext cx="382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Kamakura’s Great Buddha</a:t>
            </a:r>
            <a:endParaRPr lang="en-AU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718610"/>
            <a:ext cx="1559646" cy="1559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7693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rgbClr val="FFFFFF"/>
      </a:lt1>
      <a:dk2>
        <a:srgbClr val="46464A"/>
      </a:dk2>
      <a:lt2>
        <a:srgbClr val="D1D9E1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BAB94BD4-5D6D-4148-AB57-A4CCF1FD4E0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214</TotalTime>
  <Words>373</Words>
  <Application>Microsoft Office PowerPoint</Application>
  <PresentationFormat>On-screen Show (4:3)</PresentationFormat>
  <Paragraphs>43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ＭＳ Ｐゴシック</vt:lpstr>
      <vt:lpstr>Calibri</vt:lpstr>
      <vt:lpstr>Calibri Light</vt:lpstr>
      <vt:lpstr>Retrospect</vt:lpstr>
      <vt:lpstr>Religions of Japan</vt:lpstr>
      <vt:lpstr>What do you know  about religions in Japan?</vt:lpstr>
      <vt:lpstr>Statistics – Religions</vt:lpstr>
      <vt:lpstr>Overview</vt:lpstr>
      <vt:lpstr>Overview (continued)</vt:lpstr>
      <vt:lpstr>Shintoism</vt:lpstr>
      <vt:lpstr>Shinto Shrines</vt:lpstr>
      <vt:lpstr>PowerPoint Presentation</vt:lpstr>
      <vt:lpstr>Buddhism</vt:lpstr>
      <vt:lpstr>Buddhist Temples</vt:lpstr>
      <vt:lpstr>Buddhism and Shintoism</vt:lpstr>
      <vt:lpstr>Festivals</vt:lpstr>
      <vt:lpstr>PowerPoint Presentation</vt:lpstr>
      <vt:lpstr>Festivals: Buddhist Influence</vt:lpstr>
    </vt:vector>
  </TitlesOfParts>
  <Company>Toshiba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Religions of Japan</dc:title>
  <dc:creator>japanese</dc:creator>
  <cp:lastModifiedBy>billinge</cp:lastModifiedBy>
  <cp:revision>12</cp:revision>
  <dcterms:created xsi:type="dcterms:W3CDTF">2012-11-02T00:13:11Z</dcterms:created>
  <dcterms:modified xsi:type="dcterms:W3CDTF">2013-08-30T03:39:08Z</dcterms:modified>
</cp:coreProperties>
</file>