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8"/>
  </p:notesMasterIdLst>
  <p:sldIdLst>
    <p:sldId id="256" r:id="rId2"/>
    <p:sldId id="268" r:id="rId3"/>
    <p:sldId id="269" r:id="rId4"/>
    <p:sldId id="276" r:id="rId5"/>
    <p:sldId id="270" r:id="rId6"/>
    <p:sldId id="271" r:id="rId7"/>
    <p:sldId id="272" r:id="rId8"/>
    <p:sldId id="273" r:id="rId9"/>
    <p:sldId id="274" r:id="rId10"/>
    <p:sldId id="277" r:id="rId11"/>
    <p:sldId id="275" r:id="rId12"/>
    <p:sldId id="257" r:id="rId13"/>
    <p:sldId id="258" r:id="rId14"/>
    <p:sldId id="304" r:id="rId15"/>
    <p:sldId id="305" r:id="rId16"/>
    <p:sldId id="306" r:id="rId17"/>
    <p:sldId id="307" r:id="rId18"/>
    <p:sldId id="308" r:id="rId19"/>
    <p:sldId id="309" r:id="rId20"/>
    <p:sldId id="311" r:id="rId21"/>
    <p:sldId id="312" r:id="rId22"/>
    <p:sldId id="278" r:id="rId23"/>
    <p:sldId id="279" r:id="rId24"/>
    <p:sldId id="290" r:id="rId25"/>
    <p:sldId id="289" r:id="rId26"/>
    <p:sldId id="280" r:id="rId27"/>
    <p:sldId id="281" r:id="rId28"/>
    <p:sldId id="282" r:id="rId29"/>
    <p:sldId id="283" r:id="rId30"/>
    <p:sldId id="284" r:id="rId31"/>
    <p:sldId id="300" r:id="rId32"/>
    <p:sldId id="313" r:id="rId33"/>
    <p:sldId id="302" r:id="rId34"/>
    <p:sldId id="314" r:id="rId35"/>
    <p:sldId id="316" r:id="rId36"/>
    <p:sldId id="317" r:id="rId37"/>
    <p:sldId id="318" r:id="rId38"/>
    <p:sldId id="319" r:id="rId39"/>
    <p:sldId id="320" r:id="rId40"/>
    <p:sldId id="315" r:id="rId41"/>
    <p:sldId id="321" r:id="rId42"/>
    <p:sldId id="322" r:id="rId43"/>
    <p:sldId id="323" r:id="rId44"/>
    <p:sldId id="324" r:id="rId45"/>
    <p:sldId id="325" r:id="rId46"/>
    <p:sldId id="326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99FF99"/>
    <a:srgbClr val="FF6600"/>
    <a:srgbClr val="00FFFF"/>
    <a:srgbClr val="6699FF"/>
    <a:srgbClr val="9999FF"/>
    <a:srgbClr val="66FF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1" autoAdjust="0"/>
    <p:restoredTop sz="94660"/>
  </p:normalViewPr>
  <p:slideViewPr>
    <p:cSldViewPr>
      <p:cViewPr varScale="1">
        <p:scale>
          <a:sx n="110" d="100"/>
          <a:sy n="110" d="100"/>
        </p:scale>
        <p:origin x="165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0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1FA755-617C-4342-9B73-1B9C6B704A80}" type="datetimeFigureOut">
              <a:rPr lang="en-US" smtClean="0"/>
              <a:t>7/4/2014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99388-306E-444A-BF66-1904D98F0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23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99388-306E-444A-BF66-1904D98F04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50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99388-306E-444A-BF66-1904D98F04B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50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99388-306E-444A-BF66-1904D98F04B2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50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99388-306E-444A-BF66-1904D98F04B2}" type="slidenum">
              <a:rPr lang="en-US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50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99388-306E-444A-BF66-1904D98F04B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997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99388-306E-444A-BF66-1904D98F04B2}" type="slidenum">
              <a:rPr lang="en-US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823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C318884-F75D-4909-B524-8E48C2ED1752}" type="datetimeFigureOut">
              <a:rPr lang="en-US" smtClean="0"/>
              <a:t>7/4/2014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9296DAA-6DEF-4D37-B6A2-B857EEFBD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161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8884-F75D-4909-B524-8E48C2ED1752}" type="datetimeFigureOut">
              <a:rPr lang="en-US" smtClean="0"/>
              <a:t>7/4/2014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9296DAA-6DEF-4D37-B6A2-B857EEFBD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167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8884-F75D-4909-B524-8E48C2ED1752}" type="datetimeFigureOut">
              <a:rPr lang="en-US" smtClean="0"/>
              <a:t>7/4/2014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9296DAA-6DEF-4D37-B6A2-B857EEFBD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960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8884-F75D-4909-B524-8E48C2ED1752}" type="datetimeFigureOut">
              <a:rPr lang="en-US" smtClean="0"/>
              <a:t>7/4/2014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9296DAA-6DEF-4D37-B6A2-B857EEFBD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650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8884-F75D-4909-B524-8E48C2ED1752}" type="datetimeFigureOut">
              <a:rPr lang="en-US" smtClean="0"/>
              <a:t>7/4/2014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9296DAA-6DEF-4D37-B6A2-B857EEFBD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64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8884-F75D-4909-B524-8E48C2ED1752}" type="datetimeFigureOut">
              <a:rPr lang="en-US" smtClean="0"/>
              <a:t>7/4/2014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9296DAA-6DEF-4D37-B6A2-B857EEFBD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678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8884-F75D-4909-B524-8E48C2ED1752}" type="datetimeFigureOut">
              <a:rPr lang="en-US" smtClean="0"/>
              <a:t>7/4/2014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9296DAA-6DEF-4D37-B6A2-B857EEFBD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4381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1C318884-F75D-4909-B524-8E48C2ED1752}" type="datetimeFigureOut">
              <a:rPr lang="en-US" smtClean="0"/>
              <a:t>7/4/2014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9296DAA-6DEF-4D37-B6A2-B857EEFBD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161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8884-F75D-4909-B524-8E48C2ED1752}" type="datetimeFigureOut">
              <a:rPr lang="en-US" smtClean="0"/>
              <a:t>7/4/2014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9296DAA-6DEF-4D37-B6A2-B857EEFBD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010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8884-F75D-4909-B524-8E48C2ED1752}" type="datetimeFigureOut">
              <a:rPr lang="en-US" smtClean="0"/>
              <a:t>7/4/2014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9296DAA-6DEF-4D37-B6A2-B857EEFBD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156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8884-F75D-4909-B524-8E48C2ED1752}" type="datetimeFigureOut">
              <a:rPr lang="en-US" smtClean="0"/>
              <a:t>7/4/2014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9296DAA-6DEF-4D37-B6A2-B857EEFBD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69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8884-F75D-4909-B524-8E48C2ED1752}" type="datetimeFigureOut">
              <a:rPr lang="en-US" smtClean="0"/>
              <a:t>7/4/2014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9296DAA-6DEF-4D37-B6A2-B857EEFBD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960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8884-F75D-4909-B524-8E48C2ED1752}" type="datetimeFigureOut">
              <a:rPr lang="en-US" smtClean="0"/>
              <a:t>7/4/2014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9296DAA-6DEF-4D37-B6A2-B857EEFBD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875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8884-F75D-4909-B524-8E48C2ED1752}" type="datetimeFigureOut">
              <a:rPr lang="en-US" smtClean="0"/>
              <a:t>7/4/2014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9296DAA-6DEF-4D37-B6A2-B857EEFBD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663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8884-F75D-4909-B524-8E48C2ED1752}" type="datetimeFigureOut">
              <a:rPr lang="en-US" smtClean="0"/>
              <a:t>7/4/2014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9296DAA-6DEF-4D37-B6A2-B857EEFBD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291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8884-F75D-4909-B524-8E48C2ED1752}" type="datetimeFigureOut">
              <a:rPr lang="en-US" smtClean="0"/>
              <a:t>7/4/2014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9296DAA-6DEF-4D37-B6A2-B857EEFBD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880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8884-F75D-4909-B524-8E48C2ED1752}" type="datetimeFigureOut">
              <a:rPr lang="en-US" smtClean="0"/>
              <a:t>7/4/2014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9296DAA-6DEF-4D37-B6A2-B857EEFBD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901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1C318884-F75D-4909-B524-8E48C2ED1752}" type="datetimeFigureOut">
              <a:rPr lang="en-US" smtClean="0"/>
              <a:t>7/4/2014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B9296DAA-6DEF-4D37-B6A2-B857EEFBD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459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4.png"/><Relationship Id="rId3" Type="http://schemas.openxmlformats.org/officeDocument/2006/relationships/image" Target="../media/image4.gif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11" Type="http://schemas.openxmlformats.org/officeDocument/2006/relationships/image" Target="../media/image12.gif"/><Relationship Id="rId5" Type="http://schemas.openxmlformats.org/officeDocument/2006/relationships/image" Target="../media/image6.jpeg"/><Relationship Id="rId10" Type="http://schemas.openxmlformats.org/officeDocument/2006/relationships/image" Target="../media/image11.jpg"/><Relationship Id="rId4" Type="http://schemas.openxmlformats.org/officeDocument/2006/relationships/image" Target="../media/image5.jpg"/><Relationship Id="rId9" Type="http://schemas.openxmlformats.org/officeDocument/2006/relationships/image" Target="../media/image10.jpg"/><Relationship Id="rId14" Type="http://schemas.openxmlformats.org/officeDocument/2006/relationships/image" Target="../media/image15.jp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4.png"/><Relationship Id="rId3" Type="http://schemas.openxmlformats.org/officeDocument/2006/relationships/image" Target="../media/image4.gif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11" Type="http://schemas.openxmlformats.org/officeDocument/2006/relationships/image" Target="../media/image12.gif"/><Relationship Id="rId5" Type="http://schemas.openxmlformats.org/officeDocument/2006/relationships/image" Target="../media/image6.jpeg"/><Relationship Id="rId10" Type="http://schemas.openxmlformats.org/officeDocument/2006/relationships/image" Target="../media/image11.jpg"/><Relationship Id="rId4" Type="http://schemas.openxmlformats.org/officeDocument/2006/relationships/image" Target="../media/image5.jpg"/><Relationship Id="rId9" Type="http://schemas.openxmlformats.org/officeDocument/2006/relationships/image" Target="../media/image10.jpg"/><Relationship Id="rId14" Type="http://schemas.openxmlformats.org/officeDocument/2006/relationships/image" Target="../media/image15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4.png"/><Relationship Id="rId3" Type="http://schemas.openxmlformats.org/officeDocument/2006/relationships/image" Target="../media/image4.gif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11" Type="http://schemas.openxmlformats.org/officeDocument/2006/relationships/image" Target="../media/image12.gif"/><Relationship Id="rId5" Type="http://schemas.openxmlformats.org/officeDocument/2006/relationships/image" Target="../media/image6.jpeg"/><Relationship Id="rId15" Type="http://schemas.openxmlformats.org/officeDocument/2006/relationships/image" Target="../media/image17.png"/><Relationship Id="rId10" Type="http://schemas.openxmlformats.org/officeDocument/2006/relationships/image" Target="../media/image11.jpg"/><Relationship Id="rId4" Type="http://schemas.openxmlformats.org/officeDocument/2006/relationships/image" Target="../media/image5.jpg"/><Relationship Id="rId9" Type="http://schemas.openxmlformats.org/officeDocument/2006/relationships/image" Target="../media/image10.jpg"/><Relationship Id="rId14" Type="http://schemas.openxmlformats.org/officeDocument/2006/relationships/image" Target="../media/image15.jp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4.png"/><Relationship Id="rId3" Type="http://schemas.openxmlformats.org/officeDocument/2006/relationships/image" Target="../media/image4.gif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11" Type="http://schemas.openxmlformats.org/officeDocument/2006/relationships/image" Target="../media/image12.gif"/><Relationship Id="rId5" Type="http://schemas.openxmlformats.org/officeDocument/2006/relationships/image" Target="../media/image6.jpeg"/><Relationship Id="rId15" Type="http://schemas.openxmlformats.org/officeDocument/2006/relationships/image" Target="../media/image17.png"/><Relationship Id="rId10" Type="http://schemas.openxmlformats.org/officeDocument/2006/relationships/image" Target="../media/image11.jpg"/><Relationship Id="rId4" Type="http://schemas.openxmlformats.org/officeDocument/2006/relationships/image" Target="../media/image5.jpg"/><Relationship Id="rId9" Type="http://schemas.openxmlformats.org/officeDocument/2006/relationships/image" Target="../media/image10.jpg"/><Relationship Id="rId1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0"/>
            <a:ext cx="8153400" cy="1202497"/>
          </a:xfrm>
        </p:spPr>
        <p:txBody>
          <a:bodyPr/>
          <a:lstStyle/>
          <a:p>
            <a:pPr algn="ctr"/>
            <a:r>
              <a:rPr 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Plain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or Dictionary Form</a:t>
            </a:r>
            <a:b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Verbs</a:t>
            </a:r>
            <a:endParaRPr lang="en-US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19800" y="5943600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Created by </a:t>
            </a:r>
            <a:r>
              <a:rPr lang="en-US" dirty="0" err="1" smtClean="0"/>
              <a:t>Inge</a:t>
            </a:r>
            <a:r>
              <a:rPr lang="en-US" dirty="0" smtClean="0"/>
              <a:t> Foley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43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ＧＯＤＡＮ</a:t>
            </a: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ja-JP" altLang="en-US" dirty="0" smtClean="0"/>
              <a:t>ごだん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/>
              <a:t>Complex </a:t>
            </a:r>
            <a:r>
              <a:rPr lang="ja-JP" altLang="en-US" dirty="0" smtClean="0"/>
              <a:t>ｖｅｒｂｓ</a:t>
            </a:r>
            <a:endParaRPr lang="en-US" altLang="ja-JP" dirty="0" smtClean="0"/>
          </a:p>
          <a:p>
            <a:pPr marL="342900" indent="-342900">
              <a:buFontTx/>
              <a:buChar char="-"/>
            </a:pPr>
            <a:r>
              <a:rPr lang="en-US" dirty="0" smtClean="0"/>
              <a:t>‘</a:t>
            </a:r>
            <a:r>
              <a:rPr lang="en-US" dirty="0" err="1" smtClean="0"/>
              <a:t>i</a:t>
            </a:r>
            <a:r>
              <a:rPr lang="en-US" dirty="0" smtClean="0"/>
              <a:t>’ sound before the </a:t>
            </a:r>
            <a:r>
              <a:rPr lang="ja-JP" altLang="en-US" dirty="0" smtClean="0"/>
              <a:t>ま</a:t>
            </a:r>
            <a:r>
              <a:rPr lang="ja-JP" altLang="en-US" dirty="0"/>
              <a:t>す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57163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80689"/>
            <a:ext cx="8763000" cy="11430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B050"/>
                </a:solidFill>
              </a:rPr>
              <a:t>Godan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ja-JP" altLang="en-US" dirty="0">
                <a:solidFill>
                  <a:srgbClr val="00B050"/>
                </a:solidFill>
              </a:rPr>
              <a:t>五</a:t>
            </a:r>
            <a:r>
              <a:rPr lang="ja-JP" altLang="en-US" dirty="0" smtClean="0">
                <a:solidFill>
                  <a:srgbClr val="00B050"/>
                </a:solidFill>
              </a:rPr>
              <a:t>だん　</a:t>
            </a:r>
            <a:r>
              <a:rPr lang="en-US" altLang="ja-JP" dirty="0" smtClean="0">
                <a:solidFill>
                  <a:srgbClr val="00B050"/>
                </a:solidFill>
              </a:rPr>
              <a:t>verbs</a:t>
            </a:r>
            <a:r>
              <a:rPr lang="ja-JP" altLang="en-US" dirty="0" smtClean="0">
                <a:solidFill>
                  <a:srgbClr val="00B050"/>
                </a:solidFill>
              </a:rPr>
              <a:t>　</a:t>
            </a:r>
            <a:r>
              <a:rPr lang="en-US" altLang="ja-JP" dirty="0" smtClean="0">
                <a:solidFill>
                  <a:srgbClr val="00B050"/>
                </a:solidFill>
              </a:rPr>
              <a:t>(Complex verbs)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489200"/>
            <a:ext cx="8077200" cy="35306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Verbs which belong to the </a:t>
            </a:r>
            <a:r>
              <a:rPr lang="en-US" sz="3200" dirty="0" err="1" smtClean="0"/>
              <a:t>Godan</a:t>
            </a:r>
            <a:r>
              <a:rPr lang="en-US" sz="3200" dirty="0" smtClean="0"/>
              <a:t> group have an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‘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’ </a:t>
            </a:r>
            <a:r>
              <a:rPr lang="en-US" sz="3200" dirty="0" smtClean="0"/>
              <a:t>sound before </a:t>
            </a:r>
            <a:r>
              <a:rPr lang="ja-JP" altLang="en-US" sz="3200" dirty="0" smtClean="0"/>
              <a:t>ます</a:t>
            </a:r>
            <a:endParaRPr lang="en-US" altLang="ja-JP" sz="3200" dirty="0" smtClean="0"/>
          </a:p>
          <a:p>
            <a:pPr marL="0" indent="0">
              <a:buNone/>
            </a:pPr>
            <a:endParaRPr lang="en-US" sz="3200" dirty="0" smtClean="0"/>
          </a:p>
        </p:txBody>
      </p:sp>
      <p:graphicFrame>
        <p:nvGraphicFramePr>
          <p:cNvPr id="8" name="Group 8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2780157"/>
              </p:ext>
            </p:extLst>
          </p:nvPr>
        </p:nvGraphicFramePr>
        <p:xfrm>
          <a:off x="1828800" y="3733800"/>
          <a:ext cx="6543780" cy="2955924"/>
        </p:xfrm>
        <a:graphic>
          <a:graphicData uri="http://schemas.openxmlformats.org/drawingml/2006/table">
            <a:tbl>
              <a:tblPr/>
              <a:tblGrid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</a:tblGrid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w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r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y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m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p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b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h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n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d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t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z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s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g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k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a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わ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ら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や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ま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ぱ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ば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は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な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だ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た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ざ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さ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が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か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あ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り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み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ぴ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び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ひ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に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ぢ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ち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じ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し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ぎ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き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い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を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る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ゆ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む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ぷ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ぶ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ふ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ぬ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づ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つ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ず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す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ぐ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く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う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れ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め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ぺ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べ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へ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ね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で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て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ぜ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せ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げ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け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え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ん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ろ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よ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も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ぱ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ぼ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ほ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の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ど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と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ぞ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そ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ご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こ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お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Right Arrow 6"/>
          <p:cNvSpPr/>
          <p:nvPr/>
        </p:nvSpPr>
        <p:spPr>
          <a:xfrm>
            <a:off x="76200" y="4419600"/>
            <a:ext cx="1905000" cy="1219200"/>
          </a:xfrm>
          <a:prstGeom prst="rightArrow">
            <a:avLst/>
          </a:prstGeom>
          <a:solidFill>
            <a:srgbClr val="99FF9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‘</a:t>
            </a:r>
            <a:r>
              <a:rPr lang="en-US" dirty="0" err="1" smtClean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’ sound before </a:t>
            </a:r>
            <a:r>
              <a:rPr lang="ja-JP" altLang="en-US" dirty="0" smtClean="0">
                <a:solidFill>
                  <a:schemeClr val="tx1"/>
                </a:solidFill>
              </a:rPr>
              <a:t>ます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91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B050"/>
                </a:solidFill>
              </a:rPr>
              <a:t>Godan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ja-JP" altLang="en-US" dirty="0" smtClean="0">
                <a:solidFill>
                  <a:srgbClr val="00B050"/>
                </a:solidFill>
              </a:rPr>
              <a:t>ごだん </a:t>
            </a:r>
            <a:r>
              <a:rPr lang="en-US" altLang="ja-JP" dirty="0" smtClean="0">
                <a:solidFill>
                  <a:srgbClr val="00B050"/>
                </a:solidFill>
              </a:rPr>
              <a:t>verbs – rule summary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2362200"/>
            <a:ext cx="8305800" cy="838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Change verbs with an ‘</a:t>
            </a:r>
            <a:r>
              <a:rPr lang="en-US" dirty="0" err="1" smtClean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’ sound before the </a:t>
            </a:r>
            <a:r>
              <a:rPr lang="ja-JP" altLang="en-US" dirty="0" smtClean="0">
                <a:solidFill>
                  <a:schemeClr val="tx1"/>
                </a:solidFill>
              </a:rPr>
              <a:t>ます </a:t>
            </a:r>
            <a:r>
              <a:rPr lang="en-US" altLang="ja-JP" dirty="0" smtClean="0">
                <a:solidFill>
                  <a:schemeClr val="tx1"/>
                </a:solidFill>
              </a:rPr>
              <a:t>into the </a:t>
            </a:r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‘Plain Form’ </a:t>
            </a:r>
            <a:r>
              <a:rPr lang="en-US" altLang="ja-JP" dirty="0" smtClean="0">
                <a:solidFill>
                  <a:schemeClr val="tx1"/>
                </a:solidFill>
              </a:rPr>
              <a:t>by </a:t>
            </a:r>
          </a:p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dropping </a:t>
            </a:r>
            <a:r>
              <a:rPr lang="en-US" dirty="0" smtClean="0">
                <a:solidFill>
                  <a:schemeClr val="tx1"/>
                </a:solidFill>
              </a:rPr>
              <a:t>the ‘</a:t>
            </a:r>
            <a:r>
              <a:rPr lang="en-US" dirty="0" err="1" smtClean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’ sound</a:t>
            </a:r>
            <a:r>
              <a:rPr lang="ja-JP" altLang="en-US" dirty="0">
                <a:solidFill>
                  <a:schemeClr val="tx1"/>
                </a:solidFill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</a:rPr>
              <a:t>and the</a:t>
            </a:r>
            <a:r>
              <a:rPr lang="ja-JP" altLang="en-US" dirty="0">
                <a:solidFill>
                  <a:schemeClr val="tx1"/>
                </a:solidFill>
              </a:rPr>
              <a:t> </a:t>
            </a:r>
            <a:r>
              <a:rPr lang="ja-JP" altLang="en-US" dirty="0" smtClean="0">
                <a:solidFill>
                  <a:schemeClr val="tx1"/>
                </a:solidFill>
              </a:rPr>
              <a:t>ます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then</a:t>
            </a:r>
            <a:r>
              <a:rPr lang="en-US" dirty="0" smtClean="0">
                <a:solidFill>
                  <a:schemeClr val="tx1"/>
                </a:solidFill>
              </a:rPr>
              <a:t> adding the equivalent ‘u’ sound.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7" name="Group 8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689524"/>
              </p:ext>
            </p:extLst>
          </p:nvPr>
        </p:nvGraphicFramePr>
        <p:xfrm>
          <a:off x="2143020" y="3500014"/>
          <a:ext cx="6543780" cy="2829030"/>
        </p:xfrm>
        <a:graphic>
          <a:graphicData uri="http://schemas.openxmlformats.org/drawingml/2006/table">
            <a:tbl>
              <a:tblPr/>
              <a:tblGrid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w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r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y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m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p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b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h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n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d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t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z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s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g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k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a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わ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ら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や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ま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ぱ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ば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は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な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だ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た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ざ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さ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が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か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あ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り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み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ぴ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び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ひ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に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ぢ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ち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じ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し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ぎ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き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い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を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る</a:t>
                      </a:r>
                      <a:endParaRPr lang="en-AU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ゆ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む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ぷ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ぶ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ふ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ぬ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づ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つ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ず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す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ぐ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く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う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れ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め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ぺ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べ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へ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ね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で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て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ぜ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せ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げ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け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え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ん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ろ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よ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も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ぱ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ぼ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ほ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の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ど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と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ぞ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そ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ご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こ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お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Curved Right Arrow 2"/>
          <p:cNvSpPr/>
          <p:nvPr/>
        </p:nvSpPr>
        <p:spPr>
          <a:xfrm>
            <a:off x="1143000" y="4572000"/>
            <a:ext cx="842554" cy="679269"/>
          </a:xfrm>
          <a:prstGeom prst="curved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37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00938"/>
            <a:ext cx="8229600" cy="990600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Examples (</a:t>
            </a:r>
            <a:r>
              <a:rPr lang="en-US" dirty="0" err="1" smtClean="0">
                <a:solidFill>
                  <a:srgbClr val="00B050"/>
                </a:solidFill>
              </a:rPr>
              <a:t>Godan</a:t>
            </a:r>
            <a:r>
              <a:rPr lang="en-US" dirty="0" smtClean="0">
                <a:solidFill>
                  <a:srgbClr val="00B050"/>
                </a:solidFill>
              </a:rPr>
              <a:t>):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48400" y="5715000"/>
            <a:ext cx="2302233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/>
              <a:t>か</a:t>
            </a:r>
            <a:r>
              <a:rPr lang="ja-JP" altLang="en-US" dirty="0">
                <a:solidFill>
                  <a:srgbClr val="00B050"/>
                </a:solidFill>
              </a:rPr>
              <a:t>い</a:t>
            </a:r>
            <a:r>
              <a:rPr lang="ja-JP" altLang="en-US" dirty="0" smtClean="0"/>
              <a:t>ます　</a:t>
            </a:r>
            <a:r>
              <a:rPr lang="en-US" altLang="ja-JP" dirty="0" smtClean="0"/>
              <a:t>(to buy)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10163" y="6421398"/>
            <a:ext cx="646331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か</a:t>
            </a:r>
            <a:r>
              <a:rPr lang="ja-JP" altLang="en-US" dirty="0">
                <a:solidFill>
                  <a:srgbClr val="00B050"/>
                </a:solidFill>
              </a:rPr>
              <a:t>う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14" name="Straight Arrow Connector 13"/>
          <p:cNvCxnSpPr>
            <a:stCxn id="4" idx="2"/>
            <a:endCxn id="9" idx="0"/>
          </p:cNvCxnSpPr>
          <p:nvPr/>
        </p:nvCxnSpPr>
        <p:spPr>
          <a:xfrm flipH="1">
            <a:off x="7133329" y="6084332"/>
            <a:ext cx="266188" cy="3370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Group 8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157417"/>
              </p:ext>
            </p:extLst>
          </p:nvPr>
        </p:nvGraphicFramePr>
        <p:xfrm>
          <a:off x="1505117" y="2286000"/>
          <a:ext cx="6543780" cy="2829030"/>
        </p:xfrm>
        <a:graphic>
          <a:graphicData uri="http://schemas.openxmlformats.org/drawingml/2006/table">
            <a:tbl>
              <a:tblPr/>
              <a:tblGrid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w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r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y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m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p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b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h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n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d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t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z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s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g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k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a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わ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ら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や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ま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ぱ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ば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は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な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だ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た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ざ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さ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が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か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あ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り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み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ぴ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び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ひ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に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ぢ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ち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じ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し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ぎ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き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い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を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る</a:t>
                      </a:r>
                      <a:endParaRPr lang="en-AU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ゆ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む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ぷ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ぶ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ふ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ぬ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づ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つ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ず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す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ぐ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く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う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れ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め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ぺ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べ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へ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ね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で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て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ぜ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せ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げ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け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え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ん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ろ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よ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も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ぱ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ぼ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ほ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の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ど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と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ぞ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そ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ご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こ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お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Curved Right Arrow 11"/>
          <p:cNvSpPr/>
          <p:nvPr/>
        </p:nvSpPr>
        <p:spPr>
          <a:xfrm>
            <a:off x="505097" y="3357986"/>
            <a:ext cx="838200" cy="685800"/>
          </a:xfrm>
          <a:prstGeom prst="curved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7561756" y="3089223"/>
            <a:ext cx="608888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561756" y="3597739"/>
            <a:ext cx="608888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p Arrow 2"/>
          <p:cNvSpPr/>
          <p:nvPr/>
        </p:nvSpPr>
        <p:spPr>
          <a:xfrm>
            <a:off x="7561756" y="5062420"/>
            <a:ext cx="533400" cy="57637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94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00938"/>
            <a:ext cx="8229600" cy="990600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Examples (</a:t>
            </a:r>
            <a:r>
              <a:rPr lang="en-US" dirty="0" err="1" smtClean="0">
                <a:solidFill>
                  <a:srgbClr val="00B050"/>
                </a:solidFill>
              </a:rPr>
              <a:t>Godan</a:t>
            </a:r>
            <a:r>
              <a:rPr lang="en-US" dirty="0" smtClean="0">
                <a:solidFill>
                  <a:srgbClr val="00B050"/>
                </a:solidFill>
              </a:rPr>
              <a:t>):</a:t>
            </a:r>
            <a:endParaRPr lang="en-US" dirty="0">
              <a:solidFill>
                <a:srgbClr val="00B050"/>
              </a:solidFill>
            </a:endParaRPr>
          </a:p>
        </p:txBody>
      </p:sp>
      <p:graphicFrame>
        <p:nvGraphicFramePr>
          <p:cNvPr id="11" name="Group 8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724462"/>
              </p:ext>
            </p:extLst>
          </p:nvPr>
        </p:nvGraphicFramePr>
        <p:xfrm>
          <a:off x="1505117" y="2286000"/>
          <a:ext cx="6543780" cy="2829030"/>
        </p:xfrm>
        <a:graphic>
          <a:graphicData uri="http://schemas.openxmlformats.org/drawingml/2006/table">
            <a:tbl>
              <a:tblPr/>
              <a:tblGrid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w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r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y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m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p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b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h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n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d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t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z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s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g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k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a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わ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ら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や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ま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ぱ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ば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は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な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だ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た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ざ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さ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が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か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あ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り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み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ぴ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び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ひ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に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ぢ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ち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じ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し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ぎ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き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い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を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る</a:t>
                      </a:r>
                      <a:endParaRPr lang="en-AU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ゆ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む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ぷ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ぶ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ふ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ぬ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づ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つ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ず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す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ぐ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く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う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れ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め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ぺ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べ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へ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ね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で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て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ぜ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せ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げ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け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え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ん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ろ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よ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も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ぱ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ぼ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ほ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の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ど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と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ぞ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そ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ご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こ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お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Curved Right Arrow 11"/>
          <p:cNvSpPr/>
          <p:nvPr/>
        </p:nvSpPr>
        <p:spPr>
          <a:xfrm>
            <a:off x="505097" y="3357986"/>
            <a:ext cx="838200" cy="685800"/>
          </a:xfrm>
          <a:prstGeom prst="curved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7087312" y="3089223"/>
            <a:ext cx="608888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087312" y="3597739"/>
            <a:ext cx="608888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p Arrow 2"/>
          <p:cNvSpPr/>
          <p:nvPr/>
        </p:nvSpPr>
        <p:spPr>
          <a:xfrm>
            <a:off x="7162800" y="5062420"/>
            <a:ext cx="533400" cy="57637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142547" y="5769206"/>
            <a:ext cx="217239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か</a:t>
            </a:r>
            <a:r>
              <a:rPr lang="ja-JP" altLang="en-US" dirty="0">
                <a:solidFill>
                  <a:srgbClr val="00B050"/>
                </a:solidFill>
              </a:rPr>
              <a:t>き</a:t>
            </a:r>
            <a:r>
              <a:rPr lang="ja-JP" altLang="en-US" dirty="0" smtClean="0"/>
              <a:t>ます </a:t>
            </a:r>
            <a:r>
              <a:rPr lang="en-US" altLang="ja-JP" dirty="0" smtClean="0"/>
              <a:t>(to write)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04310" y="6475604"/>
            <a:ext cx="646331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か</a:t>
            </a:r>
            <a:r>
              <a:rPr lang="ja-JP" altLang="en-US" dirty="0">
                <a:solidFill>
                  <a:srgbClr val="00B050"/>
                </a:solidFill>
              </a:rPr>
              <a:t>く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18" name="Straight Arrow Connector 17"/>
          <p:cNvCxnSpPr>
            <a:stCxn id="13" idx="2"/>
            <a:endCxn id="17" idx="0"/>
          </p:cNvCxnSpPr>
          <p:nvPr/>
        </p:nvCxnSpPr>
        <p:spPr>
          <a:xfrm flipH="1">
            <a:off x="7027476" y="6138538"/>
            <a:ext cx="201266" cy="3370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543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00938"/>
            <a:ext cx="8229600" cy="990600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Examples (</a:t>
            </a:r>
            <a:r>
              <a:rPr lang="en-US" dirty="0" err="1" smtClean="0">
                <a:solidFill>
                  <a:srgbClr val="00B050"/>
                </a:solidFill>
              </a:rPr>
              <a:t>Godan</a:t>
            </a:r>
            <a:r>
              <a:rPr lang="en-US" dirty="0" smtClean="0">
                <a:solidFill>
                  <a:srgbClr val="00B050"/>
                </a:solidFill>
              </a:rPr>
              <a:t>):</a:t>
            </a:r>
            <a:endParaRPr lang="en-US" dirty="0">
              <a:solidFill>
                <a:srgbClr val="00B050"/>
              </a:solidFill>
            </a:endParaRPr>
          </a:p>
        </p:txBody>
      </p:sp>
      <p:graphicFrame>
        <p:nvGraphicFramePr>
          <p:cNvPr id="11" name="Group 8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668326"/>
              </p:ext>
            </p:extLst>
          </p:nvPr>
        </p:nvGraphicFramePr>
        <p:xfrm>
          <a:off x="1505117" y="2286000"/>
          <a:ext cx="6543780" cy="2829030"/>
        </p:xfrm>
        <a:graphic>
          <a:graphicData uri="http://schemas.openxmlformats.org/drawingml/2006/table">
            <a:tbl>
              <a:tblPr/>
              <a:tblGrid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w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r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y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m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p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b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h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n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d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t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z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s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g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k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a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わ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ら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や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ま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ぱ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ば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は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な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だ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た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ざ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さ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が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か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あ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り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み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ぴ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び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ひ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に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ぢ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ち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じ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し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ぎ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き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い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を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る</a:t>
                      </a:r>
                      <a:endParaRPr lang="en-AU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ゆ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む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ぷ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ぶ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ふ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ぬ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づ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つ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ず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す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ぐ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く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う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れ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め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ぺ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べ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へ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ね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で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て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ぜ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せ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げ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け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え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ん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ろ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よ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も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ぱ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ぼ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ほ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の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ど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と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ぞ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そ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ご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こ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お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Curved Right Arrow 11"/>
          <p:cNvSpPr/>
          <p:nvPr/>
        </p:nvSpPr>
        <p:spPr>
          <a:xfrm>
            <a:off x="505097" y="3357986"/>
            <a:ext cx="838200" cy="685800"/>
          </a:xfrm>
          <a:prstGeom prst="curved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629400" y="3089223"/>
            <a:ext cx="608888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629400" y="3597739"/>
            <a:ext cx="608888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p Arrow 2"/>
          <p:cNvSpPr/>
          <p:nvPr/>
        </p:nvSpPr>
        <p:spPr>
          <a:xfrm>
            <a:off x="6705600" y="5045174"/>
            <a:ext cx="533400" cy="57637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715000" y="5806219"/>
            <a:ext cx="2411238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およ</a:t>
            </a:r>
            <a:r>
              <a:rPr lang="ja-JP" altLang="en-US" dirty="0">
                <a:solidFill>
                  <a:srgbClr val="00B050"/>
                </a:solidFill>
              </a:rPr>
              <a:t>ぎ</a:t>
            </a:r>
            <a:r>
              <a:rPr lang="ja-JP" altLang="en-US" dirty="0" smtClean="0"/>
              <a:t>ます </a:t>
            </a:r>
            <a:r>
              <a:rPr lang="en-US" altLang="ja-JP" dirty="0" smtClean="0"/>
              <a:t>(to swim)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14" idx="2"/>
          </p:cNvCxnSpPr>
          <p:nvPr/>
        </p:nvCxnSpPr>
        <p:spPr>
          <a:xfrm flipH="1">
            <a:off x="6793092" y="6175551"/>
            <a:ext cx="127527" cy="3370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276762" y="6512617"/>
            <a:ext cx="877163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およ</a:t>
            </a:r>
            <a:r>
              <a:rPr lang="ja-JP" altLang="en-US" dirty="0">
                <a:solidFill>
                  <a:srgbClr val="00B050"/>
                </a:solidFill>
              </a:rPr>
              <a:t>ぐ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68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00938"/>
            <a:ext cx="8229600" cy="990600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Examples (</a:t>
            </a:r>
            <a:r>
              <a:rPr lang="en-US" dirty="0" err="1" smtClean="0">
                <a:solidFill>
                  <a:srgbClr val="00B050"/>
                </a:solidFill>
              </a:rPr>
              <a:t>Godan</a:t>
            </a:r>
            <a:r>
              <a:rPr lang="en-US" dirty="0" smtClean="0">
                <a:solidFill>
                  <a:srgbClr val="00B050"/>
                </a:solidFill>
              </a:rPr>
              <a:t>):</a:t>
            </a:r>
            <a:endParaRPr lang="en-US" dirty="0">
              <a:solidFill>
                <a:srgbClr val="00B050"/>
              </a:solidFill>
            </a:endParaRPr>
          </a:p>
        </p:txBody>
      </p:sp>
      <p:graphicFrame>
        <p:nvGraphicFramePr>
          <p:cNvPr id="11" name="Group 8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520762"/>
              </p:ext>
            </p:extLst>
          </p:nvPr>
        </p:nvGraphicFramePr>
        <p:xfrm>
          <a:off x="1505117" y="2286000"/>
          <a:ext cx="6543780" cy="2829030"/>
        </p:xfrm>
        <a:graphic>
          <a:graphicData uri="http://schemas.openxmlformats.org/drawingml/2006/table">
            <a:tbl>
              <a:tblPr/>
              <a:tblGrid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w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r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y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m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p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b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h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n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d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t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z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s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g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k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a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わ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ら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や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ま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ぱ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ば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は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な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だ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た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ざ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さ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が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か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あ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り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み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ぴ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び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ひ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に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ぢ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ち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じ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し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ぎ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き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い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を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る</a:t>
                      </a:r>
                      <a:endParaRPr lang="en-AU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ゆ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む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ぷ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ぶ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ふ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ぬ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づ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つ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ず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す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ぐ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く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う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れ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め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ぺ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べ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へ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ね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で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て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ぜ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せ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げ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け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え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ん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ろ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よ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も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ぱ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ぼ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ほ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の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ど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と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ぞ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そ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ご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こ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お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Curved Right Arrow 11"/>
          <p:cNvSpPr/>
          <p:nvPr/>
        </p:nvSpPr>
        <p:spPr>
          <a:xfrm>
            <a:off x="505097" y="3357986"/>
            <a:ext cx="838200" cy="685800"/>
          </a:xfrm>
          <a:prstGeom prst="curved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248400" y="3089223"/>
            <a:ext cx="608888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248400" y="3597739"/>
            <a:ext cx="608888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p Arrow 2"/>
          <p:cNvSpPr/>
          <p:nvPr/>
        </p:nvSpPr>
        <p:spPr>
          <a:xfrm>
            <a:off x="6282338" y="5089744"/>
            <a:ext cx="533400" cy="57637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973856" y="5715000"/>
            <a:ext cx="2536272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は</a:t>
            </a:r>
            <a:r>
              <a:rPr lang="ja-JP" altLang="en-US" dirty="0" smtClean="0">
                <a:solidFill>
                  <a:prstClr val="black"/>
                </a:solidFill>
              </a:rPr>
              <a:t>な</a:t>
            </a:r>
            <a:r>
              <a:rPr lang="ja-JP" altLang="en-US" dirty="0">
                <a:solidFill>
                  <a:srgbClr val="00B050"/>
                </a:solidFill>
              </a:rPr>
              <a:t>し</a:t>
            </a:r>
            <a:r>
              <a:rPr lang="ja-JP" altLang="en-US" dirty="0" smtClean="0">
                <a:solidFill>
                  <a:prstClr val="black"/>
                </a:solidFill>
              </a:rPr>
              <a:t>ます </a:t>
            </a:r>
            <a:r>
              <a:rPr lang="en-US" altLang="ja-JP" dirty="0" smtClean="0">
                <a:solidFill>
                  <a:prstClr val="black"/>
                </a:solidFill>
              </a:rPr>
              <a:t>(to speak)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35619" y="6421398"/>
            <a:ext cx="1107996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は</a:t>
            </a:r>
            <a:r>
              <a:rPr lang="ja-JP" altLang="en-US" dirty="0" smtClean="0">
                <a:solidFill>
                  <a:prstClr val="black"/>
                </a:solidFill>
              </a:rPr>
              <a:t>なし</a:t>
            </a:r>
            <a:r>
              <a:rPr lang="ja-JP" altLang="en-US" dirty="0">
                <a:solidFill>
                  <a:srgbClr val="00B050"/>
                </a:solidFill>
              </a:rPr>
              <a:t>す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18" name="Straight Arrow Connector 17"/>
          <p:cNvCxnSpPr>
            <a:stCxn id="13" idx="2"/>
            <a:endCxn id="17" idx="0"/>
          </p:cNvCxnSpPr>
          <p:nvPr/>
        </p:nvCxnSpPr>
        <p:spPr>
          <a:xfrm flipH="1">
            <a:off x="6089617" y="6084332"/>
            <a:ext cx="152375" cy="3370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504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00938"/>
            <a:ext cx="8229600" cy="990600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Examples (</a:t>
            </a:r>
            <a:r>
              <a:rPr lang="en-US" dirty="0" err="1" smtClean="0">
                <a:solidFill>
                  <a:srgbClr val="00B050"/>
                </a:solidFill>
              </a:rPr>
              <a:t>Godan</a:t>
            </a:r>
            <a:r>
              <a:rPr lang="en-US" dirty="0" smtClean="0">
                <a:solidFill>
                  <a:srgbClr val="00B050"/>
                </a:solidFill>
              </a:rPr>
              <a:t>):</a:t>
            </a:r>
            <a:endParaRPr lang="en-US" dirty="0">
              <a:solidFill>
                <a:srgbClr val="00B050"/>
              </a:solidFill>
            </a:endParaRPr>
          </a:p>
        </p:txBody>
      </p:sp>
      <p:graphicFrame>
        <p:nvGraphicFramePr>
          <p:cNvPr id="11" name="Group 8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370890"/>
              </p:ext>
            </p:extLst>
          </p:nvPr>
        </p:nvGraphicFramePr>
        <p:xfrm>
          <a:off x="1505117" y="2286000"/>
          <a:ext cx="6543780" cy="2829030"/>
        </p:xfrm>
        <a:graphic>
          <a:graphicData uri="http://schemas.openxmlformats.org/drawingml/2006/table">
            <a:tbl>
              <a:tblPr/>
              <a:tblGrid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w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r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y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m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p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b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h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n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d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t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z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s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g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k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a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わ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ら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や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ま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ぱ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ば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は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な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だ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た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ざ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さ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が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か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あ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り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み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ぴ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び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ひ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に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ぢ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ち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じ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し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ぎ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き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い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を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る</a:t>
                      </a:r>
                      <a:endParaRPr lang="en-AU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ゆ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む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ぷ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ぶ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ふ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ぬ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づ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つ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ず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す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ぐ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く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う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れ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め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ぺ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べ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へ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ね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で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て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ぜ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せ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げ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け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え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ん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ろ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よ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も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ぱ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ぼ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ほ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の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ど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と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ぞ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そ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ご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こ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お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Curved Right Arrow 11"/>
          <p:cNvSpPr/>
          <p:nvPr/>
        </p:nvSpPr>
        <p:spPr>
          <a:xfrm>
            <a:off x="505097" y="3357986"/>
            <a:ext cx="838200" cy="685800"/>
          </a:xfrm>
          <a:prstGeom prst="curved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5334000" y="3088966"/>
            <a:ext cx="608888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334000" y="3581400"/>
            <a:ext cx="608888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p Arrow 2"/>
          <p:cNvSpPr/>
          <p:nvPr/>
        </p:nvSpPr>
        <p:spPr>
          <a:xfrm>
            <a:off x="5371744" y="5007804"/>
            <a:ext cx="533400" cy="57637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572000" y="5715000"/>
            <a:ext cx="2202847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prstClr val="black"/>
                </a:solidFill>
              </a:rPr>
              <a:t>も</a:t>
            </a:r>
            <a:r>
              <a:rPr lang="ja-JP" altLang="en-US" dirty="0">
                <a:solidFill>
                  <a:srgbClr val="00B050"/>
                </a:solidFill>
              </a:rPr>
              <a:t>ち</a:t>
            </a:r>
            <a:r>
              <a:rPr lang="ja-JP" altLang="en-US" dirty="0" smtClean="0">
                <a:solidFill>
                  <a:prstClr val="black"/>
                </a:solidFill>
              </a:rPr>
              <a:t>ます </a:t>
            </a:r>
            <a:r>
              <a:rPr lang="en-US" altLang="ja-JP" dirty="0" smtClean="0">
                <a:solidFill>
                  <a:prstClr val="black"/>
                </a:solidFill>
              </a:rPr>
              <a:t>(to carry)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33763" y="6421398"/>
            <a:ext cx="646331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prstClr val="black"/>
                </a:solidFill>
              </a:rPr>
              <a:t>も</a:t>
            </a:r>
            <a:r>
              <a:rPr lang="ja-JP" altLang="en-US" dirty="0" smtClean="0">
                <a:solidFill>
                  <a:srgbClr val="00B050"/>
                </a:solidFill>
              </a:rPr>
              <a:t>つ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23" name="Straight Arrow Connector 22"/>
          <p:cNvCxnSpPr>
            <a:stCxn id="21" idx="2"/>
            <a:endCxn id="22" idx="0"/>
          </p:cNvCxnSpPr>
          <p:nvPr/>
        </p:nvCxnSpPr>
        <p:spPr>
          <a:xfrm flipH="1">
            <a:off x="5456929" y="6084332"/>
            <a:ext cx="216495" cy="3370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98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00938"/>
            <a:ext cx="8229600" cy="990600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Examples (</a:t>
            </a:r>
            <a:r>
              <a:rPr lang="en-US" dirty="0" err="1" smtClean="0">
                <a:solidFill>
                  <a:srgbClr val="00B050"/>
                </a:solidFill>
              </a:rPr>
              <a:t>Godan</a:t>
            </a:r>
            <a:r>
              <a:rPr lang="en-US" dirty="0" smtClean="0">
                <a:solidFill>
                  <a:srgbClr val="00B050"/>
                </a:solidFill>
              </a:rPr>
              <a:t>):</a:t>
            </a:r>
            <a:endParaRPr lang="en-US" dirty="0">
              <a:solidFill>
                <a:srgbClr val="00B050"/>
              </a:solidFill>
            </a:endParaRPr>
          </a:p>
        </p:txBody>
      </p:sp>
      <p:graphicFrame>
        <p:nvGraphicFramePr>
          <p:cNvPr id="11" name="Group 8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437308"/>
              </p:ext>
            </p:extLst>
          </p:nvPr>
        </p:nvGraphicFramePr>
        <p:xfrm>
          <a:off x="1505117" y="2286000"/>
          <a:ext cx="6543780" cy="2829030"/>
        </p:xfrm>
        <a:graphic>
          <a:graphicData uri="http://schemas.openxmlformats.org/drawingml/2006/table">
            <a:tbl>
              <a:tblPr/>
              <a:tblGrid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w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r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y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m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p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b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h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n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d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t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z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s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g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k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a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わ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ら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や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ま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ぱ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ば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は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な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だ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た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ざ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さ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が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か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あ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り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み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ぴ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び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ひ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に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ぢ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ち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じ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し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ぎ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き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い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を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る</a:t>
                      </a:r>
                      <a:endParaRPr lang="en-AU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ゆ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む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ぷ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ぶ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ふ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ぬ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づ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つ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ず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す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ぐ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く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う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れ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め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ぺ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べ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へ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ね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で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て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ぜ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せ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げ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け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え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ん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ろ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よ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も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ぱ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ぼ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ほ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の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ど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と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ぞ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そ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ご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こ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お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Curved Right Arrow 11"/>
          <p:cNvSpPr/>
          <p:nvPr/>
        </p:nvSpPr>
        <p:spPr>
          <a:xfrm>
            <a:off x="505097" y="3357986"/>
            <a:ext cx="838200" cy="685800"/>
          </a:xfrm>
          <a:prstGeom prst="curved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496512" y="3088966"/>
            <a:ext cx="608888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496512" y="3581400"/>
            <a:ext cx="608888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p Arrow 2"/>
          <p:cNvSpPr/>
          <p:nvPr/>
        </p:nvSpPr>
        <p:spPr>
          <a:xfrm>
            <a:off x="4426568" y="5035098"/>
            <a:ext cx="533400" cy="57637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733800" y="5715000"/>
            <a:ext cx="1991251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prstClr val="black"/>
                </a:solidFill>
              </a:rPr>
              <a:t>し</a:t>
            </a:r>
            <a:r>
              <a:rPr lang="ja-JP" altLang="en-US" dirty="0">
                <a:solidFill>
                  <a:srgbClr val="00B050"/>
                </a:solidFill>
              </a:rPr>
              <a:t>に</a:t>
            </a:r>
            <a:r>
              <a:rPr lang="ja-JP" altLang="en-US" dirty="0" smtClean="0">
                <a:solidFill>
                  <a:prstClr val="black"/>
                </a:solidFill>
              </a:rPr>
              <a:t>ます </a:t>
            </a:r>
            <a:r>
              <a:rPr lang="en-US" altLang="ja-JP" dirty="0" smtClean="0">
                <a:solidFill>
                  <a:prstClr val="black"/>
                </a:solidFill>
              </a:rPr>
              <a:t>(to die)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95563" y="6421398"/>
            <a:ext cx="646331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prstClr val="black"/>
                </a:solidFill>
              </a:rPr>
              <a:t>し</a:t>
            </a:r>
            <a:r>
              <a:rPr lang="ja-JP" altLang="en-US" dirty="0">
                <a:solidFill>
                  <a:srgbClr val="00B050"/>
                </a:solidFill>
              </a:rPr>
              <a:t>ぬ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17" name="Straight Arrow Connector 16"/>
          <p:cNvCxnSpPr>
            <a:stCxn id="13" idx="2"/>
            <a:endCxn id="14" idx="0"/>
          </p:cNvCxnSpPr>
          <p:nvPr/>
        </p:nvCxnSpPr>
        <p:spPr>
          <a:xfrm flipH="1">
            <a:off x="4618729" y="6084332"/>
            <a:ext cx="110697" cy="3370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7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00938"/>
            <a:ext cx="8229600" cy="990600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Examples (</a:t>
            </a:r>
            <a:r>
              <a:rPr lang="en-US" dirty="0" err="1" smtClean="0">
                <a:solidFill>
                  <a:srgbClr val="00B050"/>
                </a:solidFill>
              </a:rPr>
              <a:t>Godan</a:t>
            </a:r>
            <a:r>
              <a:rPr lang="en-US" dirty="0" smtClean="0">
                <a:solidFill>
                  <a:srgbClr val="00B050"/>
                </a:solidFill>
              </a:rPr>
              <a:t>):</a:t>
            </a:r>
            <a:endParaRPr lang="en-US" dirty="0">
              <a:solidFill>
                <a:srgbClr val="00B050"/>
              </a:solidFill>
            </a:endParaRPr>
          </a:p>
        </p:txBody>
      </p:sp>
      <p:graphicFrame>
        <p:nvGraphicFramePr>
          <p:cNvPr id="11" name="Group 8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126600"/>
              </p:ext>
            </p:extLst>
          </p:nvPr>
        </p:nvGraphicFramePr>
        <p:xfrm>
          <a:off x="1505117" y="2286000"/>
          <a:ext cx="6543780" cy="2829030"/>
        </p:xfrm>
        <a:graphic>
          <a:graphicData uri="http://schemas.openxmlformats.org/drawingml/2006/table">
            <a:tbl>
              <a:tblPr/>
              <a:tblGrid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w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r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y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m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p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b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h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n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d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t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z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s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g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k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a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わ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ら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や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ま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ぱ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ば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は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な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だ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た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ざ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さ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が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か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あ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り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み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ぴ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び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ひ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に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ぢ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ち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じ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し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ぎ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き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い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を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る</a:t>
                      </a:r>
                      <a:endParaRPr lang="en-AU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ゆ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む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ぷ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ぶ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ふ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ぬ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づ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つ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ず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す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ぐ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く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う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れ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め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ぺ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べ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へ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ね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で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て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ぜ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せ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げ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け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え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ん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ろ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よ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も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ぱ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ぼ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ほ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の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ど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と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ぞ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そ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ご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こ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お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Curved Right Arrow 11"/>
          <p:cNvSpPr/>
          <p:nvPr/>
        </p:nvSpPr>
        <p:spPr>
          <a:xfrm>
            <a:off x="505097" y="3357986"/>
            <a:ext cx="838200" cy="685800"/>
          </a:xfrm>
          <a:prstGeom prst="curved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581400" y="3088966"/>
            <a:ext cx="608888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581400" y="3581400"/>
            <a:ext cx="608888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p Arrow 2"/>
          <p:cNvSpPr/>
          <p:nvPr/>
        </p:nvSpPr>
        <p:spPr>
          <a:xfrm>
            <a:off x="3639607" y="5035098"/>
            <a:ext cx="533400" cy="57637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819400" y="5715000"/>
            <a:ext cx="2286203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あ</a:t>
            </a:r>
            <a:r>
              <a:rPr lang="ja-JP" altLang="en-US" dirty="0" smtClean="0">
                <a:solidFill>
                  <a:prstClr val="black"/>
                </a:solidFill>
              </a:rPr>
              <a:t>そ</a:t>
            </a:r>
            <a:r>
              <a:rPr lang="ja-JP" altLang="en-US" dirty="0" smtClean="0">
                <a:solidFill>
                  <a:srgbClr val="00B050"/>
                </a:solidFill>
              </a:rPr>
              <a:t>び</a:t>
            </a:r>
            <a:r>
              <a:rPr lang="ja-JP" altLang="en-US" dirty="0" smtClean="0">
                <a:solidFill>
                  <a:prstClr val="black"/>
                </a:solidFill>
              </a:rPr>
              <a:t>ま</a:t>
            </a:r>
            <a:r>
              <a:rPr lang="ja-JP" altLang="en-US" dirty="0">
                <a:solidFill>
                  <a:prstClr val="black"/>
                </a:solidFill>
              </a:rPr>
              <a:t>す</a:t>
            </a:r>
            <a:r>
              <a:rPr lang="en-US" altLang="ja-JP" dirty="0" smtClean="0">
                <a:solidFill>
                  <a:prstClr val="black"/>
                </a:solidFill>
              </a:rPr>
              <a:t>(to play)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81163" y="6421398"/>
            <a:ext cx="877163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あ</a:t>
            </a:r>
            <a:r>
              <a:rPr lang="ja-JP" altLang="en-US" dirty="0" smtClean="0">
                <a:solidFill>
                  <a:prstClr val="black"/>
                </a:solidFill>
              </a:rPr>
              <a:t>そ</a:t>
            </a:r>
            <a:r>
              <a:rPr lang="ja-JP" altLang="en-US" dirty="0">
                <a:solidFill>
                  <a:srgbClr val="00B050"/>
                </a:solidFill>
              </a:rPr>
              <a:t>ぶ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20" name="Straight Arrow Connector 19"/>
          <p:cNvCxnSpPr>
            <a:stCxn id="18" idx="2"/>
            <a:endCxn id="19" idx="0"/>
          </p:cNvCxnSpPr>
          <p:nvPr/>
        </p:nvCxnSpPr>
        <p:spPr>
          <a:xfrm flipH="1">
            <a:off x="3819745" y="6084332"/>
            <a:ext cx="142757" cy="3370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331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8001000" cy="709865"/>
          </a:xfrm>
        </p:spPr>
        <p:txBody>
          <a:bodyPr/>
          <a:lstStyle/>
          <a:p>
            <a:r>
              <a:rPr lang="en-US" dirty="0" smtClean="0"/>
              <a:t>What is the ‘Plain’ or ‘Dictionary’ form?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489200"/>
            <a:ext cx="8077200" cy="35306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The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‘Plain’ form </a:t>
            </a:r>
            <a:r>
              <a:rPr lang="en-US" sz="2800" dirty="0" smtClean="0"/>
              <a:t>is the basic form of verbs (they don’t end in ~</a:t>
            </a:r>
            <a:r>
              <a:rPr lang="ja-JP" altLang="en-US" sz="2800" dirty="0" smtClean="0"/>
              <a:t>ます</a:t>
            </a:r>
            <a:r>
              <a:rPr lang="en-US" altLang="ja-JP" sz="2800" dirty="0" smtClean="0"/>
              <a:t>)</a:t>
            </a:r>
            <a:endParaRPr lang="en-US" sz="2800" dirty="0" smtClean="0"/>
          </a:p>
          <a:p>
            <a:r>
              <a:rPr lang="en-US" sz="2800" dirty="0" err="1" smtClean="0"/>
              <a:t>The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‘Plain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’ form </a:t>
            </a:r>
            <a:r>
              <a:rPr lang="en-US" sz="2800" dirty="0" smtClean="0"/>
              <a:t>is used in </a:t>
            </a:r>
            <a:r>
              <a:rPr lang="en-US" sz="2800" u="sng" dirty="0" smtClean="0"/>
              <a:t>casual situations </a:t>
            </a:r>
            <a:r>
              <a:rPr lang="en-US" sz="2800" dirty="0" smtClean="0"/>
              <a:t>(</a:t>
            </a:r>
            <a:r>
              <a:rPr lang="en-US" sz="2800" dirty="0" err="1" smtClean="0"/>
              <a:t>ie</a:t>
            </a:r>
            <a:r>
              <a:rPr lang="en-US" sz="2800" dirty="0" smtClean="0"/>
              <a:t> talking with friends, children, people of lower status than you etc.)</a:t>
            </a:r>
          </a:p>
          <a:p>
            <a:r>
              <a:rPr lang="en-US" sz="2800" dirty="0" smtClean="0"/>
              <a:t>The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‘Plain’ form </a:t>
            </a:r>
            <a:r>
              <a:rPr lang="en-US" sz="2800" dirty="0" smtClean="0"/>
              <a:t>is also known as the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‘Dictionary’ form </a:t>
            </a:r>
            <a:r>
              <a:rPr lang="en-US" sz="2800" dirty="0" smtClean="0"/>
              <a:t>because dictionaries use this form.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0564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00938"/>
            <a:ext cx="8229600" cy="990600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Examples (</a:t>
            </a:r>
            <a:r>
              <a:rPr lang="en-US" dirty="0" err="1" smtClean="0">
                <a:solidFill>
                  <a:srgbClr val="00B050"/>
                </a:solidFill>
              </a:rPr>
              <a:t>Godan</a:t>
            </a:r>
            <a:r>
              <a:rPr lang="en-US" dirty="0" smtClean="0">
                <a:solidFill>
                  <a:srgbClr val="00B050"/>
                </a:solidFill>
              </a:rPr>
              <a:t>):</a:t>
            </a:r>
            <a:endParaRPr lang="en-US" dirty="0">
              <a:solidFill>
                <a:srgbClr val="00B050"/>
              </a:solidFill>
            </a:endParaRPr>
          </a:p>
        </p:txBody>
      </p:sp>
      <p:graphicFrame>
        <p:nvGraphicFramePr>
          <p:cNvPr id="11" name="Group 8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957485"/>
              </p:ext>
            </p:extLst>
          </p:nvPr>
        </p:nvGraphicFramePr>
        <p:xfrm>
          <a:off x="1505117" y="2286000"/>
          <a:ext cx="6543780" cy="2829030"/>
        </p:xfrm>
        <a:graphic>
          <a:graphicData uri="http://schemas.openxmlformats.org/drawingml/2006/table">
            <a:tbl>
              <a:tblPr/>
              <a:tblGrid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w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r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y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m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p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b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h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n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d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t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z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s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g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k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a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わ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ら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や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ま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ぱ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ば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は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な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だ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た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ざ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さ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が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か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あ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り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み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ぴ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び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ひ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に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ぢ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ち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じ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し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ぎ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き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い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を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る</a:t>
                      </a:r>
                      <a:endParaRPr lang="en-AU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ゆ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む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ぷ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ぶ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ふ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ぬ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づ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つ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ず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す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ぐ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く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う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れ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め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ぺ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べ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へ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ね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で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て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ぜ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せ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げ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け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え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ん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ろ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よ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も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ぱ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ぼ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ほ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の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ど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と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ぞ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そ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ご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こ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お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Curved Right Arrow 11"/>
          <p:cNvSpPr/>
          <p:nvPr/>
        </p:nvSpPr>
        <p:spPr>
          <a:xfrm>
            <a:off x="505097" y="3357986"/>
            <a:ext cx="838200" cy="685800"/>
          </a:xfrm>
          <a:prstGeom prst="curved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743912" y="3088966"/>
            <a:ext cx="608888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743912" y="3581400"/>
            <a:ext cx="608888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p Arrow 2"/>
          <p:cNvSpPr/>
          <p:nvPr/>
        </p:nvSpPr>
        <p:spPr>
          <a:xfrm>
            <a:off x="2716537" y="5067534"/>
            <a:ext cx="533400" cy="57637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981200" y="5747436"/>
            <a:ext cx="2170787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prstClr val="black"/>
                </a:solidFill>
              </a:rPr>
              <a:t>よ</a:t>
            </a:r>
            <a:r>
              <a:rPr lang="ja-JP" altLang="en-US" dirty="0">
                <a:solidFill>
                  <a:srgbClr val="00B050"/>
                </a:solidFill>
              </a:rPr>
              <a:t>み</a:t>
            </a:r>
            <a:r>
              <a:rPr lang="ja-JP" altLang="en-US" dirty="0" smtClean="0">
                <a:solidFill>
                  <a:prstClr val="black"/>
                </a:solidFill>
              </a:rPr>
              <a:t>ま</a:t>
            </a:r>
            <a:r>
              <a:rPr lang="ja-JP" altLang="en-US" dirty="0">
                <a:solidFill>
                  <a:prstClr val="black"/>
                </a:solidFill>
              </a:rPr>
              <a:t>す</a:t>
            </a:r>
            <a:r>
              <a:rPr lang="ja-JP" altLang="en-US" dirty="0" smtClean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(to read)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42963" y="6453834"/>
            <a:ext cx="646331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prstClr val="black"/>
                </a:solidFill>
              </a:rPr>
              <a:t>よ</a:t>
            </a:r>
            <a:r>
              <a:rPr lang="ja-JP" altLang="en-US" dirty="0">
                <a:solidFill>
                  <a:srgbClr val="00B050"/>
                </a:solidFill>
              </a:rPr>
              <a:t>む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17" name="Straight Arrow Connector 16"/>
          <p:cNvCxnSpPr>
            <a:stCxn id="13" idx="2"/>
            <a:endCxn id="14" idx="0"/>
          </p:cNvCxnSpPr>
          <p:nvPr/>
        </p:nvCxnSpPr>
        <p:spPr>
          <a:xfrm flipH="1">
            <a:off x="2866129" y="6116768"/>
            <a:ext cx="200465" cy="3370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494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00938"/>
            <a:ext cx="8229600" cy="990600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Examples (</a:t>
            </a:r>
            <a:r>
              <a:rPr lang="en-US" dirty="0" err="1" smtClean="0">
                <a:solidFill>
                  <a:srgbClr val="00B050"/>
                </a:solidFill>
              </a:rPr>
              <a:t>Godan</a:t>
            </a:r>
            <a:r>
              <a:rPr lang="en-US" dirty="0" smtClean="0">
                <a:solidFill>
                  <a:srgbClr val="00B050"/>
                </a:solidFill>
              </a:rPr>
              <a:t>):</a:t>
            </a:r>
            <a:endParaRPr lang="en-US" dirty="0">
              <a:solidFill>
                <a:srgbClr val="00B050"/>
              </a:solidFill>
            </a:endParaRPr>
          </a:p>
        </p:txBody>
      </p:sp>
      <p:graphicFrame>
        <p:nvGraphicFramePr>
          <p:cNvPr id="11" name="Group 871"/>
          <p:cNvGraphicFramePr>
            <a:graphicFrameLocks noGrp="1"/>
          </p:cNvGraphicFramePr>
          <p:nvPr>
            <p:extLst/>
          </p:nvPr>
        </p:nvGraphicFramePr>
        <p:xfrm>
          <a:off x="1505117" y="2286000"/>
          <a:ext cx="6543780" cy="2829030"/>
        </p:xfrm>
        <a:graphic>
          <a:graphicData uri="http://schemas.openxmlformats.org/drawingml/2006/table">
            <a:tbl>
              <a:tblPr/>
              <a:tblGrid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w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r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y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m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p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b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h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n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d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t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z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s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g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k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a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わ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ら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や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ま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ぱ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ば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は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な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だ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た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ざ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さ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が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か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あ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り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み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ぴ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び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ひ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に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ぢ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ち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じ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し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ぎ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き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い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を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る</a:t>
                      </a:r>
                      <a:endParaRPr lang="en-AU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ゆ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む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ぷ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ぶ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ふ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ぬ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づ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つ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ず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す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ぐ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く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う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れ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め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ぺ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べ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へ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ね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で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て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ぜ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せ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げ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け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え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ん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ろ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よ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も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ぱ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ぼ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ほ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の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ど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と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ぞ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そ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ご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こ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お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Curved Right Arrow 11"/>
          <p:cNvSpPr/>
          <p:nvPr/>
        </p:nvSpPr>
        <p:spPr>
          <a:xfrm>
            <a:off x="505097" y="3357986"/>
            <a:ext cx="838200" cy="685800"/>
          </a:xfrm>
          <a:prstGeom prst="curved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1828800" y="3088966"/>
            <a:ext cx="608888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828800" y="3581400"/>
            <a:ext cx="608888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p Arrow 2"/>
          <p:cNvSpPr/>
          <p:nvPr/>
        </p:nvSpPr>
        <p:spPr>
          <a:xfrm>
            <a:off x="1936675" y="5087737"/>
            <a:ext cx="533400" cy="57637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14400" y="5745259"/>
            <a:ext cx="2515432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か</a:t>
            </a:r>
            <a:r>
              <a:rPr lang="ja-JP" altLang="en-US" dirty="0" smtClean="0">
                <a:solidFill>
                  <a:prstClr val="black"/>
                </a:solidFill>
              </a:rPr>
              <a:t>え</a:t>
            </a:r>
            <a:r>
              <a:rPr lang="ja-JP" altLang="en-US" dirty="0">
                <a:solidFill>
                  <a:srgbClr val="00B050"/>
                </a:solidFill>
              </a:rPr>
              <a:t>り</a:t>
            </a:r>
            <a:r>
              <a:rPr lang="ja-JP" altLang="en-US" dirty="0" smtClean="0">
                <a:solidFill>
                  <a:prstClr val="black"/>
                </a:solidFill>
              </a:rPr>
              <a:t>ます </a:t>
            </a:r>
            <a:r>
              <a:rPr lang="en-US" altLang="ja-JP" dirty="0" smtClean="0">
                <a:solidFill>
                  <a:prstClr val="black"/>
                </a:solidFill>
              </a:rPr>
              <a:t>(to return)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76163" y="6451657"/>
            <a:ext cx="877163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か</a:t>
            </a:r>
            <a:r>
              <a:rPr lang="ja-JP" altLang="en-US" dirty="0" smtClean="0">
                <a:solidFill>
                  <a:prstClr val="black"/>
                </a:solidFill>
              </a:rPr>
              <a:t>え</a:t>
            </a:r>
            <a:r>
              <a:rPr lang="ja-JP" altLang="en-US" dirty="0">
                <a:solidFill>
                  <a:srgbClr val="00B050"/>
                </a:solidFill>
              </a:rPr>
              <a:t>る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20" name="Straight Arrow Connector 19"/>
          <p:cNvCxnSpPr>
            <a:stCxn id="18" idx="2"/>
            <a:endCxn id="19" idx="0"/>
          </p:cNvCxnSpPr>
          <p:nvPr/>
        </p:nvCxnSpPr>
        <p:spPr>
          <a:xfrm flipH="1">
            <a:off x="1914745" y="6114591"/>
            <a:ext cx="257371" cy="3370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666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IRREGULAR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ja-JP" altLang="en-US" dirty="0" smtClean="0"/>
              <a:t>しま</a:t>
            </a:r>
            <a:r>
              <a:rPr lang="ja-JP" altLang="en-US" dirty="0"/>
              <a:t>す</a:t>
            </a:r>
            <a:r>
              <a:rPr lang="ja-JP" altLang="en-US" dirty="0" smtClean="0"/>
              <a:t>　</a:t>
            </a:r>
            <a:endParaRPr lang="en-US" altLang="ja-JP" dirty="0"/>
          </a:p>
          <a:p>
            <a:pPr marL="342900" indent="-342900">
              <a:buFontTx/>
              <a:buChar char="-"/>
            </a:pPr>
            <a:r>
              <a:rPr lang="ja-JP" altLang="en-US" dirty="0" smtClean="0"/>
              <a:t>きます</a:t>
            </a:r>
            <a:endParaRPr lang="en-US" altLang="ja-JP" dirty="0" smtClean="0"/>
          </a:p>
          <a:p>
            <a:pPr marL="342900" indent="-342900">
              <a:buFontTx/>
              <a:buChar char="-"/>
            </a:pPr>
            <a:r>
              <a:rPr lang="ja-JP" altLang="en-US" dirty="0" smtClean="0"/>
              <a:t>い</a:t>
            </a:r>
            <a:r>
              <a:rPr lang="ja-JP" altLang="en-US" dirty="0"/>
              <a:t>き</a:t>
            </a:r>
            <a:r>
              <a:rPr lang="ja-JP" altLang="en-US" dirty="0" smtClean="0"/>
              <a:t>ます</a:t>
            </a:r>
            <a:endParaRPr lang="en-US" altLang="ja-JP" dirty="0" smtClean="0"/>
          </a:p>
          <a:p>
            <a:pPr marL="342900" indent="-342900">
              <a:buFontTx/>
              <a:buChar char="-"/>
            </a:pPr>
            <a:r>
              <a:rPr lang="en-US" dirty="0" smtClean="0"/>
              <a:t>and some exceptions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63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Irregular v</a:t>
            </a:r>
            <a:r>
              <a:rPr lang="en-US" altLang="ja-JP" dirty="0" smtClean="0">
                <a:solidFill>
                  <a:srgbClr val="FF6600"/>
                </a:solidFill>
              </a:rPr>
              <a:t>erbs</a:t>
            </a:r>
            <a:r>
              <a:rPr lang="ja-JP" altLang="en-US" dirty="0" smtClean="0">
                <a:solidFill>
                  <a:srgbClr val="FF6600"/>
                </a:solidFill>
              </a:rPr>
              <a:t>　</a:t>
            </a:r>
            <a:r>
              <a:rPr lang="en-US" altLang="ja-JP" dirty="0" smtClean="0">
                <a:solidFill>
                  <a:srgbClr val="FF6600"/>
                </a:solidFill>
              </a:rPr>
              <a:t>and exceptions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489200"/>
            <a:ext cx="8077200" cy="35306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200" dirty="0" smtClean="0"/>
              <a:t>Verbs which belong to the Irregular group </a:t>
            </a:r>
            <a:r>
              <a:rPr lang="en-US" sz="3200" u="sng" dirty="0" smtClean="0"/>
              <a:t>don’t follow the rules </a:t>
            </a:r>
            <a:r>
              <a:rPr lang="en-US" sz="3200" dirty="0" smtClean="0"/>
              <a:t>for </a:t>
            </a:r>
            <a:r>
              <a:rPr lang="en-US" sz="3200" dirty="0" err="1" smtClean="0"/>
              <a:t>Ichidan</a:t>
            </a:r>
            <a:r>
              <a:rPr lang="en-US" sz="3200" dirty="0" smtClean="0"/>
              <a:t> or </a:t>
            </a:r>
            <a:r>
              <a:rPr lang="en-US" sz="3200" dirty="0" err="1" smtClean="0"/>
              <a:t>Godan</a:t>
            </a:r>
            <a:r>
              <a:rPr lang="en-US" sz="3200" dirty="0" smtClean="0"/>
              <a:t>.  (Learn them as exceptions.)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ja-JP" altLang="en-US" sz="3200" dirty="0" smtClean="0"/>
              <a:t>しま</a:t>
            </a:r>
            <a:r>
              <a:rPr lang="ja-JP" altLang="en-US" sz="3200" dirty="0"/>
              <a:t>す</a:t>
            </a:r>
            <a:r>
              <a:rPr lang="ja-JP" altLang="en-US" sz="3200" dirty="0" smtClean="0"/>
              <a:t>　</a:t>
            </a:r>
            <a:r>
              <a:rPr lang="en-US" altLang="ja-JP" sz="3200" dirty="0" smtClean="0"/>
              <a:t>(to do)										</a:t>
            </a:r>
            <a:r>
              <a:rPr lang="ja-JP" altLang="en-US" sz="3200" dirty="0" smtClean="0"/>
              <a:t>する</a:t>
            </a:r>
            <a:endParaRPr lang="en-US" altLang="ja-JP" sz="3200" dirty="0" smtClean="0"/>
          </a:p>
          <a:p>
            <a:pPr marL="0" indent="0">
              <a:buNone/>
            </a:pPr>
            <a:r>
              <a:rPr lang="ja-JP" altLang="en-US" sz="3200" dirty="0"/>
              <a:t>き</a:t>
            </a:r>
            <a:r>
              <a:rPr lang="ja-JP" altLang="en-US" sz="3200" dirty="0" smtClean="0"/>
              <a:t>ます　</a:t>
            </a:r>
            <a:r>
              <a:rPr lang="en-US" altLang="ja-JP" sz="3200" dirty="0" smtClean="0"/>
              <a:t>(to come)									</a:t>
            </a:r>
            <a:r>
              <a:rPr lang="ja-JP" altLang="en-US" sz="3200" dirty="0" smtClean="0"/>
              <a:t>くる</a:t>
            </a:r>
            <a:endParaRPr lang="en-US" altLang="ja-JP" sz="3200" dirty="0" smtClean="0"/>
          </a:p>
          <a:p>
            <a:pPr marL="0" indent="0">
              <a:buNone/>
            </a:pPr>
            <a:r>
              <a:rPr lang="ja-JP" altLang="en-US" sz="3200" dirty="0"/>
              <a:t>い</a:t>
            </a:r>
            <a:r>
              <a:rPr lang="ja-JP" altLang="en-US" sz="3200" dirty="0" smtClean="0"/>
              <a:t>きす </a:t>
            </a:r>
            <a:r>
              <a:rPr lang="en-US" altLang="ja-JP" sz="3200" dirty="0" smtClean="0"/>
              <a:t>(to go)										</a:t>
            </a:r>
            <a:r>
              <a:rPr lang="ja-JP" altLang="en-US" sz="3200" dirty="0" smtClean="0"/>
              <a:t>いく</a:t>
            </a:r>
            <a:endParaRPr lang="en-US" altLang="ja-JP" sz="3200" dirty="0" smtClean="0"/>
          </a:p>
          <a:p>
            <a:pPr marL="0" indent="0">
              <a:buNone/>
            </a:pPr>
            <a:r>
              <a:rPr lang="ja-JP" altLang="en-US" sz="3200" dirty="0"/>
              <a:t>お</a:t>
            </a:r>
            <a:r>
              <a:rPr lang="ja-JP" altLang="en-US" sz="3200" dirty="0" smtClean="0"/>
              <a:t>きます </a:t>
            </a:r>
            <a:r>
              <a:rPr lang="en-US" altLang="ja-JP" sz="3200" dirty="0" smtClean="0"/>
              <a:t>(to get up)									</a:t>
            </a:r>
            <a:r>
              <a:rPr lang="ja-JP" altLang="en-US" sz="3200" dirty="0" smtClean="0"/>
              <a:t>おきる</a:t>
            </a:r>
            <a:endParaRPr lang="en-US" altLang="ja-JP" sz="3200" dirty="0" smtClean="0"/>
          </a:p>
          <a:p>
            <a:pPr marL="0" indent="0">
              <a:buNone/>
            </a:pPr>
            <a:r>
              <a:rPr lang="ja-JP" altLang="en-US" sz="3200" dirty="0"/>
              <a:t>で</a:t>
            </a:r>
            <a:r>
              <a:rPr lang="ja-JP" altLang="en-US" sz="3200" dirty="0" smtClean="0"/>
              <a:t>きます </a:t>
            </a:r>
            <a:r>
              <a:rPr lang="en-US" altLang="ja-JP" sz="3200" dirty="0" smtClean="0"/>
              <a:t>(can do)									</a:t>
            </a:r>
            <a:r>
              <a:rPr lang="ja-JP" altLang="en-US" sz="3200" dirty="0" smtClean="0"/>
              <a:t>できる</a:t>
            </a:r>
            <a:endParaRPr lang="en-US" altLang="ja-JP" sz="3200" dirty="0" smtClean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191000" y="3581400"/>
            <a:ext cx="24384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191000" y="4038600"/>
            <a:ext cx="24384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267200" y="4495800"/>
            <a:ext cx="24384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267200" y="4876800"/>
            <a:ext cx="24384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267200" y="5257800"/>
            <a:ext cx="24384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78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Plain</a:t>
            </a:r>
            <a:r>
              <a:rPr lang="ja-JP" altLang="en-US" dirty="0" smtClean="0"/>
              <a:t> </a:t>
            </a:r>
            <a:r>
              <a:rPr lang="en-US" altLang="ja-JP" dirty="0" smtClean="0"/>
              <a:t>form</a:t>
            </a:r>
            <a:r>
              <a:rPr lang="ja-JP" altLang="en-US" dirty="0" smtClean="0"/>
              <a:t> 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dirty="0" smtClean="0"/>
              <a:t>Rule 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97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Plain</a:t>
            </a:r>
            <a:r>
              <a:rPr lang="ja-JP" alt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form</a:t>
            </a:r>
            <a:r>
              <a:rPr lang="ja-JP" alt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rule summary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9714" y="1066800"/>
            <a:ext cx="7429500" cy="10667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‘e’ sound before the </a:t>
            </a:r>
            <a:r>
              <a:rPr lang="ja-JP" altLang="en-US" dirty="0" smtClean="0">
                <a:solidFill>
                  <a:prstClr val="black"/>
                </a:solidFill>
              </a:rPr>
              <a:t>ます </a:t>
            </a:r>
            <a:r>
              <a:rPr lang="en-US" altLang="ja-JP" dirty="0" smtClean="0">
                <a:solidFill>
                  <a:srgbClr val="0070C0"/>
                </a:solidFill>
              </a:rPr>
              <a:t>or</a:t>
            </a:r>
            <a:r>
              <a:rPr lang="en-US" altLang="ja-JP" dirty="0" smtClean="0">
                <a:solidFill>
                  <a:prstClr val="black"/>
                </a:solidFill>
              </a:rPr>
              <a:t> ‘one hiragana’ before the </a:t>
            </a:r>
            <a:r>
              <a:rPr lang="ja-JP" altLang="en-US" dirty="0" smtClean="0">
                <a:solidFill>
                  <a:prstClr val="black"/>
                </a:solidFill>
              </a:rPr>
              <a:t>ま</a:t>
            </a:r>
            <a:r>
              <a:rPr lang="ja-JP" altLang="en-US" dirty="0">
                <a:solidFill>
                  <a:prstClr val="black"/>
                </a:solidFill>
              </a:rPr>
              <a:t>す</a:t>
            </a:r>
            <a:r>
              <a:rPr lang="ja-JP" altLang="en-US" dirty="0" smtClean="0">
                <a:solidFill>
                  <a:prstClr val="black"/>
                </a:solidFill>
              </a:rPr>
              <a:t>　</a:t>
            </a:r>
            <a:endParaRPr lang="en-US" altLang="ja-JP" dirty="0" smtClean="0">
              <a:solidFill>
                <a:prstClr val="black"/>
              </a:solidFill>
            </a:endParaRPr>
          </a:p>
          <a:p>
            <a:pPr algn="ctr"/>
            <a:endParaRPr lang="en-US" dirty="0" smtClean="0">
              <a:solidFill>
                <a:prstClr val="black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prstClr val="black"/>
                </a:solidFill>
              </a:rPr>
              <a:t>drop the </a:t>
            </a:r>
            <a:r>
              <a:rPr lang="ja-JP" altLang="en-US" dirty="0" smtClean="0">
                <a:solidFill>
                  <a:prstClr val="black"/>
                </a:solidFill>
              </a:rPr>
              <a:t>ま</a:t>
            </a:r>
            <a:r>
              <a:rPr lang="ja-JP" altLang="en-US" dirty="0">
                <a:solidFill>
                  <a:prstClr val="black"/>
                </a:solidFill>
              </a:rPr>
              <a:t>す</a:t>
            </a:r>
            <a:r>
              <a:rPr lang="ja-JP" altLang="en-US" dirty="0" smtClean="0">
                <a:solidFill>
                  <a:prstClr val="black"/>
                </a:solidFill>
              </a:rPr>
              <a:t>　</a:t>
            </a:r>
            <a:r>
              <a:rPr lang="en-US" altLang="ja-JP" dirty="0" smtClean="0">
                <a:solidFill>
                  <a:prstClr val="black"/>
                </a:solidFill>
              </a:rPr>
              <a:t>and </a:t>
            </a:r>
            <a:r>
              <a:rPr lang="en-US" dirty="0" smtClean="0">
                <a:solidFill>
                  <a:prstClr val="black"/>
                </a:solidFill>
              </a:rPr>
              <a:t>add </a:t>
            </a:r>
            <a:r>
              <a:rPr lang="ja-JP" altLang="en-US" dirty="0">
                <a:solidFill>
                  <a:prstClr val="black"/>
                </a:solidFill>
              </a:rPr>
              <a:t>る</a:t>
            </a:r>
            <a:r>
              <a:rPr lang="en-US" altLang="ja-JP" dirty="0" smtClean="0">
                <a:solidFill>
                  <a:prstClr val="black"/>
                </a:solidFill>
              </a:rPr>
              <a:t>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7673" y="766119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Ichidan</a:t>
            </a:r>
            <a:r>
              <a:rPr lang="en-US" dirty="0" smtClean="0">
                <a:solidFill>
                  <a:srgbClr val="0070C0"/>
                </a:solidFill>
              </a:rPr>
              <a:t> verbs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419600" y="1371600"/>
            <a:ext cx="0" cy="3734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75530" y="2590800"/>
            <a:ext cx="7530270" cy="121165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‘</a:t>
            </a:r>
            <a:r>
              <a:rPr lang="en-US" dirty="0" err="1" smtClean="0">
                <a:solidFill>
                  <a:prstClr val="black"/>
                </a:solidFill>
              </a:rPr>
              <a:t>i</a:t>
            </a:r>
            <a:r>
              <a:rPr lang="en-US" dirty="0" smtClean="0">
                <a:solidFill>
                  <a:prstClr val="black"/>
                </a:solidFill>
              </a:rPr>
              <a:t>’ sound before the </a:t>
            </a:r>
            <a:r>
              <a:rPr lang="ja-JP" altLang="en-US" dirty="0" smtClean="0">
                <a:solidFill>
                  <a:prstClr val="black"/>
                </a:solidFill>
              </a:rPr>
              <a:t>ま</a:t>
            </a:r>
            <a:r>
              <a:rPr lang="ja-JP" altLang="en-US" dirty="0">
                <a:solidFill>
                  <a:prstClr val="black"/>
                </a:solidFill>
              </a:rPr>
              <a:t>す</a:t>
            </a:r>
            <a:r>
              <a:rPr lang="ja-JP" altLang="en-US" dirty="0" smtClean="0">
                <a:solidFill>
                  <a:prstClr val="black"/>
                </a:solidFill>
              </a:rPr>
              <a:t> </a:t>
            </a:r>
            <a:endParaRPr lang="en-US" altLang="ja-JP" dirty="0" smtClean="0">
              <a:solidFill>
                <a:prstClr val="black"/>
              </a:solidFill>
            </a:endParaRPr>
          </a:p>
          <a:p>
            <a:pPr algn="ctr"/>
            <a:endParaRPr lang="en-US" altLang="ja-JP" dirty="0" smtClean="0">
              <a:solidFill>
                <a:prstClr val="black"/>
              </a:solidFill>
            </a:endParaRPr>
          </a:p>
          <a:p>
            <a:pPr algn="ctr"/>
            <a:r>
              <a:rPr lang="en-US" altLang="ja-JP" dirty="0" smtClean="0">
                <a:solidFill>
                  <a:prstClr val="black"/>
                </a:solidFill>
              </a:rPr>
              <a:t>drop </a:t>
            </a:r>
            <a:r>
              <a:rPr lang="en-US" dirty="0" smtClean="0">
                <a:solidFill>
                  <a:prstClr val="black"/>
                </a:solidFill>
              </a:rPr>
              <a:t>the ‘</a:t>
            </a:r>
            <a:r>
              <a:rPr lang="en-US" dirty="0" err="1" smtClean="0">
                <a:solidFill>
                  <a:prstClr val="black"/>
                </a:solidFill>
              </a:rPr>
              <a:t>i</a:t>
            </a:r>
            <a:r>
              <a:rPr lang="en-US" dirty="0" smtClean="0">
                <a:solidFill>
                  <a:prstClr val="black"/>
                </a:solidFill>
              </a:rPr>
              <a:t>’ sound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and the</a:t>
            </a:r>
            <a:r>
              <a:rPr lang="ja-JP" altLang="en-US" dirty="0" smtClean="0">
                <a:solidFill>
                  <a:prstClr val="black"/>
                </a:solidFill>
              </a:rPr>
              <a:t>　ます　</a:t>
            </a:r>
            <a:endParaRPr lang="en-US" altLang="ja-JP" dirty="0" smtClean="0">
              <a:solidFill>
                <a:prstClr val="black"/>
              </a:solidFill>
            </a:endParaRP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change it to the equivalent ‘u’ sound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2278451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Godan</a:t>
            </a:r>
            <a:r>
              <a:rPr lang="en-US" dirty="0" smtClean="0">
                <a:solidFill>
                  <a:srgbClr val="0070C0"/>
                </a:solidFill>
              </a:rPr>
              <a:t> verbs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5181600"/>
            <a:ext cx="3172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Irregular and exception verbs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419600" y="2895600"/>
            <a:ext cx="0" cy="3734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556351"/>
              </p:ext>
            </p:extLst>
          </p:nvPr>
        </p:nvGraphicFramePr>
        <p:xfrm>
          <a:off x="1447800" y="3962400"/>
          <a:ext cx="6543780" cy="985308"/>
        </p:xfrm>
        <a:graphic>
          <a:graphicData uri="http://schemas.openxmlformats.org/drawingml/2006/table">
            <a:tbl>
              <a:tblPr/>
              <a:tblGrid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</a:tblGrid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り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み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ぴ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び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ひ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に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ぢ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ち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じ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し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ぎ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き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い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を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る</a:t>
                      </a:r>
                      <a:endParaRPr lang="en-AU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ゆ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む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ぷ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ぶ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ふ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ぬ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づ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つ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ず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す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ぐ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く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う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Curved Right Arrow 14"/>
          <p:cNvSpPr/>
          <p:nvPr/>
        </p:nvSpPr>
        <p:spPr>
          <a:xfrm>
            <a:off x="492034" y="4119674"/>
            <a:ext cx="838200" cy="685800"/>
          </a:xfrm>
          <a:prstGeom prst="curved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316" y="5550932"/>
            <a:ext cx="4087368" cy="120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44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Practise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67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001000" cy="11430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Are these </a:t>
            </a:r>
            <a:r>
              <a:rPr lang="en-US" sz="2800" dirty="0" err="1" smtClean="0">
                <a:solidFill>
                  <a:schemeClr val="bg1"/>
                </a:solidFill>
              </a:rPr>
              <a:t>Ichidan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</a:rPr>
              <a:t>Godan</a:t>
            </a:r>
            <a:r>
              <a:rPr lang="en-US" sz="2800" dirty="0" smtClean="0">
                <a:solidFill>
                  <a:schemeClr val="bg1"/>
                </a:solidFill>
              </a:rPr>
              <a:t> or Irregular? 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How do you know?</a:t>
            </a: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132430"/>
              </p:ext>
            </p:extLst>
          </p:nvPr>
        </p:nvGraphicFramePr>
        <p:xfrm>
          <a:off x="685800" y="2590800"/>
          <a:ext cx="7620000" cy="37084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00200"/>
                <a:gridCol w="1981200"/>
                <a:gridCol w="4038600"/>
              </a:tblGrid>
              <a:tr h="370840">
                <a:tc>
                  <a:txBody>
                    <a:bodyPr/>
                    <a:lstStyle/>
                    <a:p>
                      <a:r>
                        <a:rPr lang="ja-JP" altLang="en-US" b="0" dirty="0" smtClean="0"/>
                        <a:t>たべます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to eat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はなします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</a:t>
                      </a:r>
                      <a:r>
                        <a:rPr lang="en-US" baseline="0" dirty="0" smtClean="0"/>
                        <a:t> speak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のみます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</a:t>
                      </a:r>
                      <a:r>
                        <a:rPr lang="en-US" baseline="0" dirty="0" smtClean="0"/>
                        <a:t> drink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します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おぼえます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</a:t>
                      </a:r>
                      <a:r>
                        <a:rPr lang="en-US" baseline="0" dirty="0" smtClean="0"/>
                        <a:t> remember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ききます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listen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いきます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go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みます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see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わかります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</a:t>
                      </a:r>
                      <a:r>
                        <a:rPr lang="en-US" baseline="0" dirty="0" smtClean="0"/>
                        <a:t> understand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できます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can</a:t>
                      </a:r>
                      <a:r>
                        <a:rPr lang="en-US" baseline="0" dirty="0" smtClean="0"/>
                        <a:t> do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428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Were you right?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691168"/>
              </p:ext>
            </p:extLst>
          </p:nvPr>
        </p:nvGraphicFramePr>
        <p:xfrm>
          <a:off x="762000" y="2362200"/>
          <a:ext cx="7620000" cy="37033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457739"/>
                <a:gridCol w="1895061"/>
                <a:gridCol w="4267200"/>
              </a:tblGrid>
              <a:tr h="137160">
                <a:tc>
                  <a:txBody>
                    <a:bodyPr/>
                    <a:lstStyle/>
                    <a:p>
                      <a:r>
                        <a:rPr lang="ja-JP" altLang="en-US" b="0" dirty="0" smtClean="0"/>
                        <a:t>たべます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to eat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err="1" smtClean="0">
                          <a:solidFill>
                            <a:srgbClr val="FF0000"/>
                          </a:solidFill>
                        </a:rPr>
                        <a:t>Ichidan</a:t>
                      </a:r>
                      <a:r>
                        <a:rPr lang="en-US" b="0" dirty="0" smtClean="0">
                          <a:solidFill>
                            <a:srgbClr val="FF0000"/>
                          </a:solidFill>
                        </a:rPr>
                        <a:t> (e sound before </a:t>
                      </a:r>
                      <a:r>
                        <a:rPr lang="en-US" b="0" dirty="0" err="1" smtClean="0">
                          <a:solidFill>
                            <a:srgbClr val="FF0000"/>
                          </a:solidFill>
                        </a:rPr>
                        <a:t>masu</a:t>
                      </a:r>
                      <a:r>
                        <a:rPr lang="en-US" b="0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はなします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</a:t>
                      </a:r>
                      <a:r>
                        <a:rPr lang="en-US" baseline="0" dirty="0" smtClean="0"/>
                        <a:t> speak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Godan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(</a:t>
                      </a: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sound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before </a:t>
                      </a:r>
                      <a:r>
                        <a:rPr lang="en-US" b="0" dirty="0" err="1" smtClean="0">
                          <a:solidFill>
                            <a:srgbClr val="FF0000"/>
                          </a:solidFill>
                        </a:rPr>
                        <a:t>masu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のみます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</a:t>
                      </a:r>
                      <a:r>
                        <a:rPr lang="en-US" baseline="0" dirty="0" smtClean="0"/>
                        <a:t> drink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Godan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(</a:t>
                      </a: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sound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before </a:t>
                      </a:r>
                      <a:r>
                        <a:rPr lang="en-US" b="0" dirty="0" err="1" smtClean="0">
                          <a:solidFill>
                            <a:srgbClr val="FF0000"/>
                          </a:solidFill>
                        </a:rPr>
                        <a:t>masu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します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Irregular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おぼえます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</a:t>
                      </a:r>
                      <a:r>
                        <a:rPr lang="en-US" baseline="0" dirty="0" smtClean="0"/>
                        <a:t> remember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Ichidan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(e sound before </a:t>
                      </a:r>
                      <a:r>
                        <a:rPr lang="en-US" b="0" dirty="0" err="1" smtClean="0">
                          <a:solidFill>
                            <a:srgbClr val="FF0000"/>
                          </a:solidFill>
                        </a:rPr>
                        <a:t>masu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ききます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listen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Godan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(</a:t>
                      </a: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sound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before </a:t>
                      </a:r>
                      <a:r>
                        <a:rPr lang="en-US" b="0" dirty="0" err="1" smtClean="0">
                          <a:solidFill>
                            <a:srgbClr val="FF0000"/>
                          </a:solidFill>
                        </a:rPr>
                        <a:t>masu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いきます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go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Irregular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みます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see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Ichidan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(one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hiragana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before </a:t>
                      </a:r>
                      <a:r>
                        <a:rPr lang="en-US" b="0" dirty="0" err="1" smtClean="0">
                          <a:solidFill>
                            <a:srgbClr val="FF0000"/>
                          </a:solidFill>
                        </a:rPr>
                        <a:t>masu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わかります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</a:t>
                      </a:r>
                      <a:r>
                        <a:rPr lang="en-US" baseline="0" dirty="0" smtClean="0"/>
                        <a:t> understand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Godan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(</a:t>
                      </a: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sound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before </a:t>
                      </a:r>
                      <a:r>
                        <a:rPr lang="en-US" b="0" dirty="0" err="1" smtClean="0">
                          <a:solidFill>
                            <a:srgbClr val="FF0000"/>
                          </a:solidFill>
                        </a:rPr>
                        <a:t>masu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できます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can</a:t>
                      </a:r>
                      <a:r>
                        <a:rPr lang="en-US" baseline="0" dirty="0" smtClean="0"/>
                        <a:t> do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Irregular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501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Change these verbs into the Plain form</a:t>
            </a:r>
            <a:endParaRPr lang="en-US" sz="32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232242"/>
              </p:ext>
            </p:extLst>
          </p:nvPr>
        </p:nvGraphicFramePr>
        <p:xfrm>
          <a:off x="892566" y="2590800"/>
          <a:ext cx="7238999" cy="37084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181560"/>
                <a:gridCol w="2133600"/>
                <a:gridCol w="2923839"/>
              </a:tblGrid>
              <a:tr h="370840">
                <a:tc>
                  <a:txBody>
                    <a:bodyPr/>
                    <a:lstStyle/>
                    <a:p>
                      <a:r>
                        <a:rPr lang="ja-JP" altLang="en-US" b="0" dirty="0" smtClean="0"/>
                        <a:t>あります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to be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きます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come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かいます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buy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いきます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go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みます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see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はたらきます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work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します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do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います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exist (animals)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つくります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make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もってきます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bring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483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verb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There are 3 types of Japanese verbs:</a:t>
            </a:r>
          </a:p>
          <a:p>
            <a:pPr marL="0" indent="0">
              <a:buNone/>
            </a:pPr>
            <a:endParaRPr lang="en-US" dirty="0" smtClean="0"/>
          </a:p>
          <a:p>
            <a:pPr marL="457200" indent="-457200">
              <a:buAutoNum type="arabicPeriod"/>
            </a:pPr>
            <a:r>
              <a:rPr lang="en-US" sz="3200" dirty="0" err="1" smtClean="0">
                <a:solidFill>
                  <a:srgbClr val="0070C0"/>
                </a:solidFill>
              </a:rPr>
              <a:t>Ichidan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ja-JP" altLang="en-US" sz="3200" dirty="0" smtClean="0">
                <a:solidFill>
                  <a:srgbClr val="0070C0"/>
                </a:solidFill>
              </a:rPr>
              <a:t>一だん　</a:t>
            </a:r>
            <a:r>
              <a:rPr lang="en-US" sz="3200" dirty="0" smtClean="0">
                <a:solidFill>
                  <a:srgbClr val="0070C0"/>
                </a:solidFill>
              </a:rPr>
              <a:t>verbs (simple verbs)</a:t>
            </a:r>
          </a:p>
          <a:p>
            <a:pPr marL="457200" indent="-457200">
              <a:buAutoNum type="arabicPeriod"/>
            </a:pPr>
            <a:r>
              <a:rPr lang="en-US" sz="3200" dirty="0" err="1" smtClean="0">
                <a:solidFill>
                  <a:srgbClr val="00B050"/>
                </a:solidFill>
              </a:rPr>
              <a:t>Godan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ja-JP" altLang="en-US" sz="3200" dirty="0" smtClean="0">
                <a:solidFill>
                  <a:srgbClr val="00B050"/>
                </a:solidFill>
              </a:rPr>
              <a:t>五だん　</a:t>
            </a:r>
            <a:r>
              <a:rPr lang="en-US" sz="3200" dirty="0" smtClean="0">
                <a:solidFill>
                  <a:srgbClr val="00B050"/>
                </a:solidFill>
              </a:rPr>
              <a:t>verbs (complex verbs)</a:t>
            </a:r>
          </a:p>
          <a:p>
            <a:pPr marL="457200" indent="-457200">
              <a:buAutoNum type="arabicPeriod"/>
            </a:pPr>
            <a:r>
              <a:rPr lang="en-US" sz="3200" dirty="0" smtClean="0">
                <a:solidFill>
                  <a:srgbClr val="FF6600"/>
                </a:solidFill>
              </a:rPr>
              <a:t>Irregular verbs</a:t>
            </a:r>
          </a:p>
        </p:txBody>
      </p:sp>
    </p:spTree>
    <p:extLst>
      <p:ext uri="{BB962C8B-B14F-4D97-AF65-F5344CB8AC3E}">
        <p14:creationId xmlns:p14="http://schemas.microsoft.com/office/powerpoint/2010/main" val="316819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Were you right?</a:t>
            </a:r>
            <a:endParaRPr lang="en-US" sz="40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5513"/>
              </p:ext>
            </p:extLst>
          </p:nvPr>
        </p:nvGraphicFramePr>
        <p:xfrm>
          <a:off x="685800" y="2667000"/>
          <a:ext cx="8305800" cy="37084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180273"/>
                <a:gridCol w="2239327"/>
                <a:gridCol w="1447800"/>
                <a:gridCol w="2438400"/>
              </a:tblGrid>
              <a:tr h="370840">
                <a:tc>
                  <a:txBody>
                    <a:bodyPr/>
                    <a:lstStyle/>
                    <a:p>
                      <a:r>
                        <a:rPr lang="ja-JP" altLang="en-US" b="0" dirty="0" smtClean="0"/>
                        <a:t>あります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to be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err="1" smtClean="0">
                          <a:solidFill>
                            <a:srgbClr val="FF0000"/>
                          </a:solidFill>
                        </a:rPr>
                        <a:t>Godan</a:t>
                      </a:r>
                      <a:r>
                        <a:rPr lang="en-US" b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b="0" dirty="0" smtClean="0">
                          <a:solidFill>
                            <a:srgbClr val="FF0000"/>
                          </a:solidFill>
                        </a:rPr>
                        <a:t>ある</a:t>
                      </a:r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きます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come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Irregular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dirty="0" smtClean="0">
                          <a:solidFill>
                            <a:srgbClr val="FF0000"/>
                          </a:solidFill>
                        </a:rPr>
                        <a:t>くる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かいます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buy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Godan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>
                          <a:solidFill>
                            <a:srgbClr val="FF0000"/>
                          </a:solidFill>
                        </a:rPr>
                        <a:t>かう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いきます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go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Irregular 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dirty="0" smtClean="0">
                          <a:solidFill>
                            <a:srgbClr val="FF0000"/>
                          </a:solidFill>
                        </a:rPr>
                        <a:t>いく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みます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see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Ichidan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dirty="0" smtClean="0">
                          <a:solidFill>
                            <a:srgbClr val="FF0000"/>
                          </a:solidFill>
                        </a:rPr>
                        <a:t>みる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はたらきます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work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Godan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dirty="0" smtClean="0">
                          <a:solidFill>
                            <a:srgbClr val="FF0000"/>
                          </a:solidFill>
                        </a:rPr>
                        <a:t>はたらく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します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do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Irregular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dirty="0" smtClean="0">
                          <a:solidFill>
                            <a:srgbClr val="FF0000"/>
                          </a:solidFill>
                        </a:rPr>
                        <a:t>する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います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exist (animals)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Ichidan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dirty="0" smtClean="0">
                          <a:solidFill>
                            <a:srgbClr val="FF0000"/>
                          </a:solidFill>
                        </a:rPr>
                        <a:t>いる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つくります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make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Godan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dirty="0" smtClean="0">
                          <a:solidFill>
                            <a:srgbClr val="FF0000"/>
                          </a:solidFill>
                        </a:rPr>
                        <a:t>つくる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もってきます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bring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Godan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>
                          <a:solidFill>
                            <a:srgbClr val="FF0000"/>
                          </a:solidFill>
                        </a:rPr>
                        <a:t>もってくる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388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099"/>
            <a:ext cx="7058360" cy="70986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Polite Japanese to Casual Japanese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667000"/>
            <a:ext cx="531427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How can you say these in informal Japanese?</a:t>
            </a:r>
          </a:p>
          <a:p>
            <a:pPr marL="342900" indent="-342900">
              <a:buAutoNum type="arabicPeriod"/>
            </a:pPr>
            <a:endParaRPr lang="en-US" dirty="0" smtClean="0">
              <a:solidFill>
                <a:prstClr val="black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prstClr val="black"/>
                </a:solidFill>
              </a:rPr>
              <a:t>I study Japanese.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>
                <a:solidFill>
                  <a:prstClr val="black"/>
                </a:solidFill>
              </a:rPr>
              <a:t>I read a book everyday.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>
                <a:solidFill>
                  <a:prstClr val="black"/>
                </a:solidFill>
              </a:rPr>
              <a:t>I ride the bus to school.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prstClr val="black"/>
                </a:solidFill>
              </a:rPr>
              <a:t>I watch TV with my friends.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prstClr val="black"/>
                </a:solidFill>
              </a:rPr>
              <a:t>Tomorrow I will go shopping.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prstClr val="black"/>
                </a:solidFill>
              </a:rPr>
              <a:t>I eat toast for breakfast.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prstClr val="black"/>
                </a:solidFill>
              </a:rPr>
              <a:t>I work at McDonalds.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0" y="3429000"/>
            <a:ext cx="2895600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These verbs may help you.</a:t>
            </a:r>
          </a:p>
          <a:p>
            <a:r>
              <a:rPr lang="ja-JP" altLang="en-US" sz="1600" dirty="0" smtClean="0">
                <a:solidFill>
                  <a:prstClr val="black"/>
                </a:solidFill>
              </a:rPr>
              <a:t>べんきょうします</a:t>
            </a:r>
            <a:r>
              <a:rPr lang="en-US" altLang="ja-JP" sz="1600" dirty="0" smtClean="0">
                <a:solidFill>
                  <a:prstClr val="black"/>
                </a:solidFill>
              </a:rPr>
              <a:t>(to study)</a:t>
            </a:r>
          </a:p>
          <a:p>
            <a:r>
              <a:rPr lang="ja-JP" altLang="en-US" sz="1600" dirty="0" smtClean="0">
                <a:solidFill>
                  <a:prstClr val="black"/>
                </a:solidFill>
              </a:rPr>
              <a:t>よ</a:t>
            </a:r>
            <a:r>
              <a:rPr lang="ja-JP" altLang="en-US" sz="1600" dirty="0">
                <a:solidFill>
                  <a:prstClr val="black"/>
                </a:solidFill>
              </a:rPr>
              <a:t>みま</a:t>
            </a:r>
            <a:r>
              <a:rPr lang="ja-JP" altLang="en-US" sz="1600" dirty="0" smtClean="0">
                <a:solidFill>
                  <a:prstClr val="black"/>
                </a:solidFill>
              </a:rPr>
              <a:t>す </a:t>
            </a:r>
            <a:r>
              <a:rPr lang="en-US" altLang="ja-JP" sz="1600" dirty="0" smtClean="0">
                <a:solidFill>
                  <a:prstClr val="black"/>
                </a:solidFill>
              </a:rPr>
              <a:t>(to read)</a:t>
            </a:r>
          </a:p>
          <a:p>
            <a:r>
              <a:rPr lang="ja-JP" altLang="en-US" sz="1600" dirty="0" smtClean="0">
                <a:solidFill>
                  <a:prstClr val="black"/>
                </a:solidFill>
              </a:rPr>
              <a:t>のります</a:t>
            </a:r>
            <a:r>
              <a:rPr lang="en-US" altLang="ja-JP" sz="1600" dirty="0" smtClean="0">
                <a:solidFill>
                  <a:prstClr val="black"/>
                </a:solidFill>
              </a:rPr>
              <a:t>(to ride)</a:t>
            </a:r>
          </a:p>
          <a:p>
            <a:r>
              <a:rPr lang="ja-JP" altLang="en-US" sz="1600" dirty="0" smtClean="0">
                <a:solidFill>
                  <a:prstClr val="black"/>
                </a:solidFill>
              </a:rPr>
              <a:t>みます</a:t>
            </a:r>
            <a:r>
              <a:rPr lang="en-US" altLang="ja-JP" sz="1600" dirty="0" smtClean="0">
                <a:solidFill>
                  <a:prstClr val="black"/>
                </a:solidFill>
              </a:rPr>
              <a:t>(to watch)</a:t>
            </a:r>
          </a:p>
          <a:p>
            <a:r>
              <a:rPr lang="ja-JP" altLang="en-US" sz="1600" dirty="0" smtClean="0">
                <a:solidFill>
                  <a:prstClr val="black"/>
                </a:solidFill>
              </a:rPr>
              <a:t>かいものをします</a:t>
            </a:r>
            <a:r>
              <a:rPr lang="en-US" altLang="ja-JP" sz="1600" dirty="0" smtClean="0">
                <a:solidFill>
                  <a:prstClr val="black"/>
                </a:solidFill>
              </a:rPr>
              <a:t>(to shop)</a:t>
            </a:r>
          </a:p>
          <a:p>
            <a:r>
              <a:rPr lang="ja-JP" altLang="en-US" sz="1600" dirty="0" smtClean="0">
                <a:solidFill>
                  <a:prstClr val="black"/>
                </a:solidFill>
              </a:rPr>
              <a:t>のみます </a:t>
            </a:r>
            <a:r>
              <a:rPr lang="en-US" altLang="ja-JP" sz="1600" dirty="0" smtClean="0">
                <a:solidFill>
                  <a:prstClr val="black"/>
                </a:solidFill>
              </a:rPr>
              <a:t>(to drink)</a:t>
            </a:r>
          </a:p>
          <a:p>
            <a:r>
              <a:rPr lang="ja-JP" altLang="en-US" sz="1600" dirty="0" smtClean="0">
                <a:solidFill>
                  <a:prstClr val="black"/>
                </a:solidFill>
              </a:rPr>
              <a:t>たべます </a:t>
            </a:r>
            <a:r>
              <a:rPr lang="en-US" altLang="ja-JP" sz="1600" dirty="0" smtClean="0">
                <a:solidFill>
                  <a:prstClr val="black"/>
                </a:solidFill>
              </a:rPr>
              <a:t>(to</a:t>
            </a:r>
            <a:r>
              <a:rPr lang="ja-JP" altLang="en-US" sz="1600" dirty="0" smtClean="0">
                <a:solidFill>
                  <a:prstClr val="black"/>
                </a:solidFill>
              </a:rPr>
              <a:t> </a:t>
            </a:r>
            <a:r>
              <a:rPr lang="en-US" altLang="ja-JP" sz="1600" dirty="0" smtClean="0">
                <a:solidFill>
                  <a:prstClr val="black"/>
                </a:solidFill>
              </a:rPr>
              <a:t>eat)</a:t>
            </a:r>
          </a:p>
          <a:p>
            <a:r>
              <a:rPr lang="ja-JP" altLang="en-US" sz="1600" dirty="0">
                <a:solidFill>
                  <a:prstClr val="black"/>
                </a:solidFill>
              </a:rPr>
              <a:t>はたらき</a:t>
            </a:r>
            <a:r>
              <a:rPr lang="ja-JP" altLang="en-US" sz="1600" dirty="0" smtClean="0">
                <a:solidFill>
                  <a:prstClr val="black"/>
                </a:solidFill>
              </a:rPr>
              <a:t>ます</a:t>
            </a:r>
            <a:r>
              <a:rPr lang="en-US" altLang="ja-JP" sz="1600" dirty="0" smtClean="0">
                <a:solidFill>
                  <a:prstClr val="black"/>
                </a:solidFill>
              </a:rPr>
              <a:t>(to work)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1230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099"/>
            <a:ext cx="7058360" cy="709865"/>
          </a:xfrm>
        </p:spPr>
        <p:txBody>
          <a:bodyPr>
            <a:normAutofit/>
          </a:bodyPr>
          <a:lstStyle/>
          <a:p>
            <a:r>
              <a:rPr lang="en-US" dirty="0" smtClean="0"/>
              <a:t>Did you answer correctly?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2362200"/>
            <a:ext cx="5314275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How can you say these in informal Japanese?</a:t>
            </a:r>
          </a:p>
          <a:p>
            <a:pPr marL="342900" indent="-342900">
              <a:buAutoNum type="arabicPeriod"/>
            </a:pPr>
            <a:endParaRPr lang="en-US" dirty="0" smtClean="0">
              <a:solidFill>
                <a:prstClr val="black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prstClr val="black"/>
                </a:solidFill>
              </a:rPr>
              <a:t>I study Japanese.</a:t>
            </a:r>
          </a:p>
          <a:p>
            <a:r>
              <a:rPr lang="en-US" altLang="ja-JP" dirty="0" smtClean="0">
                <a:solidFill>
                  <a:prstClr val="black"/>
                </a:solidFill>
              </a:rPr>
              <a:t>	</a:t>
            </a:r>
            <a:r>
              <a:rPr lang="ja-JP" altLang="en-US" dirty="0" smtClean="0">
                <a:solidFill>
                  <a:srgbClr val="FF0000"/>
                </a:solidFill>
              </a:rPr>
              <a:t>にほんごを　べん</a:t>
            </a:r>
            <a:r>
              <a:rPr lang="ja-JP" altLang="en-US" dirty="0">
                <a:solidFill>
                  <a:srgbClr val="FF0000"/>
                </a:solidFill>
              </a:rPr>
              <a:t>き</a:t>
            </a:r>
            <a:r>
              <a:rPr lang="ja-JP" altLang="en-US" dirty="0" smtClean="0">
                <a:solidFill>
                  <a:srgbClr val="FF0000"/>
                </a:solidFill>
              </a:rPr>
              <a:t>ょう　する</a:t>
            </a:r>
            <a:r>
              <a:rPr lang="ja-JP" altLang="en-US" dirty="0">
                <a:solidFill>
                  <a:srgbClr val="FF0000"/>
                </a:solidFill>
              </a:rPr>
              <a:t>。</a:t>
            </a:r>
            <a:endParaRPr lang="en-US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>
                <a:solidFill>
                  <a:prstClr val="black"/>
                </a:solidFill>
              </a:rPr>
              <a:t>I read a book everyday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</a:p>
          <a:p>
            <a:r>
              <a:rPr lang="en-US" dirty="0">
                <a:solidFill>
                  <a:prstClr val="black"/>
                </a:solidFill>
              </a:rPr>
              <a:t>	</a:t>
            </a:r>
            <a:r>
              <a:rPr lang="ja-JP" altLang="en-US" dirty="0" smtClean="0">
                <a:solidFill>
                  <a:srgbClr val="FF0000"/>
                </a:solidFill>
              </a:rPr>
              <a:t>まいにち、本を　よみます。</a:t>
            </a:r>
            <a:endParaRPr lang="en-US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>
                <a:solidFill>
                  <a:prstClr val="black"/>
                </a:solidFill>
              </a:rPr>
              <a:t>I ride the bus to school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</a:p>
          <a:p>
            <a:r>
              <a:rPr lang="en-US" dirty="0">
                <a:solidFill>
                  <a:prstClr val="black"/>
                </a:solidFill>
              </a:rPr>
              <a:t>	</a:t>
            </a:r>
            <a:r>
              <a:rPr lang="ja-JP" altLang="en-US" dirty="0" smtClean="0">
                <a:solidFill>
                  <a:srgbClr val="FF0000"/>
                </a:solidFill>
              </a:rPr>
              <a:t>が</a:t>
            </a:r>
            <a:r>
              <a:rPr lang="ja-JP" altLang="en-US" dirty="0">
                <a:solidFill>
                  <a:srgbClr val="FF0000"/>
                </a:solidFill>
              </a:rPr>
              <a:t>っ</a:t>
            </a:r>
            <a:r>
              <a:rPr lang="ja-JP" altLang="en-US" dirty="0" smtClean="0">
                <a:solidFill>
                  <a:srgbClr val="FF0000"/>
                </a:solidFill>
              </a:rPr>
              <a:t>こうに　バスに　のる。</a:t>
            </a:r>
            <a:endParaRPr lang="en-US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prstClr val="black"/>
                </a:solidFill>
              </a:rPr>
              <a:t>I watch TV with my friends.</a:t>
            </a:r>
          </a:p>
          <a:p>
            <a:r>
              <a:rPr lang="en-US" dirty="0">
                <a:solidFill>
                  <a:prstClr val="black"/>
                </a:solidFill>
              </a:rPr>
              <a:t>	</a:t>
            </a:r>
            <a:r>
              <a:rPr lang="ja-JP" altLang="en-US" dirty="0" smtClean="0">
                <a:solidFill>
                  <a:srgbClr val="FF0000"/>
                </a:solidFill>
              </a:rPr>
              <a:t>ともだちと　テレビを　みる。</a:t>
            </a:r>
            <a:endParaRPr lang="en-US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prstClr val="black"/>
                </a:solidFill>
              </a:rPr>
              <a:t>Tomorrow I will go shopping.</a:t>
            </a:r>
          </a:p>
          <a:p>
            <a:r>
              <a:rPr lang="en-US" dirty="0">
                <a:solidFill>
                  <a:prstClr val="black"/>
                </a:solidFill>
              </a:rPr>
              <a:t>	</a:t>
            </a:r>
            <a:r>
              <a:rPr lang="ja-JP" altLang="en-US" dirty="0" smtClean="0">
                <a:solidFill>
                  <a:srgbClr val="FF0000"/>
                </a:solidFill>
              </a:rPr>
              <a:t>あした　かいものを　する。</a:t>
            </a:r>
            <a:endParaRPr lang="en-US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prstClr val="black"/>
                </a:solidFill>
              </a:rPr>
              <a:t>I eat toast for breakfast.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	</a:t>
            </a:r>
            <a:r>
              <a:rPr lang="ja-JP" altLang="en-US" dirty="0" smtClean="0">
                <a:solidFill>
                  <a:srgbClr val="FF0000"/>
                </a:solidFill>
              </a:rPr>
              <a:t>あさごはんに　トーストを　たべる。</a:t>
            </a:r>
            <a:endParaRPr lang="en-US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prstClr val="black"/>
                </a:solidFill>
              </a:rPr>
              <a:t>I work at McDonalds.</a:t>
            </a:r>
          </a:p>
          <a:p>
            <a:r>
              <a:rPr lang="en-US" dirty="0">
                <a:solidFill>
                  <a:prstClr val="black"/>
                </a:solidFill>
              </a:rPr>
              <a:t>	</a:t>
            </a:r>
            <a:r>
              <a:rPr lang="ja-JP" altLang="en-US" dirty="0" smtClean="0">
                <a:solidFill>
                  <a:srgbClr val="FF0000"/>
                </a:solidFill>
              </a:rPr>
              <a:t>マックで　はたらく。</a:t>
            </a:r>
            <a:endParaRPr lang="en-US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0" y="3429000"/>
            <a:ext cx="2895600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These verbs may help you.</a:t>
            </a:r>
          </a:p>
          <a:p>
            <a:r>
              <a:rPr lang="ja-JP" altLang="en-US" sz="1600" dirty="0" smtClean="0">
                <a:solidFill>
                  <a:prstClr val="black"/>
                </a:solidFill>
              </a:rPr>
              <a:t>べんきょうします</a:t>
            </a:r>
            <a:r>
              <a:rPr lang="en-US" altLang="ja-JP" sz="1600" dirty="0" smtClean="0">
                <a:solidFill>
                  <a:prstClr val="black"/>
                </a:solidFill>
              </a:rPr>
              <a:t>(to study)</a:t>
            </a:r>
          </a:p>
          <a:p>
            <a:r>
              <a:rPr lang="ja-JP" altLang="en-US" sz="1600" dirty="0" smtClean="0">
                <a:solidFill>
                  <a:prstClr val="black"/>
                </a:solidFill>
              </a:rPr>
              <a:t>よ</a:t>
            </a:r>
            <a:r>
              <a:rPr lang="ja-JP" altLang="en-US" sz="1600" dirty="0">
                <a:solidFill>
                  <a:prstClr val="black"/>
                </a:solidFill>
              </a:rPr>
              <a:t>みま</a:t>
            </a:r>
            <a:r>
              <a:rPr lang="ja-JP" altLang="en-US" sz="1600" dirty="0" smtClean="0">
                <a:solidFill>
                  <a:prstClr val="black"/>
                </a:solidFill>
              </a:rPr>
              <a:t>す </a:t>
            </a:r>
            <a:r>
              <a:rPr lang="en-US" altLang="ja-JP" sz="1600" dirty="0" smtClean="0">
                <a:solidFill>
                  <a:prstClr val="black"/>
                </a:solidFill>
              </a:rPr>
              <a:t>(to read)</a:t>
            </a:r>
          </a:p>
          <a:p>
            <a:r>
              <a:rPr lang="ja-JP" altLang="en-US" sz="1600" dirty="0" smtClean="0">
                <a:solidFill>
                  <a:prstClr val="black"/>
                </a:solidFill>
              </a:rPr>
              <a:t>のります</a:t>
            </a:r>
            <a:r>
              <a:rPr lang="en-US" altLang="ja-JP" sz="1600" dirty="0" smtClean="0">
                <a:solidFill>
                  <a:prstClr val="black"/>
                </a:solidFill>
              </a:rPr>
              <a:t>(to ride)</a:t>
            </a:r>
          </a:p>
          <a:p>
            <a:r>
              <a:rPr lang="ja-JP" altLang="en-US" sz="1600" dirty="0" smtClean="0">
                <a:solidFill>
                  <a:prstClr val="black"/>
                </a:solidFill>
              </a:rPr>
              <a:t>みます</a:t>
            </a:r>
            <a:r>
              <a:rPr lang="en-US" altLang="ja-JP" sz="1600" dirty="0" smtClean="0">
                <a:solidFill>
                  <a:prstClr val="black"/>
                </a:solidFill>
              </a:rPr>
              <a:t>(to watch)</a:t>
            </a:r>
          </a:p>
          <a:p>
            <a:r>
              <a:rPr lang="ja-JP" altLang="en-US" sz="1600" dirty="0" smtClean="0">
                <a:solidFill>
                  <a:prstClr val="black"/>
                </a:solidFill>
              </a:rPr>
              <a:t>かいものをします</a:t>
            </a:r>
            <a:r>
              <a:rPr lang="en-US" altLang="ja-JP" sz="1600" dirty="0" smtClean="0">
                <a:solidFill>
                  <a:prstClr val="black"/>
                </a:solidFill>
              </a:rPr>
              <a:t>(to shop)</a:t>
            </a:r>
          </a:p>
          <a:p>
            <a:r>
              <a:rPr lang="ja-JP" altLang="en-US" sz="1600" dirty="0" smtClean="0">
                <a:solidFill>
                  <a:prstClr val="black"/>
                </a:solidFill>
              </a:rPr>
              <a:t>のみます </a:t>
            </a:r>
            <a:r>
              <a:rPr lang="en-US" altLang="ja-JP" sz="1600" dirty="0" smtClean="0">
                <a:solidFill>
                  <a:prstClr val="black"/>
                </a:solidFill>
              </a:rPr>
              <a:t>(to drink)</a:t>
            </a:r>
          </a:p>
          <a:p>
            <a:r>
              <a:rPr lang="ja-JP" altLang="en-US" sz="1600" dirty="0" smtClean="0">
                <a:solidFill>
                  <a:prstClr val="black"/>
                </a:solidFill>
              </a:rPr>
              <a:t>たべます </a:t>
            </a:r>
            <a:r>
              <a:rPr lang="en-US" altLang="ja-JP" sz="1600" dirty="0" smtClean="0">
                <a:solidFill>
                  <a:prstClr val="black"/>
                </a:solidFill>
              </a:rPr>
              <a:t>(to</a:t>
            </a:r>
            <a:r>
              <a:rPr lang="ja-JP" altLang="en-US" sz="1600" dirty="0" smtClean="0">
                <a:solidFill>
                  <a:prstClr val="black"/>
                </a:solidFill>
              </a:rPr>
              <a:t> </a:t>
            </a:r>
            <a:r>
              <a:rPr lang="en-US" altLang="ja-JP" sz="1600" dirty="0" smtClean="0">
                <a:solidFill>
                  <a:prstClr val="black"/>
                </a:solidFill>
              </a:rPr>
              <a:t>eat)</a:t>
            </a:r>
          </a:p>
          <a:p>
            <a:r>
              <a:rPr lang="ja-JP" altLang="en-US" sz="1600" dirty="0">
                <a:solidFill>
                  <a:prstClr val="black"/>
                </a:solidFill>
              </a:rPr>
              <a:t>はたらき</a:t>
            </a:r>
            <a:r>
              <a:rPr lang="ja-JP" altLang="en-US" sz="1600" dirty="0" smtClean="0">
                <a:solidFill>
                  <a:prstClr val="black"/>
                </a:solidFill>
              </a:rPr>
              <a:t>ます</a:t>
            </a:r>
            <a:r>
              <a:rPr lang="en-US" altLang="ja-JP" sz="1600" dirty="0" smtClean="0">
                <a:solidFill>
                  <a:prstClr val="black"/>
                </a:solidFill>
              </a:rPr>
              <a:t>(to work)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5377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8" y="31335"/>
            <a:ext cx="4791342" cy="1143000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な</a:t>
            </a:r>
            <a:r>
              <a:rPr lang="ja-JP" altLang="en-US" dirty="0"/>
              <a:t>に</a:t>
            </a:r>
            <a:r>
              <a:rPr lang="ja-JP" altLang="en-US" dirty="0" smtClean="0"/>
              <a:t>をするの？　</a:t>
            </a:r>
            <a:r>
              <a:rPr lang="en-US" altLang="ja-JP" dirty="0"/>
              <a:t> 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2000" i="1" dirty="0" smtClean="0"/>
              <a:t>Describe what you will do.</a:t>
            </a:r>
            <a:endParaRPr lang="en-US" sz="20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375" y="96906"/>
            <a:ext cx="1487825" cy="15078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10" y="58484"/>
            <a:ext cx="1428750" cy="1390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786" y="81440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21" y="3169793"/>
            <a:ext cx="2861984" cy="14238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096" y="3169793"/>
            <a:ext cx="1422493" cy="1886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258" y="1473055"/>
            <a:ext cx="1371603" cy="14470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477" y="2339419"/>
            <a:ext cx="1559052" cy="2514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880" y="3187144"/>
            <a:ext cx="1714500" cy="16668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366" y="4998530"/>
            <a:ext cx="1753939" cy="17539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750" y="1659257"/>
            <a:ext cx="1619250" cy="13957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98" y="4935768"/>
            <a:ext cx="2807208" cy="17811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490" y="4998530"/>
            <a:ext cx="2549995" cy="167392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21" y="1524728"/>
            <a:ext cx="1921987" cy="129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8388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8" y="31335"/>
            <a:ext cx="4791342" cy="1143000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な</a:t>
            </a:r>
            <a:r>
              <a:rPr lang="ja-JP" altLang="en-US" dirty="0"/>
              <a:t>に</a:t>
            </a:r>
            <a:r>
              <a:rPr lang="ja-JP" altLang="en-US" dirty="0" smtClean="0"/>
              <a:t>をするの？　</a:t>
            </a:r>
            <a:r>
              <a:rPr lang="en-US" altLang="ja-JP" dirty="0"/>
              <a:t> 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2000" i="1" dirty="0" smtClean="0"/>
              <a:t>Some example answers.</a:t>
            </a:r>
            <a:endParaRPr lang="en-US" sz="20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375" y="96906"/>
            <a:ext cx="1487825" cy="15078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10" y="58484"/>
            <a:ext cx="1428750" cy="1390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786" y="81440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21" y="3169793"/>
            <a:ext cx="2861984" cy="14238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096" y="3169793"/>
            <a:ext cx="1422493" cy="1886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751" y="1698984"/>
            <a:ext cx="1371603" cy="14470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477" y="2339419"/>
            <a:ext cx="1559052" cy="2514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880" y="3187144"/>
            <a:ext cx="1714500" cy="16668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366" y="4998530"/>
            <a:ext cx="1753939" cy="17539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750" y="1659257"/>
            <a:ext cx="1619250" cy="13957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98" y="4935768"/>
            <a:ext cx="2807208" cy="17811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490" y="4998530"/>
            <a:ext cx="2549995" cy="167392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21" y="1524728"/>
            <a:ext cx="1921987" cy="12946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12784" y="1040250"/>
            <a:ext cx="20574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ともだちと　ひるごはんを　たべる</a:t>
            </a:r>
            <a:r>
              <a:rPr lang="ja-JP" altLang="en-US" dirty="0"/>
              <a:t>。</a:t>
            </a:r>
            <a:endParaRPr lang="en-AU" dirty="0"/>
          </a:p>
        </p:txBody>
      </p:sp>
      <p:sp>
        <p:nvSpPr>
          <p:cNvPr id="17" name="TextBox 16"/>
          <p:cNvSpPr txBox="1"/>
          <p:nvPr/>
        </p:nvSpPr>
        <p:spPr>
          <a:xfrm>
            <a:off x="4989778" y="1210896"/>
            <a:ext cx="20574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コーヒーを　のむ。</a:t>
            </a:r>
            <a:endParaRPr lang="en-AU" dirty="0"/>
          </a:p>
        </p:txBody>
      </p:sp>
      <p:sp>
        <p:nvSpPr>
          <p:cNvPr id="20" name="TextBox 19"/>
          <p:cNvSpPr txBox="1"/>
          <p:nvPr/>
        </p:nvSpPr>
        <p:spPr>
          <a:xfrm>
            <a:off x="6618132" y="1886321"/>
            <a:ext cx="2334432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しゅくだいを　する。</a:t>
            </a:r>
            <a:endParaRPr lang="en-AU" dirty="0"/>
          </a:p>
        </p:txBody>
      </p:sp>
      <p:sp>
        <p:nvSpPr>
          <p:cNvPr id="21" name="TextBox 20"/>
          <p:cNvSpPr txBox="1"/>
          <p:nvPr/>
        </p:nvSpPr>
        <p:spPr>
          <a:xfrm>
            <a:off x="233214" y="2499694"/>
            <a:ext cx="20574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テレビを　みる。</a:t>
            </a:r>
            <a:endParaRPr lang="en-AU" dirty="0"/>
          </a:p>
        </p:txBody>
      </p:sp>
      <p:sp>
        <p:nvSpPr>
          <p:cNvPr id="22" name="TextBox 21"/>
          <p:cNvSpPr txBox="1"/>
          <p:nvPr/>
        </p:nvSpPr>
        <p:spPr>
          <a:xfrm>
            <a:off x="2393686" y="2672122"/>
            <a:ext cx="2295378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パソコンを　つかう。</a:t>
            </a:r>
            <a:endParaRPr lang="en-AU" dirty="0"/>
          </a:p>
        </p:txBody>
      </p:sp>
      <p:sp>
        <p:nvSpPr>
          <p:cNvPr id="23" name="TextBox 22"/>
          <p:cNvSpPr txBox="1"/>
          <p:nvPr/>
        </p:nvSpPr>
        <p:spPr>
          <a:xfrm>
            <a:off x="4912751" y="2690682"/>
            <a:ext cx="20574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dirty="0"/>
              <a:t>ラグビ</a:t>
            </a:r>
            <a:r>
              <a:rPr lang="ja-JP" altLang="en-US" dirty="0" smtClean="0"/>
              <a:t>ーを　する。</a:t>
            </a:r>
            <a:endParaRPr lang="en-AU" dirty="0"/>
          </a:p>
        </p:txBody>
      </p:sp>
      <p:sp>
        <p:nvSpPr>
          <p:cNvPr id="24" name="TextBox 23"/>
          <p:cNvSpPr txBox="1"/>
          <p:nvPr/>
        </p:nvSpPr>
        <p:spPr>
          <a:xfrm>
            <a:off x="7354805" y="4218574"/>
            <a:ext cx="1567279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ともだちと　</a:t>
            </a:r>
            <a:endParaRPr lang="en-US" altLang="ja-JP" dirty="0" smtClean="0"/>
          </a:p>
          <a:p>
            <a:r>
              <a:rPr lang="ja-JP" altLang="en-US" dirty="0" smtClean="0"/>
              <a:t>でかける。</a:t>
            </a:r>
            <a:endParaRPr lang="en-AU" dirty="0"/>
          </a:p>
        </p:txBody>
      </p:sp>
      <p:sp>
        <p:nvSpPr>
          <p:cNvPr id="25" name="TextBox 24"/>
          <p:cNvSpPr txBox="1"/>
          <p:nvPr/>
        </p:nvSpPr>
        <p:spPr>
          <a:xfrm>
            <a:off x="5117156" y="4437917"/>
            <a:ext cx="1615092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かぞくと　りょこうする。</a:t>
            </a:r>
            <a:endParaRPr lang="en-AU" dirty="0"/>
          </a:p>
        </p:txBody>
      </p:sp>
      <p:sp>
        <p:nvSpPr>
          <p:cNvPr id="26" name="TextBox 25"/>
          <p:cNvSpPr txBox="1"/>
          <p:nvPr/>
        </p:nvSpPr>
        <p:spPr>
          <a:xfrm>
            <a:off x="3201360" y="4609643"/>
            <a:ext cx="181638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おばあさんに　でんわする。</a:t>
            </a:r>
            <a:endParaRPr lang="en-AU" dirty="0"/>
          </a:p>
        </p:txBody>
      </p:sp>
      <p:sp>
        <p:nvSpPr>
          <p:cNvPr id="27" name="TextBox 26"/>
          <p:cNvSpPr txBox="1"/>
          <p:nvPr/>
        </p:nvSpPr>
        <p:spPr>
          <a:xfrm>
            <a:off x="642037" y="4408964"/>
            <a:ext cx="1751649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バスに　のる。</a:t>
            </a:r>
            <a:endParaRPr lang="en-AU" dirty="0"/>
          </a:p>
        </p:txBody>
      </p:sp>
      <p:sp>
        <p:nvSpPr>
          <p:cNvPr id="28" name="TextBox 27"/>
          <p:cNvSpPr txBox="1"/>
          <p:nvPr/>
        </p:nvSpPr>
        <p:spPr>
          <a:xfrm>
            <a:off x="489161" y="6404460"/>
            <a:ext cx="1568239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えを　かく。</a:t>
            </a:r>
            <a:endParaRPr lang="en-AU" dirty="0"/>
          </a:p>
        </p:txBody>
      </p:sp>
      <p:sp>
        <p:nvSpPr>
          <p:cNvPr id="29" name="TextBox 28"/>
          <p:cNvSpPr txBox="1"/>
          <p:nvPr/>
        </p:nvSpPr>
        <p:spPr>
          <a:xfrm>
            <a:off x="3502490" y="6197045"/>
            <a:ext cx="2553515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ともだちと　りょうりを　する。</a:t>
            </a:r>
            <a:endParaRPr lang="en-AU" dirty="0"/>
          </a:p>
        </p:txBody>
      </p:sp>
      <p:sp>
        <p:nvSpPr>
          <p:cNvPr id="30" name="TextBox 29"/>
          <p:cNvSpPr txBox="1"/>
          <p:nvPr/>
        </p:nvSpPr>
        <p:spPr>
          <a:xfrm>
            <a:off x="6541148" y="6404460"/>
            <a:ext cx="20574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おんがくを　きく。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509667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770666" cy="3020344"/>
          </a:xfrm>
        </p:spPr>
        <p:txBody>
          <a:bodyPr/>
          <a:lstStyle/>
          <a:p>
            <a:r>
              <a:rPr lang="en-US" altLang="ja-JP" dirty="0" smtClean="0"/>
              <a:t>Plain</a:t>
            </a:r>
            <a:r>
              <a:rPr lang="ja-JP" altLang="en-US" dirty="0" smtClean="0"/>
              <a:t> </a:t>
            </a:r>
            <a:r>
              <a:rPr lang="en-US" altLang="ja-JP" dirty="0" smtClean="0"/>
              <a:t>form</a:t>
            </a:r>
            <a:r>
              <a:rPr lang="ja-JP" altLang="en-US" dirty="0" smtClean="0"/>
              <a:t> 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Negative</a:t>
            </a:r>
            <a:r>
              <a:rPr lang="ja-JP" altLang="en-US" dirty="0" smtClean="0"/>
              <a:t> </a:t>
            </a:r>
            <a:r>
              <a:rPr lang="en-US" altLang="ja-JP" dirty="0" smtClean="0"/>
              <a:t>verbs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68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Ichidan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ja-JP" altLang="en-US" dirty="0" smtClean="0">
                <a:solidFill>
                  <a:srgbClr val="0070C0"/>
                </a:solidFill>
              </a:rPr>
              <a:t>一だん</a:t>
            </a:r>
            <a:r>
              <a:rPr lang="ja-JP" altLang="en-US" dirty="0">
                <a:solidFill>
                  <a:srgbClr val="0070C0"/>
                </a:solidFill>
              </a:rPr>
              <a:t> </a:t>
            </a:r>
            <a:r>
              <a:rPr lang="en-US" altLang="ja-JP" dirty="0" smtClean="0">
                <a:solidFill>
                  <a:srgbClr val="0070C0"/>
                </a:solidFill>
              </a:rPr>
              <a:t>NEGATIVE verbs</a:t>
            </a:r>
            <a:r>
              <a:rPr lang="ja-JP" altLang="en-US" dirty="0" smtClean="0">
                <a:solidFill>
                  <a:srgbClr val="0070C0"/>
                </a:solidFill>
              </a:rPr>
              <a:t>　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81000" y="40386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Examples (</a:t>
            </a:r>
            <a:r>
              <a:rPr lang="en-US" sz="2400" dirty="0" err="1" smtClean="0"/>
              <a:t>Ichidan</a:t>
            </a:r>
            <a:r>
              <a:rPr lang="en-US" sz="2400" dirty="0" smtClean="0"/>
              <a:t>):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5038951"/>
            <a:ext cx="1962397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rgbClr val="0070C0"/>
                </a:solidFill>
              </a:rPr>
              <a:t>み</a:t>
            </a:r>
            <a:r>
              <a:rPr lang="ja-JP" altLang="en-US" dirty="0" smtClean="0"/>
              <a:t>ます　</a:t>
            </a:r>
            <a:r>
              <a:rPr lang="en-US" altLang="ja-JP" dirty="0" smtClean="0"/>
              <a:t>(to see)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71363" y="5745349"/>
            <a:ext cx="877163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み</a:t>
            </a:r>
            <a:r>
              <a:rPr lang="ja-JP" altLang="en-US" dirty="0" smtClean="0">
                <a:solidFill>
                  <a:srgbClr val="0070C0"/>
                </a:solidFill>
              </a:rPr>
              <a:t>ない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0" name="Straight Arrow Connector 9"/>
          <p:cNvCxnSpPr>
            <a:stCxn id="8" idx="2"/>
            <a:endCxn id="9" idx="0"/>
          </p:cNvCxnSpPr>
          <p:nvPr/>
        </p:nvCxnSpPr>
        <p:spPr>
          <a:xfrm>
            <a:off x="1590799" y="5408283"/>
            <a:ext cx="19146" cy="3370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667000" y="5042704"/>
            <a:ext cx="2021707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rgbClr val="0070C0"/>
                </a:solidFill>
              </a:rPr>
              <a:t>た</a:t>
            </a:r>
            <a:r>
              <a:rPr lang="ja-JP" altLang="en-US" dirty="0">
                <a:solidFill>
                  <a:srgbClr val="0070C0"/>
                </a:solidFill>
              </a:rPr>
              <a:t>べ</a:t>
            </a:r>
            <a:r>
              <a:rPr lang="ja-JP" altLang="en-US" dirty="0" smtClean="0"/>
              <a:t>ます</a:t>
            </a:r>
            <a:r>
              <a:rPr lang="ja-JP" altLang="en-US" dirty="0"/>
              <a:t> </a:t>
            </a:r>
            <a:r>
              <a:rPr lang="en-US" altLang="ja-JP" dirty="0" smtClean="0"/>
              <a:t>(to eat)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228763" y="5749102"/>
            <a:ext cx="1107996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た</a:t>
            </a:r>
            <a:r>
              <a:rPr lang="ja-JP" altLang="en-US" dirty="0"/>
              <a:t>べ</a:t>
            </a:r>
            <a:r>
              <a:rPr lang="ja-JP" altLang="en-US" dirty="0" smtClean="0">
                <a:solidFill>
                  <a:srgbClr val="0070C0"/>
                </a:solidFill>
              </a:rPr>
              <a:t>な</a:t>
            </a:r>
            <a:r>
              <a:rPr lang="ja-JP" altLang="en-US" dirty="0">
                <a:solidFill>
                  <a:srgbClr val="0070C0"/>
                </a:solidFill>
              </a:rPr>
              <a:t>い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3" name="Straight Arrow Connector 12"/>
          <p:cNvCxnSpPr>
            <a:stCxn id="11" idx="2"/>
            <a:endCxn id="12" idx="0"/>
          </p:cNvCxnSpPr>
          <p:nvPr/>
        </p:nvCxnSpPr>
        <p:spPr>
          <a:xfrm>
            <a:off x="3677854" y="5412036"/>
            <a:ext cx="104907" cy="3370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800600" y="5042704"/>
            <a:ext cx="1999265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rgbClr val="0070C0"/>
                </a:solidFill>
              </a:rPr>
              <a:t>ね</a:t>
            </a:r>
            <a:r>
              <a:rPr lang="ja-JP" altLang="en-US" dirty="0" smtClean="0"/>
              <a:t>ます</a:t>
            </a:r>
            <a:r>
              <a:rPr lang="ja-JP" altLang="en-US" dirty="0"/>
              <a:t> </a:t>
            </a:r>
            <a:r>
              <a:rPr lang="en-US" altLang="ja-JP" dirty="0" smtClean="0"/>
              <a:t>(to sleep)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38563" y="5749102"/>
            <a:ext cx="877163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ね</a:t>
            </a:r>
            <a:r>
              <a:rPr lang="ja-JP" altLang="en-US" dirty="0" smtClean="0">
                <a:solidFill>
                  <a:srgbClr val="0070C0"/>
                </a:solidFill>
              </a:rPr>
              <a:t>な</a:t>
            </a:r>
            <a:r>
              <a:rPr lang="ja-JP" altLang="en-US" dirty="0">
                <a:solidFill>
                  <a:srgbClr val="0070C0"/>
                </a:solidFill>
              </a:rPr>
              <a:t>い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6" name="Straight Arrow Connector 15"/>
          <p:cNvCxnSpPr>
            <a:stCxn id="14" idx="2"/>
            <a:endCxn id="15" idx="0"/>
          </p:cNvCxnSpPr>
          <p:nvPr/>
        </p:nvCxnSpPr>
        <p:spPr>
          <a:xfrm>
            <a:off x="5800233" y="5412036"/>
            <a:ext cx="76912" cy="3370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858000" y="5042704"/>
            <a:ext cx="2234907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rgbClr val="0070C0"/>
                </a:solidFill>
              </a:rPr>
              <a:t>あ</a:t>
            </a:r>
            <a:r>
              <a:rPr lang="ja-JP" altLang="en-US" dirty="0">
                <a:solidFill>
                  <a:srgbClr val="0070C0"/>
                </a:solidFill>
              </a:rPr>
              <a:t>け</a:t>
            </a:r>
            <a:r>
              <a:rPr lang="ja-JP" altLang="en-US" dirty="0" smtClean="0"/>
              <a:t>ます </a:t>
            </a:r>
            <a:r>
              <a:rPr lang="en-US" altLang="ja-JP" dirty="0" smtClean="0"/>
              <a:t>(to open)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563668" y="5749102"/>
            <a:ext cx="1107996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あけ</a:t>
            </a:r>
            <a:r>
              <a:rPr lang="ja-JP" altLang="en-US" dirty="0" smtClean="0">
                <a:solidFill>
                  <a:srgbClr val="00B0F0"/>
                </a:solidFill>
              </a:rPr>
              <a:t>な</a:t>
            </a:r>
            <a:r>
              <a:rPr lang="ja-JP" altLang="en-US" dirty="0">
                <a:solidFill>
                  <a:srgbClr val="00B0F0"/>
                </a:solidFill>
              </a:rPr>
              <a:t>い</a:t>
            </a:r>
            <a:endParaRPr lang="en-US" dirty="0">
              <a:solidFill>
                <a:srgbClr val="00B0F0"/>
              </a:solidFill>
            </a:endParaRPr>
          </a:p>
        </p:txBody>
      </p:sp>
      <p:cxnSp>
        <p:nvCxnSpPr>
          <p:cNvPr id="19" name="Straight Arrow Connector 18"/>
          <p:cNvCxnSpPr>
            <a:stCxn id="17" idx="2"/>
            <a:endCxn id="18" idx="0"/>
          </p:cNvCxnSpPr>
          <p:nvPr/>
        </p:nvCxnSpPr>
        <p:spPr>
          <a:xfrm>
            <a:off x="7975454" y="5412036"/>
            <a:ext cx="142212" cy="3370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838200" y="1786971"/>
            <a:ext cx="7467600" cy="1474548"/>
          </a:xfrm>
          <a:prstGeom prst="rect">
            <a:avLst/>
          </a:pr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Change verbs with an ‘e’ sound before the </a:t>
            </a:r>
            <a:r>
              <a:rPr lang="ja-JP" altLang="en-US" dirty="0" smtClean="0">
                <a:solidFill>
                  <a:prstClr val="black"/>
                </a:solidFill>
              </a:rPr>
              <a:t>ます </a:t>
            </a:r>
            <a:r>
              <a:rPr lang="en-US" altLang="ja-JP" dirty="0" smtClean="0">
                <a:solidFill>
                  <a:srgbClr val="0070C0"/>
                </a:solidFill>
              </a:rPr>
              <a:t>or</a:t>
            </a:r>
            <a:r>
              <a:rPr lang="en-US" altLang="ja-JP" dirty="0" smtClean="0">
                <a:solidFill>
                  <a:prstClr val="black"/>
                </a:solidFill>
              </a:rPr>
              <a:t> </a:t>
            </a:r>
          </a:p>
          <a:p>
            <a:pPr algn="ctr"/>
            <a:r>
              <a:rPr lang="en-US" altLang="ja-JP" dirty="0" smtClean="0">
                <a:solidFill>
                  <a:prstClr val="black"/>
                </a:solidFill>
              </a:rPr>
              <a:t>‘one hiragana’ before the </a:t>
            </a:r>
            <a:r>
              <a:rPr lang="ja-JP" altLang="en-US" dirty="0" smtClean="0">
                <a:solidFill>
                  <a:prstClr val="black"/>
                </a:solidFill>
              </a:rPr>
              <a:t>ます </a:t>
            </a:r>
            <a:r>
              <a:rPr lang="en-US" altLang="ja-JP" dirty="0" smtClean="0">
                <a:solidFill>
                  <a:prstClr val="black"/>
                </a:solidFill>
              </a:rPr>
              <a:t>into the </a:t>
            </a:r>
          </a:p>
          <a:p>
            <a:pPr algn="ctr"/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‘NEGATIVE plain form’ </a:t>
            </a:r>
            <a:r>
              <a:rPr lang="en-US" altLang="ja-JP" dirty="0" smtClean="0">
                <a:solidFill>
                  <a:prstClr val="black"/>
                </a:solidFill>
              </a:rPr>
              <a:t>by</a:t>
            </a:r>
            <a:r>
              <a:rPr lang="ja-JP" altLang="en-US" dirty="0" smtClean="0">
                <a:solidFill>
                  <a:prstClr val="black"/>
                </a:solidFill>
              </a:rPr>
              <a:t>　</a:t>
            </a:r>
            <a:endParaRPr lang="en-US" altLang="ja-JP" dirty="0" smtClean="0">
              <a:solidFill>
                <a:prstClr val="black"/>
              </a:solidFill>
            </a:endParaRPr>
          </a:p>
          <a:p>
            <a:pPr algn="ctr"/>
            <a:endParaRPr lang="en-US" dirty="0" smtClean="0">
              <a:solidFill>
                <a:prstClr val="black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prstClr val="black"/>
                </a:solidFill>
              </a:rPr>
              <a:t>drop the </a:t>
            </a:r>
            <a:r>
              <a:rPr lang="ja-JP" altLang="en-US" dirty="0" smtClean="0">
                <a:solidFill>
                  <a:prstClr val="black"/>
                </a:solidFill>
              </a:rPr>
              <a:t>ま</a:t>
            </a:r>
            <a:r>
              <a:rPr lang="ja-JP" altLang="en-US" dirty="0">
                <a:solidFill>
                  <a:prstClr val="black"/>
                </a:solidFill>
              </a:rPr>
              <a:t>す</a:t>
            </a:r>
            <a:r>
              <a:rPr lang="ja-JP" altLang="en-US" dirty="0" smtClean="0">
                <a:solidFill>
                  <a:prstClr val="black"/>
                </a:solidFill>
              </a:rPr>
              <a:t>　</a:t>
            </a:r>
            <a:r>
              <a:rPr lang="en-US" altLang="ja-JP" dirty="0" smtClean="0">
                <a:solidFill>
                  <a:prstClr val="black"/>
                </a:solidFill>
              </a:rPr>
              <a:t>and </a:t>
            </a:r>
            <a:r>
              <a:rPr lang="en-US" dirty="0" smtClean="0">
                <a:solidFill>
                  <a:prstClr val="black"/>
                </a:solidFill>
              </a:rPr>
              <a:t>add </a:t>
            </a:r>
            <a:r>
              <a:rPr lang="ja-JP" altLang="en-US" dirty="0" smtClean="0">
                <a:solidFill>
                  <a:prstClr val="black"/>
                </a:solidFill>
              </a:rPr>
              <a:t>な</a:t>
            </a:r>
            <a:r>
              <a:rPr lang="ja-JP" altLang="en-US" dirty="0">
                <a:solidFill>
                  <a:prstClr val="black"/>
                </a:solidFill>
              </a:rPr>
              <a:t>い</a:t>
            </a:r>
            <a:r>
              <a:rPr lang="en-US" altLang="ja-JP" dirty="0" smtClean="0">
                <a:solidFill>
                  <a:prstClr val="black"/>
                </a:solidFill>
              </a:rPr>
              <a:t>.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495800" y="2590800"/>
            <a:ext cx="0" cy="3734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0" y="1143000"/>
            <a:ext cx="78486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385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05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B050"/>
                </a:solidFill>
              </a:rPr>
              <a:t>Godan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ja-JP" altLang="en-US" dirty="0" smtClean="0">
                <a:solidFill>
                  <a:srgbClr val="00B050"/>
                </a:solidFill>
              </a:rPr>
              <a:t>ごだん </a:t>
            </a:r>
            <a:r>
              <a:rPr lang="en-US" altLang="ja-JP" dirty="0" smtClean="0">
                <a:solidFill>
                  <a:srgbClr val="00B050"/>
                </a:solidFill>
              </a:rPr>
              <a:t>NEGATIVE verbs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1512569"/>
            <a:ext cx="8382000" cy="1333500"/>
          </a:xfrm>
          <a:prstGeom prst="rect">
            <a:avLst/>
          </a:pr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Change verbs with an ‘</a:t>
            </a:r>
            <a:r>
              <a:rPr lang="en-US" dirty="0" err="1" smtClean="0">
                <a:solidFill>
                  <a:prstClr val="black"/>
                </a:solidFill>
              </a:rPr>
              <a:t>i</a:t>
            </a:r>
            <a:r>
              <a:rPr lang="en-US" dirty="0" smtClean="0">
                <a:solidFill>
                  <a:prstClr val="black"/>
                </a:solidFill>
              </a:rPr>
              <a:t>’ sound before the </a:t>
            </a:r>
            <a:r>
              <a:rPr lang="ja-JP" altLang="en-US" dirty="0" smtClean="0">
                <a:solidFill>
                  <a:prstClr val="black"/>
                </a:solidFill>
              </a:rPr>
              <a:t>ます </a:t>
            </a:r>
            <a:r>
              <a:rPr lang="en-US" altLang="ja-JP" dirty="0" smtClean="0">
                <a:solidFill>
                  <a:prstClr val="black"/>
                </a:solidFill>
              </a:rPr>
              <a:t>into the </a:t>
            </a:r>
          </a:p>
          <a:p>
            <a:pPr algn="ctr"/>
            <a:r>
              <a:rPr lang="en-US" altLang="ja-JP" dirty="0" smtClean="0">
                <a:solidFill>
                  <a:srgbClr val="D53DD0">
                    <a:lumMod val="75000"/>
                  </a:srgbClr>
                </a:solidFill>
              </a:rPr>
              <a:t>‘Negative Plain Form’ </a:t>
            </a:r>
            <a:r>
              <a:rPr lang="en-US" altLang="ja-JP" dirty="0" smtClean="0">
                <a:solidFill>
                  <a:prstClr val="black"/>
                </a:solidFill>
              </a:rPr>
              <a:t>by </a:t>
            </a:r>
          </a:p>
          <a:p>
            <a:pPr algn="ctr"/>
            <a:r>
              <a:rPr lang="en-US" altLang="ja-JP" dirty="0" smtClean="0">
                <a:solidFill>
                  <a:prstClr val="black"/>
                </a:solidFill>
              </a:rPr>
              <a:t>dropping </a:t>
            </a:r>
            <a:r>
              <a:rPr lang="en-US" dirty="0" smtClean="0">
                <a:solidFill>
                  <a:prstClr val="black"/>
                </a:solidFill>
              </a:rPr>
              <a:t>the ‘</a:t>
            </a:r>
            <a:r>
              <a:rPr lang="en-US" dirty="0" err="1" smtClean="0">
                <a:solidFill>
                  <a:prstClr val="black"/>
                </a:solidFill>
              </a:rPr>
              <a:t>i</a:t>
            </a:r>
            <a:r>
              <a:rPr lang="en-US" dirty="0" smtClean="0">
                <a:solidFill>
                  <a:prstClr val="black"/>
                </a:solidFill>
              </a:rPr>
              <a:t>’ sound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and the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ja-JP" altLang="en-US" dirty="0" smtClean="0">
                <a:solidFill>
                  <a:prstClr val="black"/>
                </a:solidFill>
              </a:rPr>
              <a:t>ます</a:t>
            </a:r>
            <a:endParaRPr lang="en-US" altLang="ja-JP" dirty="0" smtClean="0">
              <a:solidFill>
                <a:prstClr val="black"/>
              </a:solidFill>
            </a:endParaRPr>
          </a:p>
          <a:p>
            <a:pPr algn="ctr"/>
            <a:r>
              <a:rPr lang="en-US" altLang="ja-JP" dirty="0" smtClean="0">
                <a:solidFill>
                  <a:prstClr val="black"/>
                </a:solidFill>
              </a:rPr>
              <a:t>then</a:t>
            </a:r>
            <a:r>
              <a:rPr lang="en-US" dirty="0" smtClean="0">
                <a:solidFill>
                  <a:prstClr val="black"/>
                </a:solidFill>
              </a:rPr>
              <a:t> adding the equivalent ‘a’ sound plus </a:t>
            </a:r>
            <a:r>
              <a:rPr lang="ja-JP" altLang="en-US" dirty="0" smtClean="0">
                <a:solidFill>
                  <a:prstClr val="black"/>
                </a:solidFill>
              </a:rPr>
              <a:t>ない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7" name="Group 8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616268"/>
              </p:ext>
            </p:extLst>
          </p:nvPr>
        </p:nvGraphicFramePr>
        <p:xfrm>
          <a:off x="1752600" y="3276600"/>
          <a:ext cx="6543780" cy="2819400"/>
        </p:xfrm>
        <a:graphic>
          <a:graphicData uri="http://schemas.openxmlformats.org/drawingml/2006/table">
            <a:tbl>
              <a:tblPr/>
              <a:tblGrid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w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r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y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m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p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b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h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n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d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t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z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s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g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k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a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わ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ら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や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ま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ぱ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ば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は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な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だ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た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ざ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さ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が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か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あ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り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み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ぴ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び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ひ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に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ぢ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ち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じ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し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ぎ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き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い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を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る</a:t>
                      </a:r>
                      <a:endParaRPr lang="en-AU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ゆ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む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ぷ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ぶ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ふ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ぬ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づ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つ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ず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す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ぐ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く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う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れ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め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ぺ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べ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へ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ね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で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て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ぜ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せ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げ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け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え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30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ん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ろ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よ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も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ぱ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ぼ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ほ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の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ど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と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ぞ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そ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ご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こ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お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Curved Down Arrow 5"/>
          <p:cNvSpPr/>
          <p:nvPr/>
        </p:nvSpPr>
        <p:spPr>
          <a:xfrm rot="16200000">
            <a:off x="647700" y="3619500"/>
            <a:ext cx="914400" cy="990600"/>
          </a:xfrm>
          <a:prstGeom prst="curved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924800" y="3657600"/>
            <a:ext cx="381000" cy="533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201844" y="3591580"/>
            <a:ext cx="54373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800" b="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わ</a:t>
            </a:r>
            <a:endParaRPr lang="en-US" sz="28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4400" y="6400800"/>
            <a:ext cx="4333238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Exception:</a:t>
            </a:r>
            <a:r>
              <a:rPr lang="ja-JP" altLang="en-US" dirty="0" smtClean="0"/>
              <a:t> い </a:t>
            </a:r>
            <a:r>
              <a:rPr lang="en-US" altLang="ja-JP" dirty="0" smtClean="0"/>
              <a:t>changes to </a:t>
            </a:r>
            <a:r>
              <a:rPr lang="ja-JP" altLang="en-US" dirty="0" smtClean="0"/>
              <a:t>わ </a:t>
            </a:r>
            <a:r>
              <a:rPr lang="en-US" altLang="ja-JP" dirty="0" smtClean="0"/>
              <a:t>(not </a:t>
            </a:r>
            <a:r>
              <a:rPr lang="ja-JP" altLang="en-US" dirty="0" smtClean="0"/>
              <a:t>あ）</a:t>
            </a:r>
            <a:endParaRPr lang="en-AU" dirty="0"/>
          </a:p>
        </p:txBody>
      </p:sp>
      <p:sp>
        <p:nvSpPr>
          <p:cNvPr id="11" name="Rectangle 10"/>
          <p:cNvSpPr/>
          <p:nvPr/>
        </p:nvSpPr>
        <p:spPr>
          <a:xfrm>
            <a:off x="0" y="990600"/>
            <a:ext cx="77724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17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0500"/>
            <a:ext cx="8763000" cy="9906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B050"/>
                </a:solidFill>
              </a:rPr>
              <a:t>Godan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ja-JP" altLang="en-US" dirty="0" smtClean="0">
                <a:solidFill>
                  <a:srgbClr val="00B050"/>
                </a:solidFill>
              </a:rPr>
              <a:t>ごだん </a:t>
            </a:r>
            <a:r>
              <a:rPr lang="en-US" altLang="ja-JP" dirty="0" smtClean="0">
                <a:solidFill>
                  <a:srgbClr val="00B050"/>
                </a:solidFill>
              </a:rPr>
              <a:t>NEGATIVE</a:t>
            </a:r>
            <a:r>
              <a:rPr lang="ja-JP" altLang="en-US" dirty="0" smtClean="0">
                <a:solidFill>
                  <a:srgbClr val="00B050"/>
                </a:solidFill>
              </a:rPr>
              <a:t> </a:t>
            </a:r>
            <a:r>
              <a:rPr lang="en-US" altLang="ja-JP" dirty="0" smtClean="0">
                <a:solidFill>
                  <a:srgbClr val="00B050"/>
                </a:solidFill>
              </a:rPr>
              <a:t>verbs - examples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1181100"/>
            <a:ext cx="8382000" cy="1333500"/>
          </a:xfrm>
          <a:prstGeom prst="rect">
            <a:avLst/>
          </a:pr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Change verbs with an ‘</a:t>
            </a:r>
            <a:r>
              <a:rPr lang="en-US" dirty="0" err="1" smtClean="0">
                <a:solidFill>
                  <a:prstClr val="black"/>
                </a:solidFill>
              </a:rPr>
              <a:t>i</a:t>
            </a:r>
            <a:r>
              <a:rPr lang="en-US" dirty="0" smtClean="0">
                <a:solidFill>
                  <a:prstClr val="black"/>
                </a:solidFill>
              </a:rPr>
              <a:t>’ sound before the </a:t>
            </a:r>
            <a:r>
              <a:rPr lang="ja-JP" altLang="en-US" dirty="0" smtClean="0">
                <a:solidFill>
                  <a:prstClr val="black"/>
                </a:solidFill>
              </a:rPr>
              <a:t>ます </a:t>
            </a:r>
            <a:r>
              <a:rPr lang="en-US" altLang="ja-JP" dirty="0" smtClean="0">
                <a:solidFill>
                  <a:prstClr val="black"/>
                </a:solidFill>
              </a:rPr>
              <a:t>into the </a:t>
            </a:r>
          </a:p>
          <a:p>
            <a:pPr algn="ctr"/>
            <a:r>
              <a:rPr lang="en-US" altLang="ja-JP" dirty="0" smtClean="0">
                <a:solidFill>
                  <a:srgbClr val="D53DD0">
                    <a:lumMod val="75000"/>
                  </a:srgbClr>
                </a:solidFill>
              </a:rPr>
              <a:t>‘Negative Plain Form’ </a:t>
            </a:r>
            <a:r>
              <a:rPr lang="en-US" altLang="ja-JP" dirty="0" smtClean="0">
                <a:solidFill>
                  <a:prstClr val="black"/>
                </a:solidFill>
              </a:rPr>
              <a:t>by </a:t>
            </a:r>
          </a:p>
          <a:p>
            <a:pPr algn="ctr"/>
            <a:r>
              <a:rPr lang="en-US" altLang="ja-JP" dirty="0" smtClean="0">
                <a:solidFill>
                  <a:prstClr val="black"/>
                </a:solidFill>
              </a:rPr>
              <a:t>dropping </a:t>
            </a:r>
            <a:r>
              <a:rPr lang="en-US" dirty="0" smtClean="0">
                <a:solidFill>
                  <a:prstClr val="black"/>
                </a:solidFill>
              </a:rPr>
              <a:t>the ‘</a:t>
            </a:r>
            <a:r>
              <a:rPr lang="en-US" dirty="0" err="1" smtClean="0">
                <a:solidFill>
                  <a:prstClr val="black"/>
                </a:solidFill>
              </a:rPr>
              <a:t>i</a:t>
            </a:r>
            <a:r>
              <a:rPr lang="en-US" dirty="0" smtClean="0">
                <a:solidFill>
                  <a:prstClr val="black"/>
                </a:solidFill>
              </a:rPr>
              <a:t>’ sound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and the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ja-JP" altLang="en-US" dirty="0" smtClean="0">
                <a:solidFill>
                  <a:prstClr val="black"/>
                </a:solidFill>
              </a:rPr>
              <a:t>ます</a:t>
            </a:r>
            <a:endParaRPr lang="en-US" altLang="ja-JP" dirty="0" smtClean="0">
              <a:solidFill>
                <a:prstClr val="black"/>
              </a:solidFill>
            </a:endParaRPr>
          </a:p>
          <a:p>
            <a:pPr algn="ctr"/>
            <a:r>
              <a:rPr lang="en-US" altLang="ja-JP" dirty="0" smtClean="0">
                <a:solidFill>
                  <a:prstClr val="black"/>
                </a:solidFill>
              </a:rPr>
              <a:t>then</a:t>
            </a:r>
            <a:r>
              <a:rPr lang="en-US" dirty="0" smtClean="0">
                <a:solidFill>
                  <a:prstClr val="black"/>
                </a:solidFill>
              </a:rPr>
              <a:t> adding the equivalent ‘a’ sound plus </a:t>
            </a:r>
            <a:r>
              <a:rPr lang="ja-JP" altLang="en-US" dirty="0" smtClean="0">
                <a:solidFill>
                  <a:prstClr val="black"/>
                </a:solidFill>
              </a:rPr>
              <a:t>ない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987237"/>
              </p:ext>
            </p:extLst>
          </p:nvPr>
        </p:nvGraphicFramePr>
        <p:xfrm>
          <a:off x="1828800" y="2819400"/>
          <a:ext cx="6543780" cy="985308"/>
        </p:xfrm>
        <a:graphic>
          <a:graphicData uri="http://schemas.openxmlformats.org/drawingml/2006/table">
            <a:tbl>
              <a:tblPr/>
              <a:tblGrid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</a:tblGrid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わ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ら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や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ま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ぱ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ば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は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な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だ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た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ざ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さ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が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か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あ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り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み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ぴ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び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ひ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に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ぢ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ち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じ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し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ぎ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き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い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</a:tr>
            </a:tbl>
          </a:graphicData>
        </a:graphic>
      </p:graphicFrame>
      <p:sp>
        <p:nvSpPr>
          <p:cNvPr id="10" name="Curved Down Arrow 9"/>
          <p:cNvSpPr/>
          <p:nvPr/>
        </p:nvSpPr>
        <p:spPr>
          <a:xfrm rot="16200000">
            <a:off x="668391" y="2762083"/>
            <a:ext cx="914400" cy="990600"/>
          </a:xfrm>
          <a:prstGeom prst="curved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67789" y="4088955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Examples (</a:t>
            </a:r>
            <a:r>
              <a:rPr lang="en-US" altLang="ja-JP" sz="2400" dirty="0" err="1" smtClean="0"/>
              <a:t>Go</a:t>
            </a:r>
            <a:r>
              <a:rPr lang="en-US" sz="2400" dirty="0" err="1" smtClean="0"/>
              <a:t>dan</a:t>
            </a:r>
            <a:r>
              <a:rPr lang="en-US" sz="2400" dirty="0" smtClean="0"/>
              <a:t>):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76200" y="5019065"/>
            <a:ext cx="2282997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rgbClr val="0070C0"/>
                </a:solidFill>
              </a:rPr>
              <a:t>はな</a:t>
            </a:r>
            <a:r>
              <a:rPr lang="ja-JP" altLang="en-US" dirty="0">
                <a:solidFill>
                  <a:srgbClr val="0070C0"/>
                </a:solidFill>
              </a:rPr>
              <a:t>し</a:t>
            </a:r>
            <a:r>
              <a:rPr lang="ja-JP" altLang="en-US" dirty="0" smtClean="0"/>
              <a:t>ます</a:t>
            </a:r>
            <a:r>
              <a:rPr lang="ja-JP" altLang="en-US" dirty="0"/>
              <a:t> </a:t>
            </a:r>
            <a:r>
              <a:rPr lang="en-US" altLang="ja-JP" sz="1400" dirty="0" smtClean="0"/>
              <a:t>(to speak)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6550" y="5764211"/>
            <a:ext cx="1338828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はな</a:t>
            </a:r>
            <a:r>
              <a:rPr lang="ja-JP" altLang="en-US" dirty="0">
                <a:solidFill>
                  <a:srgbClr val="FF0000"/>
                </a:solidFill>
              </a:rPr>
              <a:t>さ</a:t>
            </a:r>
            <a:r>
              <a:rPr lang="ja-JP" altLang="en-US" dirty="0" smtClean="0">
                <a:solidFill>
                  <a:srgbClr val="0070C0"/>
                </a:solidFill>
              </a:rPr>
              <a:t>ない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4" name="Straight Arrow Connector 13"/>
          <p:cNvCxnSpPr>
            <a:stCxn id="12" idx="2"/>
            <a:endCxn id="13" idx="0"/>
          </p:cNvCxnSpPr>
          <p:nvPr/>
        </p:nvCxnSpPr>
        <p:spPr>
          <a:xfrm>
            <a:off x="1217699" y="5388397"/>
            <a:ext cx="48265" cy="37581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413292" y="5019065"/>
            <a:ext cx="2138727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rgbClr val="0070C0"/>
                </a:solidFill>
              </a:rPr>
              <a:t>あそ</a:t>
            </a:r>
            <a:r>
              <a:rPr lang="ja-JP" altLang="en-US" dirty="0">
                <a:solidFill>
                  <a:srgbClr val="0070C0"/>
                </a:solidFill>
              </a:rPr>
              <a:t>び</a:t>
            </a:r>
            <a:r>
              <a:rPr lang="ja-JP" altLang="en-US" dirty="0" smtClean="0"/>
              <a:t>ます</a:t>
            </a:r>
            <a:r>
              <a:rPr lang="ja-JP" altLang="en-US" dirty="0"/>
              <a:t> </a:t>
            </a:r>
            <a:r>
              <a:rPr lang="en-US" altLang="ja-JP" sz="1400" dirty="0" smtClean="0"/>
              <a:t>(to play)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2634979" y="5764211"/>
            <a:ext cx="1338828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あそ</a:t>
            </a:r>
            <a:r>
              <a:rPr lang="ja-JP" altLang="en-US" dirty="0">
                <a:solidFill>
                  <a:srgbClr val="FF0000"/>
                </a:solidFill>
              </a:rPr>
              <a:t>ば</a:t>
            </a:r>
            <a:r>
              <a:rPr lang="ja-JP" altLang="en-US" dirty="0" smtClean="0">
                <a:solidFill>
                  <a:srgbClr val="0070C0"/>
                </a:solidFill>
              </a:rPr>
              <a:t>な</a:t>
            </a:r>
            <a:r>
              <a:rPr lang="ja-JP" altLang="en-US" dirty="0">
                <a:solidFill>
                  <a:srgbClr val="0070C0"/>
                </a:solidFill>
              </a:rPr>
              <a:t>い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7" name="Straight Arrow Connector 16"/>
          <p:cNvCxnSpPr>
            <a:stCxn id="15" idx="2"/>
            <a:endCxn id="16" idx="0"/>
          </p:cNvCxnSpPr>
          <p:nvPr/>
        </p:nvCxnSpPr>
        <p:spPr>
          <a:xfrm flipH="1">
            <a:off x="3304393" y="5388397"/>
            <a:ext cx="178263" cy="37581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606114" y="5019065"/>
            <a:ext cx="2183611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rgbClr val="0070C0"/>
                </a:solidFill>
              </a:rPr>
              <a:t>およ</a:t>
            </a:r>
            <a:r>
              <a:rPr lang="ja-JP" altLang="en-US" dirty="0">
                <a:solidFill>
                  <a:srgbClr val="0070C0"/>
                </a:solidFill>
              </a:rPr>
              <a:t>ぎ</a:t>
            </a:r>
            <a:r>
              <a:rPr lang="ja-JP" altLang="en-US" dirty="0" smtClean="0"/>
              <a:t>ます </a:t>
            </a:r>
            <a:r>
              <a:rPr lang="en-US" altLang="ja-JP" sz="1400" dirty="0" smtClean="0"/>
              <a:t>(to swim)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4955817" y="5824999"/>
            <a:ext cx="1338828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rgbClr val="00B0F0"/>
                </a:solidFill>
              </a:rPr>
              <a:t>およ</a:t>
            </a:r>
            <a:r>
              <a:rPr lang="ja-JP" altLang="en-US" dirty="0">
                <a:solidFill>
                  <a:srgbClr val="FF0000"/>
                </a:solidFill>
              </a:rPr>
              <a:t>が</a:t>
            </a:r>
            <a:r>
              <a:rPr lang="ja-JP" altLang="en-US" dirty="0" smtClean="0">
                <a:solidFill>
                  <a:srgbClr val="00B0F0"/>
                </a:solidFill>
              </a:rPr>
              <a:t>な</a:t>
            </a:r>
            <a:r>
              <a:rPr lang="ja-JP" altLang="en-US" dirty="0">
                <a:solidFill>
                  <a:srgbClr val="00B0F0"/>
                </a:solidFill>
              </a:rPr>
              <a:t>い</a:t>
            </a:r>
            <a:endParaRPr lang="en-US" dirty="0">
              <a:solidFill>
                <a:srgbClr val="00B0F0"/>
              </a:solidFill>
            </a:endParaRPr>
          </a:p>
        </p:txBody>
      </p:sp>
      <p:cxnSp>
        <p:nvCxnSpPr>
          <p:cNvPr id="23" name="Straight Arrow Connector 22"/>
          <p:cNvCxnSpPr>
            <a:stCxn id="21" idx="2"/>
            <a:endCxn id="22" idx="0"/>
          </p:cNvCxnSpPr>
          <p:nvPr/>
        </p:nvCxnSpPr>
        <p:spPr>
          <a:xfrm flipH="1">
            <a:off x="5625231" y="5388397"/>
            <a:ext cx="72689" cy="43660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953388" y="2797123"/>
            <a:ext cx="381000" cy="533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8230432" y="2731103"/>
            <a:ext cx="54373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800" b="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わ</a:t>
            </a:r>
            <a:endParaRPr lang="en-US" sz="28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79741" y="5019065"/>
            <a:ext cx="1858201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rgbClr val="0070C0"/>
                </a:solidFill>
              </a:rPr>
              <a:t>かい</a:t>
            </a:r>
            <a:r>
              <a:rPr lang="ja-JP" altLang="en-US" dirty="0" smtClean="0"/>
              <a:t>ます</a:t>
            </a:r>
            <a:r>
              <a:rPr lang="ja-JP" altLang="en-US" dirty="0"/>
              <a:t> </a:t>
            </a:r>
            <a:r>
              <a:rPr lang="en-US" altLang="ja-JP" sz="1400" dirty="0" smtClean="0"/>
              <a:t>(to buy)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354691" y="5824999"/>
            <a:ext cx="1107996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か</a:t>
            </a:r>
            <a:r>
              <a:rPr lang="ja-JP" altLang="en-US" dirty="0">
                <a:solidFill>
                  <a:srgbClr val="FF0000"/>
                </a:solidFill>
              </a:rPr>
              <a:t>わ</a:t>
            </a:r>
            <a:r>
              <a:rPr lang="ja-JP" altLang="en-US" dirty="0" smtClean="0">
                <a:solidFill>
                  <a:srgbClr val="0070C0"/>
                </a:solidFill>
              </a:rPr>
              <a:t>ない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31" name="Straight Arrow Connector 30"/>
          <p:cNvCxnSpPr>
            <a:stCxn id="29" idx="2"/>
            <a:endCxn id="30" idx="0"/>
          </p:cNvCxnSpPr>
          <p:nvPr/>
        </p:nvCxnSpPr>
        <p:spPr>
          <a:xfrm>
            <a:off x="7808842" y="5388397"/>
            <a:ext cx="99847" cy="43660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0" y="990600"/>
            <a:ext cx="7620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779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80735"/>
            <a:ext cx="7820830" cy="70986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Irregular </a:t>
            </a:r>
            <a:r>
              <a:rPr lang="en-US" altLang="ja-JP" dirty="0" smtClean="0">
                <a:solidFill>
                  <a:srgbClr val="FF6600"/>
                </a:solidFill>
              </a:rPr>
              <a:t>NEGATIVE </a:t>
            </a:r>
            <a:r>
              <a:rPr lang="en-US" dirty="0" smtClean="0">
                <a:solidFill>
                  <a:srgbClr val="FF6600"/>
                </a:solidFill>
              </a:rPr>
              <a:t>v</a:t>
            </a:r>
            <a:r>
              <a:rPr lang="en-US" altLang="ja-JP" dirty="0" smtClean="0">
                <a:solidFill>
                  <a:srgbClr val="FF6600"/>
                </a:solidFill>
              </a:rPr>
              <a:t>erbs</a:t>
            </a:r>
            <a:r>
              <a:rPr lang="ja-JP" altLang="en-US" dirty="0">
                <a:solidFill>
                  <a:srgbClr val="FF6600"/>
                </a:solidFill>
              </a:rPr>
              <a:t> </a:t>
            </a:r>
            <a:r>
              <a:rPr lang="en-US" altLang="ja-JP" dirty="0" smtClean="0">
                <a:solidFill>
                  <a:srgbClr val="FF6600"/>
                </a:solidFill>
              </a:rPr>
              <a:t>and exceptions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077200" cy="42672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200" dirty="0" smtClean="0"/>
              <a:t>Verbs which belong to the Irregular group </a:t>
            </a:r>
            <a:r>
              <a:rPr lang="en-US" sz="3200" u="sng" dirty="0" smtClean="0"/>
              <a:t>don’t follow the rules </a:t>
            </a:r>
            <a:r>
              <a:rPr lang="en-US" sz="3200" dirty="0" smtClean="0"/>
              <a:t>for </a:t>
            </a:r>
            <a:r>
              <a:rPr lang="en-US" sz="3200" dirty="0" err="1" smtClean="0"/>
              <a:t>Ichidan</a:t>
            </a:r>
            <a:r>
              <a:rPr lang="en-US" sz="3200" dirty="0" smtClean="0"/>
              <a:t> or </a:t>
            </a:r>
            <a:r>
              <a:rPr lang="en-US" sz="3200" dirty="0" err="1" smtClean="0"/>
              <a:t>Godan</a:t>
            </a:r>
            <a:r>
              <a:rPr lang="en-US" sz="3200" dirty="0" smtClean="0"/>
              <a:t>.  (Learn them as exceptions.)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ja-JP" altLang="en-US" sz="3200" dirty="0" smtClean="0"/>
              <a:t>しま</a:t>
            </a:r>
            <a:r>
              <a:rPr lang="ja-JP" altLang="en-US" sz="3200" dirty="0"/>
              <a:t>す</a:t>
            </a:r>
            <a:r>
              <a:rPr lang="ja-JP" altLang="en-US" sz="3200" dirty="0" smtClean="0"/>
              <a:t>　</a:t>
            </a:r>
            <a:r>
              <a:rPr lang="en-US" altLang="ja-JP" sz="3200" dirty="0" smtClean="0"/>
              <a:t>(to do)									</a:t>
            </a:r>
            <a:r>
              <a:rPr lang="ja-JP" altLang="en-US" sz="3200" dirty="0" smtClean="0"/>
              <a:t>しない</a:t>
            </a:r>
            <a:endParaRPr lang="en-US" altLang="ja-JP" sz="3200" dirty="0" smtClean="0"/>
          </a:p>
          <a:p>
            <a:pPr marL="0" indent="0">
              <a:buNone/>
            </a:pPr>
            <a:r>
              <a:rPr lang="ja-JP" altLang="en-US" sz="3200" dirty="0" smtClean="0"/>
              <a:t>きます　</a:t>
            </a:r>
            <a:r>
              <a:rPr lang="en-US" altLang="ja-JP" sz="3200" dirty="0" smtClean="0"/>
              <a:t>(to come)								</a:t>
            </a:r>
            <a:r>
              <a:rPr lang="ja-JP" altLang="en-US" sz="3200" dirty="0" smtClean="0"/>
              <a:t>こない</a:t>
            </a:r>
            <a:endParaRPr lang="en-US" altLang="ja-JP" sz="3200" dirty="0" smtClean="0"/>
          </a:p>
          <a:p>
            <a:pPr marL="0" indent="0">
              <a:buNone/>
            </a:pPr>
            <a:r>
              <a:rPr lang="ja-JP" altLang="en-US" sz="3200" dirty="0"/>
              <a:t>い</a:t>
            </a:r>
            <a:r>
              <a:rPr lang="ja-JP" altLang="en-US" sz="3200" dirty="0" smtClean="0"/>
              <a:t>きす </a:t>
            </a:r>
            <a:r>
              <a:rPr lang="en-US" altLang="ja-JP" sz="3200" dirty="0" smtClean="0"/>
              <a:t>(to go)										</a:t>
            </a:r>
            <a:r>
              <a:rPr lang="ja-JP" altLang="en-US" sz="3200" dirty="0" smtClean="0"/>
              <a:t>いかない</a:t>
            </a:r>
            <a:endParaRPr lang="en-US" altLang="ja-JP" sz="3200" dirty="0" smtClean="0"/>
          </a:p>
          <a:p>
            <a:pPr marL="0" indent="0">
              <a:buNone/>
            </a:pPr>
            <a:r>
              <a:rPr lang="ja-JP" altLang="en-US" sz="3200" dirty="0"/>
              <a:t>お</a:t>
            </a:r>
            <a:r>
              <a:rPr lang="ja-JP" altLang="en-US" sz="3200" dirty="0" smtClean="0"/>
              <a:t>きます </a:t>
            </a:r>
            <a:r>
              <a:rPr lang="en-US" altLang="ja-JP" sz="3200" dirty="0" smtClean="0"/>
              <a:t>(to get up)							</a:t>
            </a:r>
            <a:r>
              <a:rPr lang="ja-JP" altLang="en-US" sz="3200" dirty="0" smtClean="0"/>
              <a:t>おきない</a:t>
            </a:r>
            <a:endParaRPr lang="en-US" altLang="ja-JP" sz="3200" dirty="0" smtClean="0"/>
          </a:p>
          <a:p>
            <a:pPr marL="0" indent="0">
              <a:buNone/>
            </a:pPr>
            <a:r>
              <a:rPr lang="ja-JP" altLang="en-US" sz="3200" dirty="0"/>
              <a:t>で</a:t>
            </a:r>
            <a:r>
              <a:rPr lang="ja-JP" altLang="en-US" sz="3200" dirty="0" smtClean="0"/>
              <a:t>きます </a:t>
            </a:r>
            <a:r>
              <a:rPr lang="en-US" altLang="ja-JP" sz="3200" dirty="0" smtClean="0"/>
              <a:t>(can do)								</a:t>
            </a:r>
            <a:r>
              <a:rPr lang="ja-JP" altLang="en-US" sz="3200" dirty="0" smtClean="0"/>
              <a:t>できな</a:t>
            </a:r>
            <a:r>
              <a:rPr lang="ja-JP" altLang="en-US" sz="3200" dirty="0"/>
              <a:t>い</a:t>
            </a:r>
            <a:endParaRPr lang="en-US" altLang="ja-JP" sz="3200" dirty="0" smtClean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191000" y="3581400"/>
            <a:ext cx="24384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191000" y="4114800"/>
            <a:ext cx="24384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191000" y="4648200"/>
            <a:ext cx="24384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191000" y="5181600"/>
            <a:ext cx="24384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191000" y="5638800"/>
            <a:ext cx="24384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0" y="1219200"/>
            <a:ext cx="8001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9379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ICHIDAN </a:t>
            </a:r>
            <a:br>
              <a:rPr lang="en-US" dirty="0" smtClean="0"/>
            </a:br>
            <a:r>
              <a:rPr lang="ja-JP" altLang="en-US" dirty="0" smtClean="0"/>
              <a:t>いちだん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4400" y="2931712"/>
            <a:ext cx="4190999" cy="1454888"/>
          </a:xfrm>
        </p:spPr>
        <p:txBody>
          <a:bodyPr>
            <a:normAutofit lnSpcReduction="10000"/>
          </a:bodyPr>
          <a:lstStyle/>
          <a:p>
            <a:r>
              <a:rPr lang="ja-JP" altLang="en-US" dirty="0" smtClean="0"/>
              <a:t>Ｓｉｍｐｌｅ　ｖｅｒｂｓ</a:t>
            </a:r>
            <a:endParaRPr lang="en-US" altLang="ja-JP" dirty="0" smtClean="0"/>
          </a:p>
          <a:p>
            <a:pPr marL="342900" indent="-342900">
              <a:buFontTx/>
              <a:buChar char="-"/>
            </a:pPr>
            <a:r>
              <a:rPr lang="en-US" dirty="0" smtClean="0"/>
              <a:t>‘</a:t>
            </a:r>
            <a:r>
              <a:rPr lang="en-US" dirty="0"/>
              <a:t>e</a:t>
            </a:r>
            <a:r>
              <a:rPr lang="en-US" dirty="0" smtClean="0"/>
              <a:t>’ sound before the </a:t>
            </a:r>
            <a:r>
              <a:rPr lang="ja-JP" altLang="en-US" dirty="0" smtClean="0"/>
              <a:t>ます</a:t>
            </a:r>
            <a:endParaRPr lang="en-US" altLang="ja-JP" dirty="0" smtClean="0"/>
          </a:p>
          <a:p>
            <a:pPr marL="342900" indent="-342900">
              <a:buFontTx/>
              <a:buChar char="-"/>
            </a:pPr>
            <a:r>
              <a:rPr lang="en-US" dirty="0" smtClean="0"/>
              <a:t>‘one hiragana’ before the </a:t>
            </a:r>
            <a:r>
              <a:rPr lang="ja-JP" altLang="en-US" dirty="0" smtClean="0"/>
              <a:t>ます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81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Plain</a:t>
            </a:r>
            <a:r>
              <a:rPr lang="ja-JP" alt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form</a:t>
            </a:r>
            <a:r>
              <a:rPr lang="ja-JP" alt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‘NEGATIVE’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rule summary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9714" y="1066800"/>
            <a:ext cx="7429500" cy="10667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‘e’ sound before the </a:t>
            </a:r>
            <a:r>
              <a:rPr lang="ja-JP" altLang="en-US" dirty="0" smtClean="0">
                <a:solidFill>
                  <a:prstClr val="black"/>
                </a:solidFill>
              </a:rPr>
              <a:t>ます </a:t>
            </a:r>
            <a:r>
              <a:rPr lang="en-US" altLang="ja-JP" dirty="0" smtClean="0">
                <a:solidFill>
                  <a:srgbClr val="0070C0"/>
                </a:solidFill>
              </a:rPr>
              <a:t>or</a:t>
            </a:r>
            <a:r>
              <a:rPr lang="en-US" altLang="ja-JP" dirty="0" smtClean="0">
                <a:solidFill>
                  <a:prstClr val="black"/>
                </a:solidFill>
              </a:rPr>
              <a:t> ‘one hiragana’ before the </a:t>
            </a:r>
            <a:r>
              <a:rPr lang="ja-JP" altLang="en-US" dirty="0" smtClean="0">
                <a:solidFill>
                  <a:prstClr val="black"/>
                </a:solidFill>
              </a:rPr>
              <a:t>ま</a:t>
            </a:r>
            <a:r>
              <a:rPr lang="ja-JP" altLang="en-US" dirty="0">
                <a:solidFill>
                  <a:prstClr val="black"/>
                </a:solidFill>
              </a:rPr>
              <a:t>す</a:t>
            </a:r>
            <a:r>
              <a:rPr lang="ja-JP" altLang="en-US" dirty="0" smtClean="0">
                <a:solidFill>
                  <a:prstClr val="black"/>
                </a:solidFill>
              </a:rPr>
              <a:t>　</a:t>
            </a:r>
            <a:endParaRPr lang="en-US" altLang="ja-JP" dirty="0" smtClean="0">
              <a:solidFill>
                <a:prstClr val="black"/>
              </a:solidFill>
            </a:endParaRPr>
          </a:p>
          <a:p>
            <a:pPr algn="ctr"/>
            <a:endParaRPr lang="en-US" dirty="0" smtClean="0">
              <a:solidFill>
                <a:prstClr val="black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prstClr val="black"/>
                </a:solidFill>
              </a:rPr>
              <a:t>drop the </a:t>
            </a:r>
            <a:r>
              <a:rPr lang="ja-JP" altLang="en-US" dirty="0" smtClean="0">
                <a:solidFill>
                  <a:prstClr val="black"/>
                </a:solidFill>
              </a:rPr>
              <a:t>ま</a:t>
            </a:r>
            <a:r>
              <a:rPr lang="ja-JP" altLang="en-US" dirty="0">
                <a:solidFill>
                  <a:prstClr val="black"/>
                </a:solidFill>
              </a:rPr>
              <a:t>す</a:t>
            </a:r>
            <a:r>
              <a:rPr lang="ja-JP" altLang="en-US" dirty="0" smtClean="0">
                <a:solidFill>
                  <a:prstClr val="black"/>
                </a:solidFill>
              </a:rPr>
              <a:t>　</a:t>
            </a:r>
            <a:r>
              <a:rPr lang="en-US" altLang="ja-JP" dirty="0" smtClean="0">
                <a:solidFill>
                  <a:prstClr val="black"/>
                </a:solidFill>
              </a:rPr>
              <a:t>and </a:t>
            </a:r>
            <a:r>
              <a:rPr lang="en-US" dirty="0" smtClean="0">
                <a:solidFill>
                  <a:prstClr val="black"/>
                </a:solidFill>
              </a:rPr>
              <a:t>add </a:t>
            </a:r>
            <a:r>
              <a:rPr lang="ja-JP" altLang="en-US" dirty="0" smtClean="0">
                <a:solidFill>
                  <a:prstClr val="black"/>
                </a:solidFill>
              </a:rPr>
              <a:t>な</a:t>
            </a:r>
            <a:r>
              <a:rPr lang="ja-JP" altLang="en-US" dirty="0">
                <a:solidFill>
                  <a:prstClr val="black"/>
                </a:solidFill>
              </a:rPr>
              <a:t>い</a:t>
            </a:r>
            <a:r>
              <a:rPr lang="en-US" altLang="ja-JP" dirty="0" smtClean="0">
                <a:solidFill>
                  <a:prstClr val="black"/>
                </a:solidFill>
              </a:rPr>
              <a:t>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7673" y="766119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Ichidan</a:t>
            </a:r>
            <a:r>
              <a:rPr lang="en-US" dirty="0" smtClean="0">
                <a:solidFill>
                  <a:srgbClr val="0070C0"/>
                </a:solidFill>
              </a:rPr>
              <a:t> verbs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419600" y="1371600"/>
            <a:ext cx="0" cy="3734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75530" y="2590800"/>
            <a:ext cx="7530270" cy="121165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‘</a:t>
            </a:r>
            <a:r>
              <a:rPr lang="en-US" dirty="0" err="1" smtClean="0">
                <a:solidFill>
                  <a:prstClr val="black"/>
                </a:solidFill>
              </a:rPr>
              <a:t>i</a:t>
            </a:r>
            <a:r>
              <a:rPr lang="en-US" dirty="0" smtClean="0">
                <a:solidFill>
                  <a:prstClr val="black"/>
                </a:solidFill>
              </a:rPr>
              <a:t>’ sound before the </a:t>
            </a:r>
            <a:r>
              <a:rPr lang="ja-JP" altLang="en-US" dirty="0" smtClean="0">
                <a:solidFill>
                  <a:prstClr val="black"/>
                </a:solidFill>
              </a:rPr>
              <a:t>ま</a:t>
            </a:r>
            <a:r>
              <a:rPr lang="ja-JP" altLang="en-US" dirty="0">
                <a:solidFill>
                  <a:prstClr val="black"/>
                </a:solidFill>
              </a:rPr>
              <a:t>す</a:t>
            </a:r>
            <a:r>
              <a:rPr lang="ja-JP" altLang="en-US" dirty="0" smtClean="0">
                <a:solidFill>
                  <a:prstClr val="black"/>
                </a:solidFill>
              </a:rPr>
              <a:t> </a:t>
            </a:r>
            <a:endParaRPr lang="en-US" altLang="ja-JP" dirty="0" smtClean="0">
              <a:solidFill>
                <a:prstClr val="black"/>
              </a:solidFill>
            </a:endParaRPr>
          </a:p>
          <a:p>
            <a:pPr algn="ctr"/>
            <a:endParaRPr lang="en-US" altLang="ja-JP" dirty="0" smtClean="0">
              <a:solidFill>
                <a:prstClr val="black"/>
              </a:solidFill>
            </a:endParaRPr>
          </a:p>
          <a:p>
            <a:pPr algn="ctr"/>
            <a:r>
              <a:rPr lang="en-US" altLang="ja-JP" dirty="0" smtClean="0">
                <a:solidFill>
                  <a:prstClr val="black"/>
                </a:solidFill>
              </a:rPr>
              <a:t>drop </a:t>
            </a:r>
            <a:r>
              <a:rPr lang="en-US" dirty="0" smtClean="0">
                <a:solidFill>
                  <a:prstClr val="black"/>
                </a:solidFill>
              </a:rPr>
              <a:t>the ‘</a:t>
            </a:r>
            <a:r>
              <a:rPr lang="en-US" dirty="0" err="1" smtClean="0">
                <a:solidFill>
                  <a:prstClr val="black"/>
                </a:solidFill>
              </a:rPr>
              <a:t>i</a:t>
            </a:r>
            <a:r>
              <a:rPr lang="en-US" dirty="0" smtClean="0">
                <a:solidFill>
                  <a:prstClr val="black"/>
                </a:solidFill>
              </a:rPr>
              <a:t>’ sound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and the</a:t>
            </a:r>
            <a:r>
              <a:rPr lang="ja-JP" altLang="en-US" dirty="0" smtClean="0">
                <a:solidFill>
                  <a:prstClr val="black"/>
                </a:solidFill>
              </a:rPr>
              <a:t>　ます　</a:t>
            </a:r>
            <a:endParaRPr lang="en-US" altLang="ja-JP" dirty="0" smtClean="0">
              <a:solidFill>
                <a:prstClr val="black"/>
              </a:solidFill>
            </a:endParaRP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change it to the equivalent ‘a’ sound plus </a:t>
            </a:r>
            <a:r>
              <a:rPr lang="ja-JP" altLang="en-US" dirty="0" smtClean="0">
                <a:solidFill>
                  <a:prstClr val="black"/>
                </a:solidFill>
              </a:rPr>
              <a:t>ない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2278451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Godan</a:t>
            </a:r>
            <a:r>
              <a:rPr lang="en-US" dirty="0" smtClean="0">
                <a:solidFill>
                  <a:srgbClr val="0070C0"/>
                </a:solidFill>
              </a:rPr>
              <a:t> verbs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5181600"/>
            <a:ext cx="3172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Irregular and exception verbs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419600" y="2895600"/>
            <a:ext cx="0" cy="3734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936181"/>
              </p:ext>
            </p:extLst>
          </p:nvPr>
        </p:nvGraphicFramePr>
        <p:xfrm>
          <a:off x="1524000" y="3962400"/>
          <a:ext cx="6543780" cy="985308"/>
        </p:xfrm>
        <a:graphic>
          <a:graphicData uri="http://schemas.openxmlformats.org/drawingml/2006/table">
            <a:tbl>
              <a:tblPr/>
              <a:tblGrid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</a:tblGrid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わ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ら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や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ま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ぱ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ば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は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な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だ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た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ざ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さ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が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か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あ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り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み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ぴ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び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ひ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に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ぢ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ち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じ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し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ぎ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き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い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</a:tr>
            </a:tbl>
          </a:graphicData>
        </a:graphic>
      </p:graphicFrame>
      <p:sp>
        <p:nvSpPr>
          <p:cNvPr id="18" name="Curved Down Arrow 17"/>
          <p:cNvSpPr/>
          <p:nvPr/>
        </p:nvSpPr>
        <p:spPr>
          <a:xfrm rot="16200000">
            <a:off x="363591" y="3905083"/>
            <a:ext cx="914400" cy="990600"/>
          </a:xfrm>
          <a:prstGeom prst="curved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7690300" y="3996725"/>
            <a:ext cx="381000" cy="533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967344" y="3930705"/>
            <a:ext cx="54373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800" b="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わ</a:t>
            </a:r>
            <a:endParaRPr lang="en-US" sz="28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5548755"/>
            <a:ext cx="3593592" cy="121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99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Change these verbs into the NEGATIVE Plain form</a:t>
            </a:r>
            <a:endParaRPr lang="en-US" sz="32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317763"/>
              </p:ext>
            </p:extLst>
          </p:nvPr>
        </p:nvGraphicFramePr>
        <p:xfrm>
          <a:off x="892566" y="2590800"/>
          <a:ext cx="7238999" cy="37084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181560"/>
                <a:gridCol w="2133600"/>
                <a:gridCol w="2923839"/>
              </a:tblGrid>
              <a:tr h="370840">
                <a:tc>
                  <a:txBody>
                    <a:bodyPr/>
                    <a:lstStyle/>
                    <a:p>
                      <a:r>
                        <a:rPr lang="ja-JP" altLang="en-US" b="0" dirty="0" smtClean="0"/>
                        <a:t>かいます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to buy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きます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come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たべます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eat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いきます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go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みます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see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はたらきます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work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します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do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います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exist (animals)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つくります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make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もってきます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bring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892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Were you right?</a:t>
            </a:r>
            <a:endParaRPr lang="en-US" sz="40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605759"/>
              </p:ext>
            </p:extLst>
          </p:nvPr>
        </p:nvGraphicFramePr>
        <p:xfrm>
          <a:off x="685800" y="2667000"/>
          <a:ext cx="8305800" cy="37084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180273"/>
                <a:gridCol w="2239327"/>
                <a:gridCol w="1447800"/>
                <a:gridCol w="2438400"/>
              </a:tblGrid>
              <a:tr h="370840">
                <a:tc>
                  <a:txBody>
                    <a:bodyPr/>
                    <a:lstStyle/>
                    <a:p>
                      <a:r>
                        <a:rPr lang="ja-JP" altLang="en-US" b="0" dirty="0" smtClean="0"/>
                        <a:t>かいます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to buy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err="1" smtClean="0">
                          <a:solidFill>
                            <a:srgbClr val="FF0000"/>
                          </a:solidFill>
                        </a:rPr>
                        <a:t>Godan</a:t>
                      </a:r>
                      <a:r>
                        <a:rPr lang="en-US" b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b="0" dirty="0" smtClean="0">
                          <a:solidFill>
                            <a:srgbClr val="FF0000"/>
                          </a:solidFill>
                        </a:rPr>
                        <a:t>かわない</a:t>
                      </a:r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きます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come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Irregular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dirty="0" smtClean="0">
                          <a:solidFill>
                            <a:srgbClr val="FF0000"/>
                          </a:solidFill>
                        </a:rPr>
                        <a:t>こない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たべます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eat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Ichidan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>
                          <a:solidFill>
                            <a:srgbClr val="FF0000"/>
                          </a:solidFill>
                        </a:rPr>
                        <a:t>たべない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いきます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go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Irregular 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dirty="0" smtClean="0">
                          <a:solidFill>
                            <a:srgbClr val="FF0000"/>
                          </a:solidFill>
                        </a:rPr>
                        <a:t>いかない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みます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see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Ichidan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dirty="0" smtClean="0">
                          <a:solidFill>
                            <a:srgbClr val="FF0000"/>
                          </a:solidFill>
                        </a:rPr>
                        <a:t>みない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はたらきます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work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Godan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dirty="0" smtClean="0">
                          <a:solidFill>
                            <a:srgbClr val="FF0000"/>
                          </a:solidFill>
                        </a:rPr>
                        <a:t>はたらかない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します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do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Irregular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dirty="0" smtClean="0">
                          <a:solidFill>
                            <a:srgbClr val="FF0000"/>
                          </a:solidFill>
                        </a:rPr>
                        <a:t>しない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います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exist (animals)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Ichidan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dirty="0" smtClean="0">
                          <a:solidFill>
                            <a:srgbClr val="FF0000"/>
                          </a:solidFill>
                        </a:rPr>
                        <a:t>いない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つくります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make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Godan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dirty="0" smtClean="0">
                          <a:solidFill>
                            <a:srgbClr val="FF0000"/>
                          </a:solidFill>
                        </a:rPr>
                        <a:t>つくらない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もってきます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bring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Godan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>
                          <a:solidFill>
                            <a:srgbClr val="FF0000"/>
                          </a:solidFill>
                        </a:rPr>
                        <a:t>もってこない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374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099"/>
            <a:ext cx="7058360" cy="70986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Polite Japanese to Casual Japanese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667000"/>
            <a:ext cx="531427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How can you say these in informal Japanese?</a:t>
            </a:r>
          </a:p>
          <a:p>
            <a:pPr marL="342900" indent="-342900">
              <a:buAutoNum type="arabicPeriod"/>
            </a:pPr>
            <a:endParaRPr lang="en-US" dirty="0" smtClean="0">
              <a:solidFill>
                <a:prstClr val="black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prstClr val="black"/>
                </a:solidFill>
              </a:rPr>
              <a:t>I don’t study French.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>
                <a:solidFill>
                  <a:prstClr val="black"/>
                </a:solidFill>
              </a:rPr>
              <a:t>I </a:t>
            </a:r>
            <a:r>
              <a:rPr lang="en-US" dirty="0" smtClean="0">
                <a:solidFill>
                  <a:prstClr val="black"/>
                </a:solidFill>
              </a:rPr>
              <a:t>don’t read </a:t>
            </a:r>
            <a:r>
              <a:rPr lang="en-US" dirty="0">
                <a:solidFill>
                  <a:prstClr val="black"/>
                </a:solidFill>
              </a:rPr>
              <a:t>a </a:t>
            </a:r>
            <a:r>
              <a:rPr lang="en-US" dirty="0" smtClean="0">
                <a:solidFill>
                  <a:prstClr val="black"/>
                </a:solidFill>
              </a:rPr>
              <a:t>books.</a:t>
            </a:r>
            <a:endParaRPr lang="en-US" dirty="0">
              <a:solidFill>
                <a:prstClr val="black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>
                <a:solidFill>
                  <a:prstClr val="black"/>
                </a:solidFill>
              </a:rPr>
              <a:t>I </a:t>
            </a:r>
            <a:r>
              <a:rPr lang="en-US" dirty="0" smtClean="0">
                <a:solidFill>
                  <a:prstClr val="black"/>
                </a:solidFill>
              </a:rPr>
              <a:t>don’t ride </a:t>
            </a:r>
            <a:r>
              <a:rPr lang="en-US" dirty="0">
                <a:solidFill>
                  <a:prstClr val="black"/>
                </a:solidFill>
              </a:rPr>
              <a:t>the </a:t>
            </a:r>
            <a:r>
              <a:rPr lang="en-US" dirty="0" smtClean="0">
                <a:solidFill>
                  <a:prstClr val="black"/>
                </a:solidFill>
              </a:rPr>
              <a:t>train </a:t>
            </a:r>
            <a:r>
              <a:rPr lang="en-US" dirty="0">
                <a:solidFill>
                  <a:prstClr val="black"/>
                </a:solidFill>
              </a:rPr>
              <a:t>to school.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prstClr val="black"/>
                </a:solidFill>
              </a:rPr>
              <a:t>I don’t watch TV.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prstClr val="black"/>
                </a:solidFill>
              </a:rPr>
              <a:t>Tomorrow I won’t go shopping.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prstClr val="black"/>
                </a:solidFill>
              </a:rPr>
              <a:t>I don’t eat breakfast.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prstClr val="black"/>
                </a:solidFill>
              </a:rPr>
              <a:t>I don’t work at McDonalds.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0" y="3429000"/>
            <a:ext cx="2895600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These verbs may help you.</a:t>
            </a:r>
          </a:p>
          <a:p>
            <a:r>
              <a:rPr lang="ja-JP" altLang="en-US" sz="1600" dirty="0" smtClean="0">
                <a:solidFill>
                  <a:prstClr val="black"/>
                </a:solidFill>
              </a:rPr>
              <a:t>べんきょうします</a:t>
            </a:r>
            <a:r>
              <a:rPr lang="en-US" altLang="ja-JP" sz="1600" dirty="0" smtClean="0">
                <a:solidFill>
                  <a:prstClr val="black"/>
                </a:solidFill>
              </a:rPr>
              <a:t>(to study)</a:t>
            </a:r>
          </a:p>
          <a:p>
            <a:r>
              <a:rPr lang="ja-JP" altLang="en-US" sz="1600" dirty="0" smtClean="0">
                <a:solidFill>
                  <a:prstClr val="black"/>
                </a:solidFill>
              </a:rPr>
              <a:t>よ</a:t>
            </a:r>
            <a:r>
              <a:rPr lang="ja-JP" altLang="en-US" sz="1600" dirty="0">
                <a:solidFill>
                  <a:prstClr val="black"/>
                </a:solidFill>
              </a:rPr>
              <a:t>みま</a:t>
            </a:r>
            <a:r>
              <a:rPr lang="ja-JP" altLang="en-US" sz="1600" dirty="0" smtClean="0">
                <a:solidFill>
                  <a:prstClr val="black"/>
                </a:solidFill>
              </a:rPr>
              <a:t>す </a:t>
            </a:r>
            <a:r>
              <a:rPr lang="en-US" altLang="ja-JP" sz="1600" dirty="0" smtClean="0">
                <a:solidFill>
                  <a:prstClr val="black"/>
                </a:solidFill>
              </a:rPr>
              <a:t>(to read)</a:t>
            </a:r>
          </a:p>
          <a:p>
            <a:r>
              <a:rPr lang="ja-JP" altLang="en-US" sz="1600" dirty="0" smtClean="0">
                <a:solidFill>
                  <a:prstClr val="black"/>
                </a:solidFill>
              </a:rPr>
              <a:t>のります</a:t>
            </a:r>
            <a:r>
              <a:rPr lang="en-US" altLang="ja-JP" sz="1600" dirty="0" smtClean="0">
                <a:solidFill>
                  <a:prstClr val="black"/>
                </a:solidFill>
              </a:rPr>
              <a:t>(to ride)</a:t>
            </a:r>
          </a:p>
          <a:p>
            <a:r>
              <a:rPr lang="ja-JP" altLang="en-US" sz="1600" dirty="0" smtClean="0">
                <a:solidFill>
                  <a:prstClr val="black"/>
                </a:solidFill>
              </a:rPr>
              <a:t>みます</a:t>
            </a:r>
            <a:r>
              <a:rPr lang="en-US" altLang="ja-JP" sz="1600" dirty="0" smtClean="0">
                <a:solidFill>
                  <a:prstClr val="black"/>
                </a:solidFill>
              </a:rPr>
              <a:t>(to watch)</a:t>
            </a:r>
          </a:p>
          <a:p>
            <a:r>
              <a:rPr lang="ja-JP" altLang="en-US" sz="1600" dirty="0" smtClean="0">
                <a:solidFill>
                  <a:prstClr val="black"/>
                </a:solidFill>
              </a:rPr>
              <a:t>かいものをします</a:t>
            </a:r>
            <a:r>
              <a:rPr lang="en-US" altLang="ja-JP" sz="1600" dirty="0" smtClean="0">
                <a:solidFill>
                  <a:prstClr val="black"/>
                </a:solidFill>
              </a:rPr>
              <a:t>(to shop)</a:t>
            </a:r>
          </a:p>
          <a:p>
            <a:r>
              <a:rPr lang="ja-JP" altLang="en-US" sz="1600" dirty="0" smtClean="0">
                <a:solidFill>
                  <a:prstClr val="black"/>
                </a:solidFill>
              </a:rPr>
              <a:t>のみます </a:t>
            </a:r>
            <a:r>
              <a:rPr lang="en-US" altLang="ja-JP" sz="1600" dirty="0" smtClean="0">
                <a:solidFill>
                  <a:prstClr val="black"/>
                </a:solidFill>
              </a:rPr>
              <a:t>(to drink)</a:t>
            </a:r>
          </a:p>
          <a:p>
            <a:r>
              <a:rPr lang="ja-JP" altLang="en-US" sz="1600" dirty="0" smtClean="0">
                <a:solidFill>
                  <a:prstClr val="black"/>
                </a:solidFill>
              </a:rPr>
              <a:t>たべます </a:t>
            </a:r>
            <a:r>
              <a:rPr lang="en-US" altLang="ja-JP" sz="1600" dirty="0" smtClean="0">
                <a:solidFill>
                  <a:prstClr val="black"/>
                </a:solidFill>
              </a:rPr>
              <a:t>(to</a:t>
            </a:r>
            <a:r>
              <a:rPr lang="ja-JP" altLang="en-US" sz="1600" dirty="0" smtClean="0">
                <a:solidFill>
                  <a:prstClr val="black"/>
                </a:solidFill>
              </a:rPr>
              <a:t> </a:t>
            </a:r>
            <a:r>
              <a:rPr lang="en-US" altLang="ja-JP" sz="1600" dirty="0" smtClean="0">
                <a:solidFill>
                  <a:prstClr val="black"/>
                </a:solidFill>
              </a:rPr>
              <a:t>eat)</a:t>
            </a:r>
          </a:p>
          <a:p>
            <a:r>
              <a:rPr lang="ja-JP" altLang="en-US" sz="1600" dirty="0">
                <a:solidFill>
                  <a:prstClr val="black"/>
                </a:solidFill>
              </a:rPr>
              <a:t>はたらき</a:t>
            </a:r>
            <a:r>
              <a:rPr lang="ja-JP" altLang="en-US" sz="1600" dirty="0" smtClean="0">
                <a:solidFill>
                  <a:prstClr val="black"/>
                </a:solidFill>
              </a:rPr>
              <a:t>ます</a:t>
            </a:r>
            <a:r>
              <a:rPr lang="en-US" altLang="ja-JP" sz="1600" dirty="0" smtClean="0">
                <a:solidFill>
                  <a:prstClr val="black"/>
                </a:solidFill>
              </a:rPr>
              <a:t>(to work)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0449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099"/>
            <a:ext cx="7058360" cy="709865"/>
          </a:xfrm>
        </p:spPr>
        <p:txBody>
          <a:bodyPr>
            <a:normAutofit/>
          </a:bodyPr>
          <a:lstStyle/>
          <a:p>
            <a:r>
              <a:rPr lang="en-US" dirty="0" smtClean="0"/>
              <a:t>Did you answer correctly?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2362200"/>
            <a:ext cx="5314275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How can you say these in informal Japanese?</a:t>
            </a:r>
          </a:p>
          <a:p>
            <a:pPr marL="342900" indent="-342900">
              <a:buAutoNum type="arabicPeriod"/>
            </a:pPr>
            <a:endParaRPr lang="en-US" dirty="0" smtClean="0">
              <a:solidFill>
                <a:prstClr val="black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prstClr val="black"/>
                </a:solidFill>
              </a:rPr>
              <a:t>I don’t study French.</a:t>
            </a:r>
          </a:p>
          <a:p>
            <a:r>
              <a:rPr lang="en-US" altLang="ja-JP" dirty="0" smtClean="0">
                <a:solidFill>
                  <a:prstClr val="black"/>
                </a:solidFill>
              </a:rPr>
              <a:t>	</a:t>
            </a:r>
            <a:r>
              <a:rPr lang="ja-JP" altLang="en-US" dirty="0">
                <a:solidFill>
                  <a:srgbClr val="FF0000"/>
                </a:solidFill>
              </a:rPr>
              <a:t>フラン</a:t>
            </a:r>
            <a:r>
              <a:rPr lang="ja-JP" altLang="en-US" dirty="0" smtClean="0">
                <a:solidFill>
                  <a:srgbClr val="FF0000"/>
                </a:solidFill>
              </a:rPr>
              <a:t>スごを　べん</a:t>
            </a:r>
            <a:r>
              <a:rPr lang="ja-JP" altLang="en-US" dirty="0">
                <a:solidFill>
                  <a:srgbClr val="FF0000"/>
                </a:solidFill>
              </a:rPr>
              <a:t>き</a:t>
            </a:r>
            <a:r>
              <a:rPr lang="ja-JP" altLang="en-US" dirty="0" smtClean="0">
                <a:solidFill>
                  <a:srgbClr val="FF0000"/>
                </a:solidFill>
              </a:rPr>
              <a:t>ょう　しない。</a:t>
            </a:r>
            <a:endParaRPr lang="en-US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>
                <a:solidFill>
                  <a:prstClr val="black"/>
                </a:solidFill>
              </a:rPr>
              <a:t>I </a:t>
            </a:r>
            <a:r>
              <a:rPr lang="en-US" dirty="0" smtClean="0">
                <a:solidFill>
                  <a:prstClr val="black"/>
                </a:solidFill>
              </a:rPr>
              <a:t>don’t read </a:t>
            </a:r>
            <a:r>
              <a:rPr lang="en-US" dirty="0">
                <a:solidFill>
                  <a:prstClr val="black"/>
                </a:solidFill>
              </a:rPr>
              <a:t>a </a:t>
            </a:r>
            <a:r>
              <a:rPr lang="en-US" dirty="0" smtClean="0">
                <a:solidFill>
                  <a:prstClr val="black"/>
                </a:solidFill>
              </a:rPr>
              <a:t>books.</a:t>
            </a:r>
          </a:p>
          <a:p>
            <a:r>
              <a:rPr lang="en-US" dirty="0">
                <a:solidFill>
                  <a:prstClr val="black"/>
                </a:solidFill>
              </a:rPr>
              <a:t>	</a:t>
            </a:r>
            <a:r>
              <a:rPr lang="ja-JP" altLang="en-US" dirty="0" smtClean="0">
                <a:solidFill>
                  <a:srgbClr val="FF0000"/>
                </a:solidFill>
              </a:rPr>
              <a:t>本を　よまない。</a:t>
            </a:r>
            <a:endParaRPr lang="en-US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>
                <a:solidFill>
                  <a:prstClr val="black"/>
                </a:solidFill>
              </a:rPr>
              <a:t>I </a:t>
            </a:r>
            <a:r>
              <a:rPr lang="en-US" dirty="0" smtClean="0">
                <a:solidFill>
                  <a:prstClr val="black"/>
                </a:solidFill>
              </a:rPr>
              <a:t>don’t ride </a:t>
            </a:r>
            <a:r>
              <a:rPr lang="en-US" dirty="0">
                <a:solidFill>
                  <a:prstClr val="black"/>
                </a:solidFill>
              </a:rPr>
              <a:t>the </a:t>
            </a:r>
            <a:r>
              <a:rPr lang="en-US" dirty="0" smtClean="0">
                <a:solidFill>
                  <a:prstClr val="black"/>
                </a:solidFill>
              </a:rPr>
              <a:t>train to </a:t>
            </a:r>
            <a:r>
              <a:rPr lang="en-US" dirty="0">
                <a:solidFill>
                  <a:prstClr val="black"/>
                </a:solidFill>
              </a:rPr>
              <a:t>school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</a:p>
          <a:p>
            <a:r>
              <a:rPr lang="en-US" dirty="0">
                <a:solidFill>
                  <a:prstClr val="black"/>
                </a:solidFill>
              </a:rPr>
              <a:t>	</a:t>
            </a:r>
            <a:r>
              <a:rPr lang="ja-JP" altLang="en-US" dirty="0" smtClean="0">
                <a:solidFill>
                  <a:srgbClr val="FF0000"/>
                </a:solidFill>
              </a:rPr>
              <a:t>が</a:t>
            </a:r>
            <a:r>
              <a:rPr lang="ja-JP" altLang="en-US" dirty="0">
                <a:solidFill>
                  <a:srgbClr val="FF0000"/>
                </a:solidFill>
              </a:rPr>
              <a:t>っ</a:t>
            </a:r>
            <a:r>
              <a:rPr lang="ja-JP" altLang="en-US" dirty="0" smtClean="0">
                <a:solidFill>
                  <a:srgbClr val="FF0000"/>
                </a:solidFill>
              </a:rPr>
              <a:t>こうに　でんしゃに　のらない。</a:t>
            </a:r>
            <a:endParaRPr lang="en-US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prstClr val="black"/>
                </a:solidFill>
              </a:rPr>
              <a:t>I don’t watch TV.</a:t>
            </a:r>
          </a:p>
          <a:p>
            <a:r>
              <a:rPr lang="en-US" dirty="0">
                <a:solidFill>
                  <a:prstClr val="black"/>
                </a:solidFill>
              </a:rPr>
              <a:t>	</a:t>
            </a:r>
            <a:r>
              <a:rPr lang="ja-JP" altLang="en-US" dirty="0" smtClean="0">
                <a:solidFill>
                  <a:srgbClr val="FF0000"/>
                </a:solidFill>
              </a:rPr>
              <a:t>テレビを　みない。</a:t>
            </a:r>
            <a:endParaRPr lang="en-US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prstClr val="black"/>
                </a:solidFill>
              </a:rPr>
              <a:t>Tomorrow I won’t go shopping.</a:t>
            </a:r>
          </a:p>
          <a:p>
            <a:r>
              <a:rPr lang="en-US" dirty="0">
                <a:solidFill>
                  <a:prstClr val="black"/>
                </a:solidFill>
              </a:rPr>
              <a:t>	</a:t>
            </a:r>
            <a:r>
              <a:rPr lang="ja-JP" altLang="en-US" dirty="0" smtClean="0">
                <a:solidFill>
                  <a:srgbClr val="FF0000"/>
                </a:solidFill>
              </a:rPr>
              <a:t>あした　かいものを　しない。</a:t>
            </a:r>
            <a:endParaRPr lang="en-US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prstClr val="black"/>
                </a:solidFill>
              </a:rPr>
              <a:t>I don’t eat breakfast.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	</a:t>
            </a:r>
            <a:r>
              <a:rPr lang="ja-JP" altLang="en-US" dirty="0" smtClean="0">
                <a:solidFill>
                  <a:srgbClr val="FF0000"/>
                </a:solidFill>
              </a:rPr>
              <a:t>あさごはんを　たべない。</a:t>
            </a:r>
            <a:endParaRPr lang="en-US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prstClr val="black"/>
                </a:solidFill>
              </a:rPr>
              <a:t>I don’t work at McDonalds.</a:t>
            </a:r>
          </a:p>
          <a:p>
            <a:r>
              <a:rPr lang="en-US" dirty="0">
                <a:solidFill>
                  <a:prstClr val="black"/>
                </a:solidFill>
              </a:rPr>
              <a:t>	</a:t>
            </a:r>
            <a:r>
              <a:rPr lang="ja-JP" altLang="en-US" dirty="0" smtClean="0">
                <a:solidFill>
                  <a:srgbClr val="FF0000"/>
                </a:solidFill>
              </a:rPr>
              <a:t>マックで　はたらかない。</a:t>
            </a:r>
            <a:endParaRPr lang="en-US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0" y="3429000"/>
            <a:ext cx="2895600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These verbs may help you.</a:t>
            </a:r>
          </a:p>
          <a:p>
            <a:r>
              <a:rPr lang="ja-JP" altLang="en-US" sz="1600" dirty="0" smtClean="0">
                <a:solidFill>
                  <a:prstClr val="black"/>
                </a:solidFill>
              </a:rPr>
              <a:t>べんきょうします</a:t>
            </a:r>
            <a:r>
              <a:rPr lang="en-US" altLang="ja-JP" sz="1600" dirty="0" smtClean="0">
                <a:solidFill>
                  <a:prstClr val="black"/>
                </a:solidFill>
              </a:rPr>
              <a:t>(to study)</a:t>
            </a:r>
          </a:p>
          <a:p>
            <a:r>
              <a:rPr lang="ja-JP" altLang="en-US" sz="1600" dirty="0" smtClean="0">
                <a:solidFill>
                  <a:prstClr val="black"/>
                </a:solidFill>
              </a:rPr>
              <a:t>よ</a:t>
            </a:r>
            <a:r>
              <a:rPr lang="ja-JP" altLang="en-US" sz="1600" dirty="0">
                <a:solidFill>
                  <a:prstClr val="black"/>
                </a:solidFill>
              </a:rPr>
              <a:t>みま</a:t>
            </a:r>
            <a:r>
              <a:rPr lang="ja-JP" altLang="en-US" sz="1600" dirty="0" smtClean="0">
                <a:solidFill>
                  <a:prstClr val="black"/>
                </a:solidFill>
              </a:rPr>
              <a:t>す </a:t>
            </a:r>
            <a:r>
              <a:rPr lang="en-US" altLang="ja-JP" sz="1600" dirty="0" smtClean="0">
                <a:solidFill>
                  <a:prstClr val="black"/>
                </a:solidFill>
              </a:rPr>
              <a:t>(to read)</a:t>
            </a:r>
          </a:p>
          <a:p>
            <a:r>
              <a:rPr lang="ja-JP" altLang="en-US" sz="1600" dirty="0" smtClean="0">
                <a:solidFill>
                  <a:prstClr val="black"/>
                </a:solidFill>
              </a:rPr>
              <a:t>のります</a:t>
            </a:r>
            <a:r>
              <a:rPr lang="en-US" altLang="ja-JP" sz="1600" dirty="0" smtClean="0">
                <a:solidFill>
                  <a:prstClr val="black"/>
                </a:solidFill>
              </a:rPr>
              <a:t>(to ride)</a:t>
            </a:r>
          </a:p>
          <a:p>
            <a:r>
              <a:rPr lang="ja-JP" altLang="en-US" sz="1600" dirty="0" smtClean="0">
                <a:solidFill>
                  <a:prstClr val="black"/>
                </a:solidFill>
              </a:rPr>
              <a:t>みます</a:t>
            </a:r>
            <a:r>
              <a:rPr lang="en-US" altLang="ja-JP" sz="1600" dirty="0" smtClean="0">
                <a:solidFill>
                  <a:prstClr val="black"/>
                </a:solidFill>
              </a:rPr>
              <a:t>(to watch)</a:t>
            </a:r>
          </a:p>
          <a:p>
            <a:r>
              <a:rPr lang="ja-JP" altLang="en-US" sz="1600" dirty="0" smtClean="0">
                <a:solidFill>
                  <a:prstClr val="black"/>
                </a:solidFill>
              </a:rPr>
              <a:t>かいものをします</a:t>
            </a:r>
            <a:r>
              <a:rPr lang="en-US" altLang="ja-JP" sz="1600" dirty="0" smtClean="0">
                <a:solidFill>
                  <a:prstClr val="black"/>
                </a:solidFill>
              </a:rPr>
              <a:t>(to shop)</a:t>
            </a:r>
          </a:p>
          <a:p>
            <a:r>
              <a:rPr lang="ja-JP" altLang="en-US" sz="1600" dirty="0" smtClean="0">
                <a:solidFill>
                  <a:prstClr val="black"/>
                </a:solidFill>
              </a:rPr>
              <a:t>のみます </a:t>
            </a:r>
            <a:r>
              <a:rPr lang="en-US" altLang="ja-JP" sz="1600" dirty="0" smtClean="0">
                <a:solidFill>
                  <a:prstClr val="black"/>
                </a:solidFill>
              </a:rPr>
              <a:t>(to drink)</a:t>
            </a:r>
          </a:p>
          <a:p>
            <a:r>
              <a:rPr lang="ja-JP" altLang="en-US" sz="1600" dirty="0" smtClean="0">
                <a:solidFill>
                  <a:prstClr val="black"/>
                </a:solidFill>
              </a:rPr>
              <a:t>たべます </a:t>
            </a:r>
            <a:r>
              <a:rPr lang="en-US" altLang="ja-JP" sz="1600" dirty="0" smtClean="0">
                <a:solidFill>
                  <a:prstClr val="black"/>
                </a:solidFill>
              </a:rPr>
              <a:t>(to</a:t>
            </a:r>
            <a:r>
              <a:rPr lang="ja-JP" altLang="en-US" sz="1600" dirty="0" smtClean="0">
                <a:solidFill>
                  <a:prstClr val="black"/>
                </a:solidFill>
              </a:rPr>
              <a:t> </a:t>
            </a:r>
            <a:r>
              <a:rPr lang="en-US" altLang="ja-JP" sz="1600" dirty="0" smtClean="0">
                <a:solidFill>
                  <a:prstClr val="black"/>
                </a:solidFill>
              </a:rPr>
              <a:t>eat)</a:t>
            </a:r>
          </a:p>
          <a:p>
            <a:r>
              <a:rPr lang="ja-JP" altLang="en-US" sz="1600" dirty="0">
                <a:solidFill>
                  <a:prstClr val="black"/>
                </a:solidFill>
              </a:rPr>
              <a:t>はたらき</a:t>
            </a:r>
            <a:r>
              <a:rPr lang="ja-JP" altLang="en-US" sz="1600" dirty="0" smtClean="0">
                <a:solidFill>
                  <a:prstClr val="black"/>
                </a:solidFill>
              </a:rPr>
              <a:t>ます</a:t>
            </a:r>
            <a:r>
              <a:rPr lang="en-US" altLang="ja-JP" sz="1600" dirty="0" smtClean="0">
                <a:solidFill>
                  <a:prstClr val="black"/>
                </a:solidFill>
              </a:rPr>
              <a:t>(to work)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3509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8" y="31335"/>
            <a:ext cx="3331838" cy="1143000"/>
          </a:xfrm>
        </p:spPr>
        <p:txBody>
          <a:bodyPr>
            <a:normAutofit fontScale="90000"/>
          </a:bodyPr>
          <a:lstStyle/>
          <a:p>
            <a:r>
              <a:rPr lang="ja-JP" altLang="en-US" dirty="0" smtClean="0"/>
              <a:t>な</a:t>
            </a:r>
            <a:r>
              <a:rPr lang="ja-JP" altLang="en-US" dirty="0"/>
              <a:t>に</a:t>
            </a:r>
            <a:r>
              <a:rPr lang="ja-JP" altLang="en-US" dirty="0" smtClean="0"/>
              <a:t>をするの？　</a:t>
            </a:r>
            <a:r>
              <a:rPr lang="en-US" altLang="ja-JP" dirty="0"/>
              <a:t> 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2000" i="1" dirty="0" smtClean="0"/>
              <a:t>Describe what you won’t do.</a:t>
            </a:r>
            <a:endParaRPr lang="en-US" sz="20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375" y="96906"/>
            <a:ext cx="1487825" cy="15078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10" y="58484"/>
            <a:ext cx="1428750" cy="1390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786" y="81440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21" y="3169793"/>
            <a:ext cx="2861984" cy="14238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096" y="3169793"/>
            <a:ext cx="1422493" cy="1886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258" y="1473055"/>
            <a:ext cx="1371603" cy="14470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477" y="2339419"/>
            <a:ext cx="1559052" cy="2514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880" y="3187144"/>
            <a:ext cx="1714500" cy="16668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366" y="4998530"/>
            <a:ext cx="1753939" cy="17539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750" y="1659257"/>
            <a:ext cx="1619250" cy="13957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98" y="4935768"/>
            <a:ext cx="2807208" cy="17811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490" y="4998530"/>
            <a:ext cx="2549995" cy="167392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21" y="1524728"/>
            <a:ext cx="1921987" cy="129467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09413" y="20689"/>
            <a:ext cx="524909" cy="58366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56009" y="20689"/>
            <a:ext cx="524909" cy="58366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717538" y="1524728"/>
            <a:ext cx="524909" cy="58366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52502" y="1296434"/>
            <a:ext cx="524909" cy="58366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729898" y="1604747"/>
            <a:ext cx="524909" cy="58366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37159" y="1473055"/>
            <a:ext cx="524909" cy="58366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638600" y="2217457"/>
            <a:ext cx="524909" cy="58366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45257" y="3013052"/>
            <a:ext cx="524909" cy="58366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334933" y="3055051"/>
            <a:ext cx="524909" cy="58366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88519" y="3162685"/>
            <a:ext cx="524909" cy="58366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66448" y="4814858"/>
            <a:ext cx="524909" cy="58366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19600" y="5089022"/>
            <a:ext cx="524909" cy="5836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13691" y="5056593"/>
            <a:ext cx="524909" cy="58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8445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8" y="31335"/>
            <a:ext cx="4791342" cy="1143000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な</a:t>
            </a:r>
            <a:r>
              <a:rPr lang="ja-JP" altLang="en-US" dirty="0"/>
              <a:t>に</a:t>
            </a:r>
            <a:r>
              <a:rPr lang="ja-JP" altLang="en-US" dirty="0" smtClean="0"/>
              <a:t>をするの？　</a:t>
            </a:r>
            <a:r>
              <a:rPr lang="en-US" altLang="ja-JP" dirty="0"/>
              <a:t> 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2000" i="1" dirty="0" smtClean="0"/>
              <a:t>Some example answers.</a:t>
            </a:r>
            <a:endParaRPr lang="en-US" sz="20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375" y="96906"/>
            <a:ext cx="1487825" cy="15078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10" y="58484"/>
            <a:ext cx="1428750" cy="1390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786" y="81440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21" y="3169793"/>
            <a:ext cx="2861984" cy="14238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096" y="3169793"/>
            <a:ext cx="1422493" cy="1886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751" y="1698984"/>
            <a:ext cx="1371603" cy="14470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477" y="2339419"/>
            <a:ext cx="1559052" cy="2514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880" y="3187144"/>
            <a:ext cx="1714500" cy="16668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366" y="4998530"/>
            <a:ext cx="1753939" cy="17539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750" y="1659257"/>
            <a:ext cx="1619250" cy="13957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98" y="4935768"/>
            <a:ext cx="2807208" cy="17811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490" y="4998530"/>
            <a:ext cx="2549995" cy="167392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21" y="1524728"/>
            <a:ext cx="1921987" cy="12946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28992" y="1040250"/>
            <a:ext cx="2241192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prstClr val="black"/>
                </a:solidFill>
              </a:rPr>
              <a:t>ともだちと　ひるごはんを　たべない。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99330" y="1062311"/>
            <a:ext cx="1518263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prstClr val="black"/>
                </a:solidFill>
              </a:rPr>
              <a:t>コーヒーを　のまない。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18132" y="1886321"/>
            <a:ext cx="2525868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prstClr val="black"/>
                </a:solidFill>
              </a:rPr>
              <a:t>しゅくだいを　しない。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3214" y="2499694"/>
            <a:ext cx="20574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prstClr val="black"/>
                </a:solidFill>
              </a:rPr>
              <a:t>テレビを　みない。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10880" y="2759277"/>
            <a:ext cx="273609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prstClr val="black"/>
                </a:solidFill>
              </a:rPr>
              <a:t>パソコンを　つかわない。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12751" y="2690682"/>
            <a:ext cx="2337726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ラグビ</a:t>
            </a:r>
            <a:r>
              <a:rPr lang="ja-JP" altLang="en-US" dirty="0" smtClean="0">
                <a:solidFill>
                  <a:prstClr val="black"/>
                </a:solidFill>
              </a:rPr>
              <a:t>ーを　しない。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54805" y="4218574"/>
            <a:ext cx="1567279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prstClr val="black"/>
                </a:solidFill>
              </a:rPr>
              <a:t>ともだちと　</a:t>
            </a:r>
            <a:endParaRPr lang="en-US" altLang="ja-JP" dirty="0" smtClean="0">
              <a:solidFill>
                <a:prstClr val="black"/>
              </a:solidFill>
            </a:endParaRPr>
          </a:p>
          <a:p>
            <a:r>
              <a:rPr lang="ja-JP" altLang="en-US" dirty="0" smtClean="0">
                <a:solidFill>
                  <a:prstClr val="black"/>
                </a:solidFill>
              </a:rPr>
              <a:t>でかけない。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17156" y="4437917"/>
            <a:ext cx="1861262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prstClr val="black"/>
                </a:solidFill>
              </a:rPr>
              <a:t>かぞくと　</a:t>
            </a:r>
            <a:endParaRPr lang="en-US" altLang="ja-JP" dirty="0" smtClean="0">
              <a:solidFill>
                <a:prstClr val="black"/>
              </a:solidFill>
            </a:endParaRPr>
          </a:p>
          <a:p>
            <a:r>
              <a:rPr lang="ja-JP" altLang="en-US" dirty="0" smtClean="0">
                <a:solidFill>
                  <a:prstClr val="black"/>
                </a:solidFill>
              </a:rPr>
              <a:t>りょこうしない。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01360" y="4609643"/>
            <a:ext cx="181638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prstClr val="black"/>
                </a:solidFill>
              </a:rPr>
              <a:t>おばあさんに　でんわしない。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2037" y="4408964"/>
            <a:ext cx="2085226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prstClr val="black"/>
                </a:solidFill>
              </a:rPr>
              <a:t>バスに　のらない。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9161" y="6404460"/>
            <a:ext cx="1949239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prstClr val="black"/>
                </a:solidFill>
              </a:rPr>
              <a:t>えを　かかない。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02490" y="6197045"/>
            <a:ext cx="2553515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prstClr val="black"/>
                </a:solidFill>
              </a:rPr>
              <a:t>ともだちと　りょうりを　しな</a:t>
            </a:r>
            <a:r>
              <a:rPr lang="ja-JP" altLang="en-US" dirty="0">
                <a:solidFill>
                  <a:prstClr val="black"/>
                </a:solidFill>
              </a:rPr>
              <a:t>い</a:t>
            </a:r>
            <a:r>
              <a:rPr lang="ja-JP" altLang="en-US" dirty="0" smtClean="0">
                <a:solidFill>
                  <a:prstClr val="black"/>
                </a:solidFill>
              </a:rPr>
              <a:t>。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00800" y="6404460"/>
            <a:ext cx="2602852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prstClr val="black"/>
                </a:solidFill>
              </a:rPr>
              <a:t>おんがくを　きかない。</a:t>
            </a:r>
            <a:endParaRPr lang="en-AU" dirty="0">
              <a:solidFill>
                <a:prstClr val="black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09413" y="20689"/>
            <a:ext cx="524909" cy="58366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56009" y="20689"/>
            <a:ext cx="524909" cy="58366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213027" y="1300074"/>
            <a:ext cx="524909" cy="5836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52502" y="1296434"/>
            <a:ext cx="524909" cy="58366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729898" y="1604747"/>
            <a:ext cx="524909" cy="58366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36435" y="1896580"/>
            <a:ext cx="524909" cy="58366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638600" y="2217457"/>
            <a:ext cx="524909" cy="58366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45257" y="3013052"/>
            <a:ext cx="524909" cy="58366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334933" y="3055051"/>
            <a:ext cx="524909" cy="58366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88519" y="3162685"/>
            <a:ext cx="524909" cy="58366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66448" y="4814858"/>
            <a:ext cx="524909" cy="58366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19600" y="5089022"/>
            <a:ext cx="524909" cy="58366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13691" y="5056593"/>
            <a:ext cx="524909" cy="58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246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Ichidan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ja-JP" altLang="en-US" dirty="0" smtClean="0">
                <a:solidFill>
                  <a:srgbClr val="0070C0"/>
                </a:solidFill>
              </a:rPr>
              <a:t>一だん　</a:t>
            </a:r>
            <a:r>
              <a:rPr lang="en-US" altLang="ja-JP" dirty="0" smtClean="0">
                <a:solidFill>
                  <a:srgbClr val="0070C0"/>
                </a:solidFill>
              </a:rPr>
              <a:t>verbs</a:t>
            </a:r>
            <a:r>
              <a:rPr lang="ja-JP" altLang="en-US" dirty="0" smtClean="0">
                <a:solidFill>
                  <a:srgbClr val="0070C0"/>
                </a:solidFill>
              </a:rPr>
              <a:t>　</a:t>
            </a:r>
            <a:r>
              <a:rPr lang="en-US" altLang="ja-JP" dirty="0" smtClean="0">
                <a:solidFill>
                  <a:srgbClr val="0070C0"/>
                </a:solidFill>
              </a:rPr>
              <a:t>(Simple verbs)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17638"/>
            <a:ext cx="8458200" cy="3286964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Verbs which belong to the </a:t>
            </a:r>
            <a:r>
              <a:rPr lang="en-US" sz="3200" dirty="0" err="1" smtClean="0"/>
              <a:t>Ichidan</a:t>
            </a:r>
            <a:r>
              <a:rPr lang="en-US" sz="3200" dirty="0" smtClean="0"/>
              <a:t> group have an </a:t>
            </a:r>
            <a:r>
              <a:rPr lang="en-US" sz="3200" dirty="0" smtClean="0">
                <a:solidFill>
                  <a:srgbClr val="0070C0"/>
                </a:solidFill>
              </a:rPr>
              <a:t>‘e’ </a:t>
            </a:r>
            <a:r>
              <a:rPr lang="en-US" sz="3200" dirty="0" smtClean="0"/>
              <a:t>sound before </a:t>
            </a:r>
            <a:r>
              <a:rPr lang="ja-JP" altLang="en-US" sz="3200" dirty="0" smtClean="0"/>
              <a:t>ま</a:t>
            </a:r>
            <a:r>
              <a:rPr lang="ja-JP" altLang="en-US" sz="3200" dirty="0"/>
              <a:t>す</a:t>
            </a:r>
            <a:endParaRPr lang="en-US" altLang="ja-JP" sz="3200" dirty="0" smtClean="0"/>
          </a:p>
          <a:p>
            <a:pPr marL="0" indent="0">
              <a:buNone/>
            </a:pPr>
            <a:endParaRPr lang="en-US" sz="3200" dirty="0" smtClean="0"/>
          </a:p>
        </p:txBody>
      </p:sp>
      <p:sp>
        <p:nvSpPr>
          <p:cNvPr id="4" name="Right Arrow 3"/>
          <p:cNvSpPr/>
          <p:nvPr/>
        </p:nvSpPr>
        <p:spPr>
          <a:xfrm>
            <a:off x="152400" y="3733800"/>
            <a:ext cx="1905000" cy="167640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‘e’ sound before </a:t>
            </a:r>
            <a:r>
              <a:rPr lang="ja-JP" altLang="en-US" dirty="0" smtClean="0">
                <a:solidFill>
                  <a:schemeClr val="tx1"/>
                </a:solidFill>
              </a:rPr>
              <a:t>ます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Group 8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624124"/>
              </p:ext>
            </p:extLst>
          </p:nvPr>
        </p:nvGraphicFramePr>
        <p:xfrm>
          <a:off x="2212689" y="2446089"/>
          <a:ext cx="6543780" cy="2955924"/>
        </p:xfrm>
        <a:graphic>
          <a:graphicData uri="http://schemas.openxmlformats.org/drawingml/2006/table">
            <a:tbl>
              <a:tblPr/>
              <a:tblGrid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</a:tblGrid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w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r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y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m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p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b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h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n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d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t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z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s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g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k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a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わ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ら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や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ま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ぱ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ば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は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な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だ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た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ざ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さ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が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か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あ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り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み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ぴ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び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ひ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に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ぢ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ち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じ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し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ぎ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き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い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を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る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ゆ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む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ぷ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ぶ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ふ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ぬ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づ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つ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ず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す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ぐ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く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う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れ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め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ぺ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べ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へ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ね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で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て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ぜ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せ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げ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け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え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ん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ろ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よ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も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ぱ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ぼ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ほ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の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ど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と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ぞ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そ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ご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こ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お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33400" y="5943600"/>
            <a:ext cx="8458200" cy="838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Change verbs with an ‘e’ sound before the </a:t>
            </a:r>
            <a:r>
              <a:rPr lang="ja-JP" altLang="en-US" dirty="0" smtClean="0">
                <a:solidFill>
                  <a:schemeClr val="tx1"/>
                </a:solidFill>
              </a:rPr>
              <a:t>ます</a:t>
            </a:r>
            <a:r>
              <a:rPr lang="en-US" altLang="ja-JP" dirty="0">
                <a:solidFill>
                  <a:schemeClr val="tx1"/>
                </a:solidFill>
              </a:rPr>
              <a:t> i</a:t>
            </a:r>
            <a:r>
              <a:rPr lang="en-US" altLang="ja-JP" dirty="0" smtClean="0">
                <a:solidFill>
                  <a:schemeClr val="tx1"/>
                </a:solidFill>
              </a:rPr>
              <a:t>nto the </a:t>
            </a:r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‘Plain Form’ </a:t>
            </a:r>
            <a:r>
              <a:rPr lang="en-US" altLang="ja-JP" dirty="0" smtClean="0">
                <a:solidFill>
                  <a:schemeClr val="tx1"/>
                </a:solidFill>
              </a:rPr>
              <a:t>by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  <a:r>
              <a:rPr lang="en-US" dirty="0" smtClean="0">
                <a:solidFill>
                  <a:schemeClr val="tx1"/>
                </a:solidFill>
              </a:rPr>
              <a:t>ropping the </a:t>
            </a:r>
            <a:r>
              <a:rPr lang="ja-JP" altLang="en-US" dirty="0" smtClean="0">
                <a:solidFill>
                  <a:schemeClr val="tx1"/>
                </a:solidFill>
              </a:rPr>
              <a:t>ま</a:t>
            </a:r>
            <a:r>
              <a:rPr lang="ja-JP" altLang="en-US" dirty="0">
                <a:solidFill>
                  <a:schemeClr val="tx1"/>
                </a:solidFill>
              </a:rPr>
              <a:t>す</a:t>
            </a:r>
            <a:r>
              <a:rPr lang="ja-JP" altLang="en-US" dirty="0" smtClean="0">
                <a:solidFill>
                  <a:schemeClr val="tx1"/>
                </a:solidFill>
              </a:rPr>
              <a:t>　</a:t>
            </a:r>
            <a:r>
              <a:rPr lang="en-US" altLang="ja-JP" dirty="0" smtClean="0">
                <a:solidFill>
                  <a:schemeClr val="tx1"/>
                </a:solidFill>
              </a:rPr>
              <a:t>and </a:t>
            </a:r>
            <a:r>
              <a:rPr lang="en-US" dirty="0" smtClean="0">
                <a:solidFill>
                  <a:schemeClr val="tx1"/>
                </a:solidFill>
              </a:rPr>
              <a:t>adding </a:t>
            </a:r>
            <a:r>
              <a:rPr lang="ja-JP" altLang="en-US" dirty="0">
                <a:solidFill>
                  <a:schemeClr val="tx1"/>
                </a:solidFill>
              </a:rPr>
              <a:t>る</a:t>
            </a:r>
            <a:r>
              <a:rPr lang="en-US" altLang="ja-JP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76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oup 8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059073"/>
              </p:ext>
            </p:extLst>
          </p:nvPr>
        </p:nvGraphicFramePr>
        <p:xfrm>
          <a:off x="773212" y="2362200"/>
          <a:ext cx="6543780" cy="2955924"/>
        </p:xfrm>
        <a:graphic>
          <a:graphicData uri="http://schemas.openxmlformats.org/drawingml/2006/table">
            <a:tbl>
              <a:tblPr/>
              <a:tblGrid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</a:tblGrid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w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r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y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m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p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b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h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n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d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t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z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s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g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k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a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わ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ら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や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ま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ぱ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ば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は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な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だ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た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ざ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さ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が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か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あ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り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み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ぴ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び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ひ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に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ぢ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ち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じ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し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ぎ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き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い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を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る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ゆ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む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ぷ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ぶ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ふ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ぬ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づ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つ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ず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す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ぐ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く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う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れ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め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ぺ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べ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へ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ね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で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て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ぜ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せ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げ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け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え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ん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ろ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よ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も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ぱ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ぼ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ほ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の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ど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と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ぞ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そ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ご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こ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お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990600"/>
          </a:xfrm>
        </p:spPr>
        <p:txBody>
          <a:bodyPr/>
          <a:lstStyle/>
          <a:p>
            <a:r>
              <a:rPr lang="en-US" dirty="0" smtClean="0"/>
              <a:t>Examples (</a:t>
            </a:r>
            <a:r>
              <a:rPr lang="en-US" dirty="0" err="1" smtClean="0"/>
              <a:t>Ichidan</a:t>
            </a:r>
            <a:r>
              <a:rPr lang="en-US" dirty="0" smtClean="0"/>
              <a:t>):</a:t>
            </a:r>
            <a:endParaRPr lang="en-US" dirty="0"/>
          </a:p>
        </p:txBody>
      </p:sp>
      <p:sp>
        <p:nvSpPr>
          <p:cNvPr id="3" name="Up Arrow 2"/>
          <p:cNvSpPr/>
          <p:nvPr/>
        </p:nvSpPr>
        <p:spPr>
          <a:xfrm>
            <a:off x="6858712" y="4800600"/>
            <a:ext cx="533400" cy="647700"/>
          </a:xfrm>
          <a:prstGeom prst="upArrow">
            <a:avLst/>
          </a:prstGeom>
          <a:solidFill>
            <a:srgbClr val="6699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248400" y="5530334"/>
            <a:ext cx="2787943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/>
              <a:t>お</a:t>
            </a:r>
            <a:r>
              <a:rPr lang="ja-JP" altLang="en-US" dirty="0" smtClean="0"/>
              <a:t>し</a:t>
            </a:r>
            <a:r>
              <a:rPr lang="ja-JP" altLang="en-US" dirty="0">
                <a:solidFill>
                  <a:srgbClr val="0070C0"/>
                </a:solidFill>
              </a:rPr>
              <a:t>え</a:t>
            </a:r>
            <a:r>
              <a:rPr lang="ja-JP" altLang="en-US" dirty="0" smtClean="0"/>
              <a:t>ます　</a:t>
            </a:r>
            <a:r>
              <a:rPr lang="en-US" altLang="ja-JP" dirty="0" smtClean="0"/>
              <a:t>(to teach)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10163" y="6236732"/>
            <a:ext cx="1107996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おしえ</a:t>
            </a:r>
            <a:r>
              <a:rPr lang="ja-JP" altLang="en-US" dirty="0">
                <a:solidFill>
                  <a:srgbClr val="0070C0"/>
                </a:solidFill>
              </a:rPr>
              <a:t>る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4" name="Straight Arrow Connector 13"/>
          <p:cNvCxnSpPr>
            <a:stCxn id="4" idx="2"/>
            <a:endCxn id="9" idx="0"/>
          </p:cNvCxnSpPr>
          <p:nvPr/>
        </p:nvCxnSpPr>
        <p:spPr>
          <a:xfrm flipH="1">
            <a:off x="7364161" y="5899666"/>
            <a:ext cx="278211" cy="3370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6781800" y="4267200"/>
            <a:ext cx="608888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5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oup 8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279873"/>
              </p:ext>
            </p:extLst>
          </p:nvPr>
        </p:nvGraphicFramePr>
        <p:xfrm>
          <a:off x="1100266" y="2286000"/>
          <a:ext cx="6543780" cy="2955924"/>
        </p:xfrm>
        <a:graphic>
          <a:graphicData uri="http://schemas.openxmlformats.org/drawingml/2006/table">
            <a:tbl>
              <a:tblPr/>
              <a:tblGrid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</a:tblGrid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w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r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y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m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p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b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h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n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d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t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z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s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g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k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a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わ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ら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や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ま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ぱ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ば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は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な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だ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た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ざ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さ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が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か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あ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り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み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ぴ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び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ひ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に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ぢ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ち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じ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し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ぎ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き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い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を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る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ゆ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む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ぷ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ぶ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ふ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ぬ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づ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つ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ず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す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ぐ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く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う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れ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め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ぺ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べ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へ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ね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で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て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ぜ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せ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げ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け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え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ん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ろ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よ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も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ぱ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ぼ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ほ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の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ど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と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ぞ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そ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ご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こ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お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990600"/>
          </a:xfrm>
        </p:spPr>
        <p:txBody>
          <a:bodyPr/>
          <a:lstStyle/>
          <a:p>
            <a:r>
              <a:rPr lang="en-US" dirty="0" smtClean="0"/>
              <a:t>Examples (</a:t>
            </a:r>
            <a:r>
              <a:rPr lang="en-US" dirty="0" err="1" smtClean="0"/>
              <a:t>Ichidan</a:t>
            </a:r>
            <a:r>
              <a:rPr lang="en-US" dirty="0" smtClean="0"/>
              <a:t>):</a:t>
            </a:r>
            <a:endParaRPr lang="en-US" dirty="0"/>
          </a:p>
        </p:txBody>
      </p:sp>
      <p:sp>
        <p:nvSpPr>
          <p:cNvPr id="3" name="Up Arrow 2"/>
          <p:cNvSpPr/>
          <p:nvPr/>
        </p:nvSpPr>
        <p:spPr>
          <a:xfrm>
            <a:off x="6754590" y="4851414"/>
            <a:ext cx="533400" cy="647700"/>
          </a:xfrm>
          <a:prstGeom prst="upArrow">
            <a:avLst/>
          </a:prstGeom>
          <a:solidFill>
            <a:srgbClr val="6699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248400" y="5530334"/>
            <a:ext cx="2401619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あ</a:t>
            </a:r>
            <a:r>
              <a:rPr lang="ja-JP" altLang="en-US" dirty="0">
                <a:solidFill>
                  <a:srgbClr val="0070C0"/>
                </a:solidFill>
              </a:rPr>
              <a:t>け</a:t>
            </a:r>
            <a:r>
              <a:rPr lang="ja-JP" altLang="en-US" dirty="0" smtClean="0"/>
              <a:t>ま</a:t>
            </a:r>
            <a:r>
              <a:rPr lang="ja-JP" altLang="en-US" dirty="0"/>
              <a:t>す</a:t>
            </a:r>
            <a:r>
              <a:rPr lang="ja-JP" altLang="en-US" dirty="0" smtClean="0"/>
              <a:t>　</a:t>
            </a:r>
            <a:r>
              <a:rPr lang="en-US" altLang="ja-JP" dirty="0" smtClean="0"/>
              <a:t>(to open)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10163" y="6236732"/>
            <a:ext cx="877163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あけ</a:t>
            </a:r>
            <a:r>
              <a:rPr lang="ja-JP" altLang="en-US" dirty="0">
                <a:solidFill>
                  <a:srgbClr val="0070C0"/>
                </a:solidFill>
              </a:rPr>
              <a:t>る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4" name="Straight Arrow Connector 13"/>
          <p:cNvCxnSpPr>
            <a:stCxn id="4" idx="2"/>
            <a:endCxn id="9" idx="0"/>
          </p:cNvCxnSpPr>
          <p:nvPr/>
        </p:nvCxnSpPr>
        <p:spPr>
          <a:xfrm flipH="1">
            <a:off x="7248745" y="5899666"/>
            <a:ext cx="200465" cy="3370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6716846" y="4210594"/>
            <a:ext cx="608888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13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oup 8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30183"/>
              </p:ext>
            </p:extLst>
          </p:nvPr>
        </p:nvGraphicFramePr>
        <p:xfrm>
          <a:off x="1295400" y="2313544"/>
          <a:ext cx="6543780" cy="2955924"/>
        </p:xfrm>
        <a:graphic>
          <a:graphicData uri="http://schemas.openxmlformats.org/drawingml/2006/table">
            <a:tbl>
              <a:tblPr/>
              <a:tblGrid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</a:tblGrid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w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r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y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m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p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b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h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n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d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t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z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s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g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k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a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わ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ら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や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ま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ぱ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ば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は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な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だ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た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ざ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さ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が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か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あ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り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み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ぴ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び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ひ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に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ぢ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ち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じ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し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ぎ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き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い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を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る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ゆ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む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ぷ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ぶ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ふ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ぬ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づ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つ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ず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す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ぐ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く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う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れ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め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ぺ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べ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へ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ね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で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て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ぜ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せ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げ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け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え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ん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ろ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よ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も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ぱ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ぼ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ほ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の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ど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と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ぞ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そ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ご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こ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お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425" y="533400"/>
            <a:ext cx="8229600" cy="990600"/>
          </a:xfrm>
        </p:spPr>
        <p:txBody>
          <a:bodyPr/>
          <a:lstStyle/>
          <a:p>
            <a:r>
              <a:rPr lang="en-US" dirty="0" smtClean="0"/>
              <a:t>Examples (</a:t>
            </a:r>
            <a:r>
              <a:rPr lang="en-US" dirty="0" err="1" smtClean="0"/>
              <a:t>Ichidan</a:t>
            </a:r>
            <a:r>
              <a:rPr lang="en-US" dirty="0" smtClean="0"/>
              <a:t>):</a:t>
            </a:r>
            <a:endParaRPr lang="en-US" dirty="0"/>
          </a:p>
        </p:txBody>
      </p:sp>
      <p:sp>
        <p:nvSpPr>
          <p:cNvPr id="3" name="Up Arrow 2"/>
          <p:cNvSpPr/>
          <p:nvPr/>
        </p:nvSpPr>
        <p:spPr>
          <a:xfrm>
            <a:off x="3459211" y="4855224"/>
            <a:ext cx="533400" cy="647700"/>
          </a:xfrm>
          <a:prstGeom prst="upArrow">
            <a:avLst/>
          </a:prstGeom>
          <a:solidFill>
            <a:srgbClr val="6699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743200" y="5706070"/>
            <a:ext cx="218842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た</a:t>
            </a:r>
            <a:r>
              <a:rPr lang="ja-JP" altLang="en-US" dirty="0">
                <a:solidFill>
                  <a:srgbClr val="0070C0"/>
                </a:solidFill>
              </a:rPr>
              <a:t>べ</a:t>
            </a:r>
            <a:r>
              <a:rPr lang="ja-JP" altLang="en-US" dirty="0" smtClean="0"/>
              <a:t>ま</a:t>
            </a:r>
            <a:r>
              <a:rPr lang="ja-JP" altLang="en-US" dirty="0"/>
              <a:t>す</a:t>
            </a:r>
            <a:r>
              <a:rPr lang="ja-JP" altLang="en-US" dirty="0" smtClean="0"/>
              <a:t>　</a:t>
            </a:r>
            <a:r>
              <a:rPr lang="en-US" altLang="ja-JP" dirty="0" smtClean="0"/>
              <a:t>(to eat)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304963" y="6412468"/>
            <a:ext cx="877163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/>
              <a:t>た</a:t>
            </a:r>
            <a:r>
              <a:rPr lang="ja-JP" altLang="en-US" dirty="0" smtClean="0"/>
              <a:t>べ</a:t>
            </a:r>
            <a:r>
              <a:rPr lang="ja-JP" altLang="en-US" dirty="0">
                <a:solidFill>
                  <a:srgbClr val="0070C0"/>
                </a:solidFill>
              </a:rPr>
              <a:t>る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4" name="Straight Arrow Connector 13"/>
          <p:cNvCxnSpPr>
            <a:stCxn id="4" idx="2"/>
            <a:endCxn id="9" idx="0"/>
          </p:cNvCxnSpPr>
          <p:nvPr/>
        </p:nvCxnSpPr>
        <p:spPr>
          <a:xfrm flipH="1">
            <a:off x="3743545" y="6075402"/>
            <a:ext cx="93865" cy="3370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3421467" y="4234934"/>
            <a:ext cx="608888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85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Ichidan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ja-JP" altLang="en-US" dirty="0" smtClean="0">
                <a:solidFill>
                  <a:srgbClr val="0070C0"/>
                </a:solidFill>
              </a:rPr>
              <a:t>一だん　</a:t>
            </a:r>
            <a:r>
              <a:rPr lang="en-US" altLang="ja-JP" dirty="0" smtClean="0">
                <a:solidFill>
                  <a:srgbClr val="0070C0"/>
                </a:solidFill>
              </a:rPr>
              <a:t>verbs</a:t>
            </a:r>
            <a:r>
              <a:rPr lang="ja-JP" altLang="en-US" dirty="0" smtClean="0">
                <a:solidFill>
                  <a:srgbClr val="0070C0"/>
                </a:solidFill>
              </a:rPr>
              <a:t>　</a:t>
            </a:r>
            <a:r>
              <a:rPr lang="en-US" altLang="ja-JP" dirty="0" smtClean="0">
                <a:solidFill>
                  <a:srgbClr val="0070C0"/>
                </a:solidFill>
              </a:rPr>
              <a:t>(Simple verbs)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81328"/>
            <a:ext cx="87630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Other verbs which belong to the </a:t>
            </a:r>
            <a:r>
              <a:rPr lang="en-US" sz="3200" dirty="0" err="1" smtClean="0"/>
              <a:t>Ichidan</a:t>
            </a:r>
            <a:r>
              <a:rPr lang="en-US" sz="3200" dirty="0" smtClean="0"/>
              <a:t> group have only </a:t>
            </a:r>
            <a:r>
              <a:rPr lang="en-US" sz="3200" u="sng" dirty="0" smtClean="0">
                <a:solidFill>
                  <a:schemeClr val="bg2">
                    <a:lumMod val="50000"/>
                  </a:schemeClr>
                </a:solidFill>
              </a:rPr>
              <a:t>one hiragana </a:t>
            </a:r>
            <a:r>
              <a:rPr lang="en-US" sz="3200" dirty="0" smtClean="0"/>
              <a:t>before </a:t>
            </a:r>
            <a:r>
              <a:rPr lang="ja-JP" altLang="en-US" sz="3200" dirty="0" smtClean="0"/>
              <a:t>ます</a:t>
            </a:r>
            <a:endParaRPr lang="en-US" altLang="ja-JP" sz="3200" dirty="0" smtClean="0"/>
          </a:p>
          <a:p>
            <a:pPr marL="0" indent="0">
              <a:buNone/>
            </a:pPr>
            <a:endParaRPr lang="en-US" sz="32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381000" y="2971800"/>
            <a:ext cx="8491930" cy="838200"/>
          </a:xfrm>
          <a:prstGeom prst="rect">
            <a:avLst/>
          </a:prstGeom>
          <a:solidFill>
            <a:srgbClr val="6699FF"/>
          </a:solidFill>
          <a:ln>
            <a:solidFill>
              <a:srgbClr val="0070C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Change verbs with ‘one hiragana’ before the </a:t>
            </a:r>
            <a:r>
              <a:rPr lang="ja-JP" altLang="en-US" dirty="0" smtClean="0">
                <a:solidFill>
                  <a:schemeClr val="tx1"/>
                </a:solidFill>
              </a:rPr>
              <a:t>ます </a:t>
            </a:r>
            <a:r>
              <a:rPr lang="en-US" altLang="ja-JP" dirty="0" smtClean="0">
                <a:solidFill>
                  <a:schemeClr val="tx1"/>
                </a:solidFill>
              </a:rPr>
              <a:t>into the </a:t>
            </a:r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‘Plain Form’ </a:t>
            </a:r>
            <a:r>
              <a:rPr lang="en-US" altLang="ja-JP" dirty="0" smtClean="0">
                <a:solidFill>
                  <a:schemeClr val="tx1"/>
                </a:solidFill>
              </a:rPr>
              <a:t>by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  <a:r>
              <a:rPr lang="en-US" dirty="0" smtClean="0">
                <a:solidFill>
                  <a:schemeClr val="tx1"/>
                </a:solidFill>
              </a:rPr>
              <a:t>ropping the </a:t>
            </a:r>
            <a:r>
              <a:rPr lang="ja-JP" altLang="en-US" dirty="0" smtClean="0">
                <a:solidFill>
                  <a:schemeClr val="tx1"/>
                </a:solidFill>
              </a:rPr>
              <a:t>ま</a:t>
            </a:r>
            <a:r>
              <a:rPr lang="ja-JP" altLang="en-US" dirty="0">
                <a:solidFill>
                  <a:schemeClr val="tx1"/>
                </a:solidFill>
              </a:rPr>
              <a:t>す</a:t>
            </a:r>
            <a:r>
              <a:rPr lang="ja-JP" altLang="en-US" dirty="0" smtClean="0">
                <a:solidFill>
                  <a:schemeClr val="tx1"/>
                </a:solidFill>
              </a:rPr>
              <a:t>　</a:t>
            </a:r>
            <a:r>
              <a:rPr lang="en-US" altLang="ja-JP" dirty="0" smtClean="0">
                <a:solidFill>
                  <a:schemeClr val="tx1"/>
                </a:solidFill>
              </a:rPr>
              <a:t>and </a:t>
            </a:r>
            <a:r>
              <a:rPr lang="en-US" dirty="0" smtClean="0">
                <a:solidFill>
                  <a:schemeClr val="tx1"/>
                </a:solidFill>
              </a:rPr>
              <a:t>adding </a:t>
            </a:r>
            <a:r>
              <a:rPr lang="ja-JP" altLang="en-US" dirty="0">
                <a:solidFill>
                  <a:schemeClr val="tx1"/>
                </a:solidFill>
              </a:rPr>
              <a:t>る</a:t>
            </a:r>
            <a:r>
              <a:rPr lang="en-US" altLang="ja-JP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81000" y="40386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Examples (</a:t>
            </a:r>
            <a:r>
              <a:rPr lang="en-US" dirty="0" err="1" smtClean="0"/>
              <a:t>Ichidan</a:t>
            </a:r>
            <a:r>
              <a:rPr lang="en-US" dirty="0" smtClean="0"/>
              <a:t>):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5038951"/>
            <a:ext cx="1962397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rgbClr val="0070C0"/>
                </a:solidFill>
              </a:rPr>
              <a:t>み</a:t>
            </a:r>
            <a:r>
              <a:rPr lang="ja-JP" altLang="en-US" dirty="0" smtClean="0"/>
              <a:t>ます　</a:t>
            </a:r>
            <a:r>
              <a:rPr lang="en-US" altLang="ja-JP" dirty="0" smtClean="0"/>
              <a:t>(to see)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71363" y="5745349"/>
            <a:ext cx="646331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み</a:t>
            </a:r>
            <a:r>
              <a:rPr lang="ja-JP" altLang="en-US" dirty="0">
                <a:solidFill>
                  <a:srgbClr val="0070C0"/>
                </a:solidFill>
              </a:rPr>
              <a:t>る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0" name="Straight Arrow Connector 9"/>
          <p:cNvCxnSpPr>
            <a:stCxn id="8" idx="2"/>
            <a:endCxn id="9" idx="0"/>
          </p:cNvCxnSpPr>
          <p:nvPr/>
        </p:nvCxnSpPr>
        <p:spPr>
          <a:xfrm flipH="1">
            <a:off x="1494529" y="5408283"/>
            <a:ext cx="96270" cy="3370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667000" y="5042704"/>
            <a:ext cx="2037737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rgbClr val="0070C0"/>
                </a:solidFill>
              </a:rPr>
              <a:t>で</a:t>
            </a:r>
            <a:r>
              <a:rPr lang="ja-JP" altLang="en-US" dirty="0" smtClean="0"/>
              <a:t>ます</a:t>
            </a:r>
            <a:r>
              <a:rPr lang="ja-JP" altLang="en-US" dirty="0"/>
              <a:t> </a:t>
            </a:r>
            <a:r>
              <a:rPr lang="en-US" altLang="ja-JP" dirty="0" smtClean="0"/>
              <a:t>(to leave)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228763" y="5749102"/>
            <a:ext cx="646331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で</a:t>
            </a:r>
            <a:r>
              <a:rPr lang="ja-JP" altLang="en-US" dirty="0">
                <a:solidFill>
                  <a:srgbClr val="0070C0"/>
                </a:solidFill>
              </a:rPr>
              <a:t>る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3" name="Straight Arrow Connector 12"/>
          <p:cNvCxnSpPr>
            <a:stCxn id="11" idx="2"/>
            <a:endCxn id="12" idx="0"/>
          </p:cNvCxnSpPr>
          <p:nvPr/>
        </p:nvCxnSpPr>
        <p:spPr>
          <a:xfrm flipH="1">
            <a:off x="3551929" y="5412036"/>
            <a:ext cx="133940" cy="3370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876800" y="5042704"/>
            <a:ext cx="1999265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rgbClr val="0070C0"/>
                </a:solidFill>
              </a:rPr>
              <a:t>ね</a:t>
            </a:r>
            <a:r>
              <a:rPr lang="ja-JP" altLang="en-US" dirty="0" smtClean="0"/>
              <a:t>ます</a:t>
            </a:r>
            <a:r>
              <a:rPr lang="ja-JP" altLang="en-US" dirty="0"/>
              <a:t> </a:t>
            </a:r>
            <a:r>
              <a:rPr lang="en-US" altLang="ja-JP" dirty="0" smtClean="0"/>
              <a:t>(to sleep)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38563" y="5749102"/>
            <a:ext cx="646331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ね</a:t>
            </a:r>
            <a:r>
              <a:rPr lang="ja-JP" altLang="en-US" dirty="0">
                <a:solidFill>
                  <a:srgbClr val="0070C0"/>
                </a:solidFill>
              </a:rPr>
              <a:t>る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6" name="Straight Arrow Connector 15"/>
          <p:cNvCxnSpPr>
            <a:stCxn id="14" idx="2"/>
            <a:endCxn id="15" idx="0"/>
          </p:cNvCxnSpPr>
          <p:nvPr/>
        </p:nvCxnSpPr>
        <p:spPr>
          <a:xfrm flipH="1">
            <a:off x="5761729" y="5412036"/>
            <a:ext cx="114704" cy="3370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001905" y="5042704"/>
            <a:ext cx="1973617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rgbClr val="0070C0"/>
                </a:solidFill>
              </a:rPr>
              <a:t>き</a:t>
            </a:r>
            <a:r>
              <a:rPr lang="ja-JP" altLang="en-US" dirty="0" smtClean="0"/>
              <a:t>ます </a:t>
            </a:r>
            <a:r>
              <a:rPr lang="en-US" altLang="ja-JP" dirty="0" smtClean="0"/>
              <a:t>(to wear)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563668" y="5749102"/>
            <a:ext cx="646331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き</a:t>
            </a:r>
            <a:r>
              <a:rPr lang="ja-JP" altLang="en-US" dirty="0">
                <a:solidFill>
                  <a:srgbClr val="0070C0"/>
                </a:solidFill>
              </a:rPr>
              <a:t>る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9" name="Straight Arrow Connector 18"/>
          <p:cNvCxnSpPr>
            <a:stCxn id="17" idx="2"/>
            <a:endCxn id="18" idx="0"/>
          </p:cNvCxnSpPr>
          <p:nvPr/>
        </p:nvCxnSpPr>
        <p:spPr>
          <a:xfrm flipH="1">
            <a:off x="7886834" y="5412036"/>
            <a:ext cx="101880" cy="3370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91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516</TotalTime>
  <Words>3525</Words>
  <Application>Microsoft Office PowerPoint</Application>
  <PresentationFormat>On-screen Show (4:3)</PresentationFormat>
  <Paragraphs>1929</Paragraphs>
  <Slides>46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6" baseType="lpstr">
      <vt:lpstr>Meiryo</vt:lpstr>
      <vt:lpstr>Arial</vt:lpstr>
      <vt:lpstr>Calibri</vt:lpstr>
      <vt:lpstr>Century Gothic</vt:lpstr>
      <vt:lpstr>Comic Sans MS</vt:lpstr>
      <vt:lpstr>HGSKyokashotai</vt:lpstr>
      <vt:lpstr>Times New Roman</vt:lpstr>
      <vt:lpstr>Wingdings</vt:lpstr>
      <vt:lpstr>Wingdings 3</vt:lpstr>
      <vt:lpstr>Ion Boardroom</vt:lpstr>
      <vt:lpstr>Plain or Dictionary Form Verbs</vt:lpstr>
      <vt:lpstr>What is the ‘Plain’ or ‘Dictionary’ form?</vt:lpstr>
      <vt:lpstr>3 verb groups</vt:lpstr>
      <vt:lpstr>ICHIDAN  いちだん</vt:lpstr>
      <vt:lpstr>Ichidan 一だん　verbs　(Simple verbs)</vt:lpstr>
      <vt:lpstr>Examples (Ichidan):</vt:lpstr>
      <vt:lpstr>Examples (Ichidan):</vt:lpstr>
      <vt:lpstr>Examples (Ichidan):</vt:lpstr>
      <vt:lpstr>Ichidan 一だん　verbs　(Simple verbs)</vt:lpstr>
      <vt:lpstr>ＧＯＤＡＮ  ごだん</vt:lpstr>
      <vt:lpstr>Godan 五だん　verbs　(Complex verbs)</vt:lpstr>
      <vt:lpstr>Godan ごだん verbs – rule summary</vt:lpstr>
      <vt:lpstr>Examples (Godan):</vt:lpstr>
      <vt:lpstr>Examples (Godan):</vt:lpstr>
      <vt:lpstr>Examples (Godan):</vt:lpstr>
      <vt:lpstr>Examples (Godan):</vt:lpstr>
      <vt:lpstr>Examples (Godan):</vt:lpstr>
      <vt:lpstr>Examples (Godan):</vt:lpstr>
      <vt:lpstr>Examples (Godan):</vt:lpstr>
      <vt:lpstr>Examples (Godan):</vt:lpstr>
      <vt:lpstr>Examples (Godan):</vt:lpstr>
      <vt:lpstr>IRREGULAR </vt:lpstr>
      <vt:lpstr>Irregular verbs　and exceptions</vt:lpstr>
      <vt:lpstr>Plain form  Rule Summary</vt:lpstr>
      <vt:lpstr>Plain form rule summary</vt:lpstr>
      <vt:lpstr>Practise</vt:lpstr>
      <vt:lpstr>Are these Ichidan, Godan or Irregular?  How do you know?</vt:lpstr>
      <vt:lpstr>Were you right?</vt:lpstr>
      <vt:lpstr>Change these verbs into the Plain form</vt:lpstr>
      <vt:lpstr>Were you right?</vt:lpstr>
      <vt:lpstr>Polite Japanese to Casual Japanese</vt:lpstr>
      <vt:lpstr>Did you answer correctly?</vt:lpstr>
      <vt:lpstr>なにをするの？　  Describe what you will do.</vt:lpstr>
      <vt:lpstr>なにをするの？　  Some example answers.</vt:lpstr>
      <vt:lpstr>Plain form  Negative verbs</vt:lpstr>
      <vt:lpstr>Ichidan 一だん NEGATIVE verbs　</vt:lpstr>
      <vt:lpstr>Godan ごだん NEGATIVE verbs</vt:lpstr>
      <vt:lpstr>Godan ごだん NEGATIVE verbs - examples</vt:lpstr>
      <vt:lpstr>Irregular NEGATIVE verbs and exceptions</vt:lpstr>
      <vt:lpstr>Plain form ‘NEGATIVE’ rule summary</vt:lpstr>
      <vt:lpstr>Change these verbs into the NEGATIVE Plain form</vt:lpstr>
      <vt:lpstr>Were you right?</vt:lpstr>
      <vt:lpstr>Polite Japanese to Casual Japanese</vt:lpstr>
      <vt:lpstr>Did you answer correctly?</vt:lpstr>
      <vt:lpstr>なにをするの？　  Describe what you won’t do.</vt:lpstr>
      <vt:lpstr>なにをするの？　  Some example answers.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 FORM</dc:title>
  <dc:creator>Bill &amp; Inge</dc:creator>
  <cp:lastModifiedBy>Inge Foley</cp:lastModifiedBy>
  <cp:revision>55</cp:revision>
  <dcterms:created xsi:type="dcterms:W3CDTF">2013-06-05T10:14:21Z</dcterms:created>
  <dcterms:modified xsi:type="dcterms:W3CDTF">2014-07-04T03:28:13Z</dcterms:modified>
</cp:coreProperties>
</file>