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2" r:id="rId25"/>
    <p:sldId id="278" r:id="rId26"/>
    <p:sldId id="279"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10" d="100"/>
          <a:sy n="110" d="100"/>
        </p:scale>
        <p:origin x="-2376"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C8BBF-6FA3-4FDB-B822-1A215B60B11F}" type="datetimeFigureOut">
              <a:rPr lang="en-AU" smtClean="0"/>
              <a:pPr/>
              <a:t>3/09/2012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054FA-EEF3-4DC2-83E2-8596B94EEBF1}" type="slidenum">
              <a:rPr lang="en-AU" smtClean="0"/>
              <a:pPr/>
              <a:t>‹#›</a:t>
            </a:fld>
            <a:endParaRPr lang="en-AU"/>
          </a:p>
        </p:txBody>
      </p:sp>
    </p:spTree>
    <p:extLst>
      <p:ext uri="{BB962C8B-B14F-4D97-AF65-F5344CB8AC3E}">
        <p14:creationId xmlns:p14="http://schemas.microsoft.com/office/powerpoint/2010/main" val="90397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Matsuri</a:t>
            </a:r>
            <a:r>
              <a:rPr lang="en-AU" dirty="0" smtClean="0"/>
              <a:t> lantern</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3</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What about some yakitori?</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17</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Mountain fire symbols</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18</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Kyoto where you can see the fires</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19</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There are lots</a:t>
            </a:r>
            <a:r>
              <a:rPr lang="en-AU" baseline="0" dirty="0" smtClean="0"/>
              <a:t> of </a:t>
            </a:r>
            <a:r>
              <a:rPr lang="en-AU" baseline="0" dirty="0" err="1" smtClean="0"/>
              <a:t>hanabi</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21</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Visiting a temple is very important.</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22</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Lanterns are a major </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25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shrine at home</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28</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Getting  ready for the </a:t>
            </a:r>
            <a:r>
              <a:rPr lang="en-AU" dirty="0" err="1" smtClean="0"/>
              <a:t>matsuri</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One of the many floats in the parade</a:t>
            </a:r>
          </a:p>
          <a:p>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6</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Everyone‘s dancing</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8</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 day out</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10</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Lots of groups marching and dancing</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11</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It’s a game</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14</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Local townspeople dancing</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15</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Some of the scenes</a:t>
            </a:r>
            <a:endParaRPr lang="en-AU" dirty="0"/>
          </a:p>
        </p:txBody>
      </p:sp>
      <p:sp>
        <p:nvSpPr>
          <p:cNvPr id="4" name="Slide Number Placeholder 3"/>
          <p:cNvSpPr>
            <a:spLocks noGrp="1"/>
          </p:cNvSpPr>
          <p:nvPr>
            <p:ph type="sldNum" sz="quarter" idx="10"/>
          </p:nvPr>
        </p:nvSpPr>
        <p:spPr/>
        <p:txBody>
          <a:bodyPr/>
          <a:lstStyle/>
          <a:p>
            <a:fld id="{B7F054FA-EEF3-4DC2-83E2-8596B94EEBF1}" type="slidenum">
              <a:rPr lang="en-AU" smtClean="0"/>
              <a:pPr/>
              <a:t>16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99A556-4CFD-4073-AA5C-F9B30729500E}" type="datetimeFigureOut">
              <a:rPr lang="en-AU" smtClean="0"/>
              <a:pPr/>
              <a:t>3/09/2012</a:t>
            </a:fld>
            <a:endParaRPr lang="en-AU"/>
          </a:p>
        </p:txBody>
      </p:sp>
      <p:sp>
        <p:nvSpPr>
          <p:cNvPr id="17" name="Footer Placeholder 16"/>
          <p:cNvSpPr>
            <a:spLocks noGrp="1"/>
          </p:cNvSpPr>
          <p:nvPr>
            <p:ph type="ftr" sz="quarter" idx="11"/>
          </p:nvPr>
        </p:nvSpPr>
        <p:spPr/>
        <p:txBody>
          <a:bodyPr/>
          <a:lstStyle/>
          <a:p>
            <a:endParaRPr lang="en-AU"/>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7A64F8E-CDD6-4700-88B8-3A2EA8AF5744}" type="slidenum">
              <a:rPr lang="en-AU" smtClean="0"/>
              <a:pPr/>
              <a:t>‹#›</a:t>
            </a:fld>
            <a:endParaRPr lang="en-AU"/>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99A556-4CFD-4073-AA5C-F9B30729500E}" type="datetimeFigureOut">
              <a:rPr lang="en-AU" smtClean="0"/>
              <a:pPr/>
              <a:t>3/09/2012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A64F8E-CDD6-4700-88B8-3A2EA8AF5744}"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7A64F8E-CDD6-4700-88B8-3A2EA8AF5744}" type="slidenum">
              <a:rPr lang="en-AU" smtClean="0"/>
              <a:pPr/>
              <a:t>‹#›</a:t>
            </a:fld>
            <a:endParaRPr lang="en-AU"/>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99A556-4CFD-4073-AA5C-F9B30729500E}" type="datetimeFigureOut">
              <a:rPr lang="en-AU" smtClean="0"/>
              <a:pPr/>
              <a:t>3/09/2012</a:t>
            </a:fld>
            <a:endParaRPr lang="en-AU"/>
          </a:p>
        </p:txBody>
      </p:sp>
      <p:sp>
        <p:nvSpPr>
          <p:cNvPr id="5" name="Footer Placeholder 4"/>
          <p:cNvSpPr>
            <a:spLocks noGrp="1"/>
          </p:cNvSpPr>
          <p:nvPr>
            <p:ph type="ftr" sz="quarter" idx="11"/>
          </p:nvPr>
        </p:nvSpPr>
        <p:spPr/>
        <p:txBody>
          <a:bodyPr/>
          <a:lstStyle/>
          <a:p>
            <a:endParaRPr lang="en-AU"/>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99A556-4CFD-4073-AA5C-F9B30729500E}" type="datetimeFigureOut">
              <a:rPr lang="en-AU" smtClean="0"/>
              <a:pPr/>
              <a:t>3/09/2012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4361688" y="1026372"/>
            <a:ext cx="457200" cy="441325"/>
          </a:xfrm>
        </p:spPr>
        <p:txBody>
          <a:bodyPr/>
          <a:lstStyle/>
          <a:p>
            <a:fld id="{97A64F8E-CDD6-4700-88B8-3A2EA8AF5744}" type="slidenum">
              <a:rPr lang="en-AU" smtClean="0"/>
              <a:pPr/>
              <a:t>‹#›</a:t>
            </a:fld>
            <a:endParaRPr lang="en-AU"/>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AU"/>
          </a:p>
        </p:txBody>
      </p:sp>
      <p:sp>
        <p:nvSpPr>
          <p:cNvPr id="4" name="Date Placeholder 3"/>
          <p:cNvSpPr>
            <a:spLocks noGrp="1"/>
          </p:cNvSpPr>
          <p:nvPr>
            <p:ph type="dt" sz="half" idx="10"/>
          </p:nvPr>
        </p:nvSpPr>
        <p:spPr/>
        <p:txBody>
          <a:bodyPr/>
          <a:lstStyle/>
          <a:p>
            <a:fld id="{B399A556-4CFD-4073-AA5C-F9B30729500E}" type="datetimeFigureOut">
              <a:rPr lang="en-AU" smtClean="0"/>
              <a:pPr/>
              <a:t>3/09/2012</a:t>
            </a:fld>
            <a:endParaRPr lang="en-AU"/>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7A64F8E-CDD6-4700-88B8-3A2EA8AF5744}" type="slidenum">
              <a:rPr lang="en-AU" smtClean="0"/>
              <a:pPr/>
              <a:t>‹#›</a:t>
            </a:fld>
            <a:endParaRPr lang="en-AU"/>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399A556-4CFD-4073-AA5C-F9B30729500E}" type="datetimeFigureOut">
              <a:rPr lang="en-AU" smtClean="0"/>
              <a:pPr/>
              <a:t>3/09/2012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7A64F8E-CDD6-4700-88B8-3A2EA8AF5744}" type="slidenum">
              <a:rPr lang="en-AU" smtClean="0"/>
              <a:pPr/>
              <a:t>‹#›</a:t>
            </a:fld>
            <a:endParaRPr lang="en-AU"/>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399A556-4CFD-4073-AA5C-F9B30729500E}" type="datetimeFigureOut">
              <a:rPr lang="en-AU" smtClean="0"/>
              <a:pPr/>
              <a:t>3/09/2012</a:t>
            </a:fld>
            <a:endParaRPr lang="en-AU"/>
          </a:p>
        </p:txBody>
      </p:sp>
      <p:sp>
        <p:nvSpPr>
          <p:cNvPr id="8" name="Footer Placeholder 7"/>
          <p:cNvSpPr>
            <a:spLocks noGrp="1"/>
          </p:cNvSpPr>
          <p:nvPr>
            <p:ph type="ftr" sz="quarter" idx="11"/>
          </p:nvPr>
        </p:nvSpPr>
        <p:spPr>
          <a:xfrm>
            <a:off x="304800" y="6409944"/>
            <a:ext cx="3581400" cy="365760"/>
          </a:xfrm>
        </p:spPr>
        <p:txBody>
          <a:bodyPr/>
          <a:lstStyle/>
          <a:p>
            <a:endParaRPr lang="en-AU"/>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7A64F8E-CDD6-4700-88B8-3A2EA8AF5744}" type="slidenum">
              <a:rPr lang="en-AU" smtClean="0"/>
              <a:pPr/>
              <a:t>‹#›</a:t>
            </a:fld>
            <a:endParaRPr lang="en-AU"/>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99A556-4CFD-4073-AA5C-F9B30729500E}" type="datetimeFigureOut">
              <a:rPr lang="en-AU" smtClean="0"/>
              <a:pPr/>
              <a:t>3/09/2012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a:xfrm>
            <a:off x="4343400" y="1036020"/>
            <a:ext cx="457200" cy="441325"/>
          </a:xfrm>
        </p:spPr>
        <p:txBody>
          <a:bodyPr/>
          <a:lstStyle/>
          <a:p>
            <a:fld id="{97A64F8E-CDD6-4700-88B8-3A2EA8AF5744}"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399A556-4CFD-4073-AA5C-F9B30729500E}" type="datetimeFigureOut">
              <a:rPr lang="en-AU" smtClean="0"/>
              <a:pPr/>
              <a:t>3/09/2012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7A64F8E-CDD6-4700-88B8-3A2EA8AF574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7A64F8E-CDD6-4700-88B8-3A2EA8AF5744}" type="slidenum">
              <a:rPr lang="en-AU" smtClean="0"/>
              <a:pPr/>
              <a:t>‹#›</a:t>
            </a:fld>
            <a:endParaRPr lang="en-AU"/>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399A556-4CFD-4073-AA5C-F9B30729500E}" type="datetimeFigureOut">
              <a:rPr lang="en-AU" smtClean="0"/>
              <a:pPr/>
              <a:t>3/09/2012</a:t>
            </a:fld>
            <a:endParaRPr lang="en-AU"/>
          </a:p>
        </p:txBody>
      </p:sp>
      <p:sp>
        <p:nvSpPr>
          <p:cNvPr id="6" name="Footer Placeholder 5"/>
          <p:cNvSpPr>
            <a:spLocks noGrp="1"/>
          </p:cNvSpPr>
          <p:nvPr>
            <p:ph type="ftr" sz="quarter" idx="11"/>
          </p:nvPr>
        </p:nvSpPr>
        <p:spPr>
          <a:xfrm>
            <a:off x="301752" y="6410848"/>
            <a:ext cx="3383280" cy="365760"/>
          </a:xfrm>
        </p:spPr>
        <p:txBody>
          <a:bodyPr/>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7A64F8E-CDD6-4700-88B8-3A2EA8AF5744}" type="slidenum">
              <a:rPr lang="en-AU" smtClean="0"/>
              <a:pPr/>
              <a:t>‹#›</a:t>
            </a:fld>
            <a:endParaRPr lang="en-AU"/>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399A556-4CFD-4073-AA5C-F9B30729500E}" type="datetimeFigureOut">
              <a:rPr lang="en-AU" smtClean="0"/>
              <a:pPr/>
              <a:t>3/09/2012</a:t>
            </a:fld>
            <a:endParaRPr lang="en-AU"/>
          </a:p>
        </p:txBody>
      </p:sp>
      <p:sp>
        <p:nvSpPr>
          <p:cNvPr id="6" name="Footer Placeholder 5"/>
          <p:cNvSpPr>
            <a:spLocks noGrp="1"/>
          </p:cNvSpPr>
          <p:nvPr>
            <p:ph type="ftr" sz="quarter" idx="11"/>
          </p:nvPr>
        </p:nvSpPr>
        <p:spPr>
          <a:xfrm>
            <a:off x="301752" y="6410848"/>
            <a:ext cx="3584448" cy="365760"/>
          </a:xfrm>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399A556-4CFD-4073-AA5C-F9B30729500E}" type="datetimeFigureOut">
              <a:rPr lang="en-AU" smtClean="0"/>
              <a:pPr/>
              <a:t>3/09/2012</a:t>
            </a:fld>
            <a:endParaRPr lang="en-AU"/>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AU"/>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7A64F8E-CDD6-4700-88B8-3A2EA8AF5744}" type="slidenum">
              <a:rPr lang="en-AU" smtClean="0"/>
              <a:pPr/>
              <a:t>‹#›</a:t>
            </a:fld>
            <a:endParaRPr lang="en-AU"/>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japan-guide.com/e/e2058.html" TargetMode="External"/><Relationship Id="rId2" Type="http://schemas.openxmlformats.org/officeDocument/2006/relationships/hyperlink" Target="http://www.japan-guide.com/e/e2055.html" TargetMode="External"/><Relationship Id="rId1" Type="http://schemas.openxmlformats.org/officeDocument/2006/relationships/slideLayout" Target="../slideLayouts/slideLayout2.xml"/><Relationship Id="rId5" Type="http://schemas.openxmlformats.org/officeDocument/2006/relationships/hyperlink" Target="http://www.japan-guide.com/e/e2273.html" TargetMode="External"/><Relationship Id="rId4" Type="http://schemas.openxmlformats.org/officeDocument/2006/relationships/hyperlink" Target="http://www.japan-guide.com/e/e2272.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dirty="0" smtClean="0"/>
          </a:p>
          <a:p>
            <a:r>
              <a:rPr lang="en-AU" dirty="0" smtClean="0"/>
              <a:t>August.</a:t>
            </a:r>
            <a:endParaRPr lang="en-AU" dirty="0"/>
          </a:p>
        </p:txBody>
      </p:sp>
      <p:sp>
        <p:nvSpPr>
          <p:cNvPr id="7" name="Rectangle 6"/>
          <p:cNvSpPr/>
          <p:nvPr/>
        </p:nvSpPr>
        <p:spPr>
          <a:xfrm>
            <a:off x="1907704" y="1260811"/>
            <a:ext cx="5328592" cy="923330"/>
          </a:xfrm>
          <a:prstGeom prst="rect">
            <a:avLst/>
          </a:prstGeom>
          <a:noFill/>
        </p:spPr>
        <p:txBody>
          <a:bodyPr wrap="square" lIns="91440" tIns="45720" rIns="91440" bIns="45720">
            <a:spAutoFit/>
          </a:bodyPr>
          <a:lstStyle/>
          <a:p>
            <a:pPr algn="ctr"/>
            <a:r>
              <a:rPr lang="en-A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Obon</a:t>
            </a:r>
            <a:r>
              <a:rPr lang="ja-JP" alt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おぼん</a:t>
            </a:r>
            <a:endParaRPr lang="en-A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n 8.jpg"/>
          <p:cNvPicPr>
            <a:picLocks noChangeAspect="1"/>
          </p:cNvPicPr>
          <p:nvPr/>
        </p:nvPicPr>
        <p:blipFill>
          <a:blip r:embed="rId3" cstate="print"/>
          <a:stretch>
            <a:fillRect/>
          </a:stretch>
        </p:blipFill>
        <p:spPr>
          <a:xfrm>
            <a:off x="508000" y="381000"/>
            <a:ext cx="8128000" cy="6096000"/>
          </a:xfrm>
          <a:prstGeom prst="rect">
            <a:avLst/>
          </a:prstGeom>
        </p:spPr>
      </p:pic>
      <p:sp>
        <p:nvSpPr>
          <p:cNvPr id="6" name="Rounded Rectangle 5"/>
          <p:cNvSpPr/>
          <p:nvPr/>
        </p:nvSpPr>
        <p:spPr>
          <a:xfrm>
            <a:off x="2915816" y="5733256"/>
            <a:ext cx="86409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A day out</a:t>
            </a: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dori3.gif"/>
          <p:cNvPicPr>
            <a:picLocks noChangeAspect="1"/>
          </p:cNvPicPr>
          <p:nvPr/>
        </p:nvPicPr>
        <p:blipFill>
          <a:blip r:embed="rId3" cstate="print"/>
          <a:stretch>
            <a:fillRect/>
          </a:stretch>
        </p:blipFill>
        <p:spPr>
          <a:xfrm>
            <a:off x="2267744" y="404664"/>
            <a:ext cx="5256583" cy="3888432"/>
          </a:xfrm>
          <a:prstGeom prst="rect">
            <a:avLst/>
          </a:prstGeom>
        </p:spPr>
      </p:pic>
      <p:sp>
        <p:nvSpPr>
          <p:cNvPr id="3" name="Rectangle 2"/>
          <p:cNvSpPr/>
          <p:nvPr/>
        </p:nvSpPr>
        <p:spPr>
          <a:xfrm>
            <a:off x="1979712" y="5589240"/>
            <a:ext cx="53285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Lots of groups marching and dancing</a:t>
            </a: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n 1.jpg"/>
          <p:cNvPicPr>
            <a:picLocks noChangeAspect="1"/>
          </p:cNvPicPr>
          <p:nvPr/>
        </p:nvPicPr>
        <p:blipFill>
          <a:blip r:embed="rId2" cstate="print"/>
          <a:stretch>
            <a:fillRect/>
          </a:stretch>
        </p:blipFill>
        <p:spPr>
          <a:xfrm>
            <a:off x="508000" y="381000"/>
            <a:ext cx="8128000" cy="6096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n 2.jpg"/>
          <p:cNvPicPr>
            <a:picLocks noChangeAspect="1"/>
          </p:cNvPicPr>
          <p:nvPr/>
        </p:nvPicPr>
        <p:blipFill>
          <a:blip r:embed="rId2" cstate="print"/>
          <a:stretch>
            <a:fillRect/>
          </a:stretch>
        </p:blipFill>
        <p:spPr>
          <a:xfrm>
            <a:off x="508000" y="381000"/>
            <a:ext cx="8128000" cy="6096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n 3.jpg"/>
          <p:cNvPicPr>
            <a:picLocks noChangeAspect="1"/>
          </p:cNvPicPr>
          <p:nvPr/>
        </p:nvPicPr>
        <p:blipFill>
          <a:blip r:embed="rId3" cstate="print"/>
          <a:stretch>
            <a:fillRect/>
          </a:stretch>
        </p:blipFill>
        <p:spPr>
          <a:xfrm>
            <a:off x="508000" y="381000"/>
            <a:ext cx="8128000" cy="6096000"/>
          </a:xfrm>
          <a:prstGeom prst="rect">
            <a:avLst/>
          </a:prstGeom>
        </p:spPr>
      </p:pic>
      <p:sp>
        <p:nvSpPr>
          <p:cNvPr id="3" name="Oval 2"/>
          <p:cNvSpPr/>
          <p:nvPr/>
        </p:nvSpPr>
        <p:spPr>
          <a:xfrm>
            <a:off x="1619672" y="3861048"/>
            <a:ext cx="151216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It’s a game</a:t>
            </a: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n 4.jpg"/>
          <p:cNvPicPr>
            <a:picLocks noChangeAspect="1"/>
          </p:cNvPicPr>
          <p:nvPr/>
        </p:nvPicPr>
        <p:blipFill>
          <a:blip r:embed="rId3" cstate="print"/>
          <a:stretch>
            <a:fillRect/>
          </a:stretch>
        </p:blipFill>
        <p:spPr>
          <a:xfrm>
            <a:off x="971600" y="381000"/>
            <a:ext cx="7200800" cy="4632176"/>
          </a:xfrm>
          <a:prstGeom prst="rect">
            <a:avLst/>
          </a:prstGeom>
        </p:spPr>
      </p:pic>
      <p:sp>
        <p:nvSpPr>
          <p:cNvPr id="3" name="Rounded Rectangle 2"/>
          <p:cNvSpPr/>
          <p:nvPr/>
        </p:nvSpPr>
        <p:spPr>
          <a:xfrm>
            <a:off x="2195736" y="5589240"/>
            <a:ext cx="46805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Local townspeople dancing</a:t>
            </a:r>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n odori fest.jpg"/>
          <p:cNvPicPr>
            <a:picLocks noChangeAspect="1"/>
          </p:cNvPicPr>
          <p:nvPr/>
        </p:nvPicPr>
        <p:blipFill>
          <a:blip r:embed="rId3" cstate="print"/>
          <a:stretch>
            <a:fillRect/>
          </a:stretch>
        </p:blipFill>
        <p:spPr>
          <a:xfrm>
            <a:off x="827584" y="548680"/>
            <a:ext cx="7632848" cy="5472608"/>
          </a:xfrm>
          <a:prstGeom prst="rect">
            <a:avLst/>
          </a:prstGeom>
        </p:spPr>
      </p:pic>
      <p:sp>
        <p:nvSpPr>
          <p:cNvPr id="3" name="Left-Right Arrow 2"/>
          <p:cNvSpPr/>
          <p:nvPr/>
        </p:nvSpPr>
        <p:spPr>
          <a:xfrm>
            <a:off x="2555776" y="5949280"/>
            <a:ext cx="4320480"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Some of the scenes</a:t>
            </a:r>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ve 4.jpg"/>
          <p:cNvPicPr>
            <a:picLocks noChangeAspect="1"/>
          </p:cNvPicPr>
          <p:nvPr/>
        </p:nvPicPr>
        <p:blipFill>
          <a:blip r:embed="rId3" cstate="print"/>
          <a:stretch>
            <a:fillRect/>
          </a:stretch>
        </p:blipFill>
        <p:spPr>
          <a:xfrm>
            <a:off x="508000" y="381000"/>
            <a:ext cx="8128000" cy="5352256"/>
          </a:xfrm>
          <a:prstGeom prst="rect">
            <a:avLst/>
          </a:prstGeom>
        </p:spPr>
      </p:pic>
      <p:sp>
        <p:nvSpPr>
          <p:cNvPr id="3" name="Oval 2"/>
          <p:cNvSpPr/>
          <p:nvPr/>
        </p:nvSpPr>
        <p:spPr>
          <a:xfrm>
            <a:off x="2627784" y="5805264"/>
            <a:ext cx="41764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What about some yakitori?</a:t>
            </a:r>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yoto fire fest.gif"/>
          <p:cNvPicPr>
            <a:picLocks noChangeAspect="1"/>
          </p:cNvPicPr>
          <p:nvPr/>
        </p:nvPicPr>
        <p:blipFill>
          <a:blip r:embed="rId3" cstate="print"/>
          <a:stretch>
            <a:fillRect/>
          </a:stretch>
        </p:blipFill>
        <p:spPr>
          <a:xfrm>
            <a:off x="611560" y="764704"/>
            <a:ext cx="4032448" cy="2448272"/>
          </a:xfrm>
          <a:prstGeom prst="rect">
            <a:avLst/>
          </a:prstGeom>
        </p:spPr>
      </p:pic>
      <p:pic>
        <p:nvPicPr>
          <p:cNvPr id="3" name="Picture 2" descr="kyoto fire fest.2.gif"/>
          <p:cNvPicPr>
            <a:picLocks noChangeAspect="1"/>
          </p:cNvPicPr>
          <p:nvPr/>
        </p:nvPicPr>
        <p:blipFill>
          <a:blip r:embed="rId4" cstate="print"/>
          <a:stretch>
            <a:fillRect/>
          </a:stretch>
        </p:blipFill>
        <p:spPr>
          <a:xfrm>
            <a:off x="4932040" y="3501008"/>
            <a:ext cx="3384376" cy="2304256"/>
          </a:xfrm>
          <a:prstGeom prst="rect">
            <a:avLst/>
          </a:prstGeom>
        </p:spPr>
      </p:pic>
      <p:pic>
        <p:nvPicPr>
          <p:cNvPr id="4" name="Picture 3" descr="kyoto fire fest.6.gif"/>
          <p:cNvPicPr>
            <a:picLocks noChangeAspect="1"/>
          </p:cNvPicPr>
          <p:nvPr/>
        </p:nvPicPr>
        <p:blipFill>
          <a:blip r:embed="rId5" cstate="print"/>
          <a:stretch>
            <a:fillRect/>
          </a:stretch>
        </p:blipFill>
        <p:spPr>
          <a:xfrm>
            <a:off x="1331640" y="3933056"/>
            <a:ext cx="2664296" cy="1905372"/>
          </a:xfrm>
          <a:prstGeom prst="rect">
            <a:avLst/>
          </a:prstGeom>
        </p:spPr>
      </p:pic>
      <p:pic>
        <p:nvPicPr>
          <p:cNvPr id="5" name="Picture 4" descr="kyoto fire fest.3.gif"/>
          <p:cNvPicPr>
            <a:picLocks noChangeAspect="1"/>
          </p:cNvPicPr>
          <p:nvPr/>
        </p:nvPicPr>
        <p:blipFill>
          <a:blip r:embed="rId6" cstate="print"/>
          <a:stretch>
            <a:fillRect/>
          </a:stretch>
        </p:blipFill>
        <p:spPr>
          <a:xfrm>
            <a:off x="5652120" y="764704"/>
            <a:ext cx="2381250" cy="1944216"/>
          </a:xfrm>
          <a:prstGeom prst="rect">
            <a:avLst/>
          </a:prstGeom>
        </p:spPr>
      </p:pic>
      <p:sp>
        <p:nvSpPr>
          <p:cNvPr id="6" name="Flowchart: Alternate Process 5"/>
          <p:cNvSpPr/>
          <p:nvPr/>
        </p:nvSpPr>
        <p:spPr>
          <a:xfrm>
            <a:off x="3275856" y="5877272"/>
            <a:ext cx="2880320" cy="50405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Mountain fire symbols</a:t>
            </a: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yoto fire fest.7.gif"/>
          <p:cNvPicPr>
            <a:picLocks noChangeAspect="1"/>
          </p:cNvPicPr>
          <p:nvPr/>
        </p:nvPicPr>
        <p:blipFill>
          <a:blip r:embed="rId3" cstate="print"/>
          <a:stretch>
            <a:fillRect/>
          </a:stretch>
        </p:blipFill>
        <p:spPr>
          <a:xfrm>
            <a:off x="1331640" y="1196752"/>
            <a:ext cx="6768752" cy="3937223"/>
          </a:xfrm>
          <a:prstGeom prst="rect">
            <a:avLst/>
          </a:prstGeom>
        </p:spPr>
      </p:pic>
      <p:sp>
        <p:nvSpPr>
          <p:cNvPr id="3" name="Rounded Rectangle 2"/>
          <p:cNvSpPr/>
          <p:nvPr/>
        </p:nvSpPr>
        <p:spPr>
          <a:xfrm>
            <a:off x="2771800" y="5661248"/>
            <a:ext cx="42484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Kyoto ,where you can see the fires</a:t>
            </a:r>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Obon Festival – Mid August Each Year</a:t>
            </a:r>
            <a:endParaRPr lang="en-AU" dirty="0"/>
          </a:p>
        </p:txBody>
      </p:sp>
      <p:sp>
        <p:nvSpPr>
          <p:cNvPr id="3" name="Content Placeholder 2"/>
          <p:cNvSpPr>
            <a:spLocks noGrp="1"/>
          </p:cNvSpPr>
          <p:nvPr>
            <p:ph sz="quarter" idx="1"/>
          </p:nvPr>
        </p:nvSpPr>
        <p:spPr/>
        <p:txBody>
          <a:bodyPr>
            <a:normAutofit fontScale="70000" lnSpcReduction="20000"/>
          </a:bodyPr>
          <a:lstStyle/>
          <a:p>
            <a:r>
              <a:rPr lang="en-AU" dirty="0"/>
              <a:t>Obon is an annual </a:t>
            </a:r>
            <a:r>
              <a:rPr lang="en-AU" dirty="0">
                <a:hlinkClick r:id="rId2" action="ppaction://hlinkfile"/>
              </a:rPr>
              <a:t>Buddhist</a:t>
            </a:r>
            <a:r>
              <a:rPr lang="en-AU" dirty="0"/>
              <a:t> event for commemorating one's ancestors. It is believed that each year during </a:t>
            </a:r>
            <a:r>
              <a:rPr lang="en-AU" dirty="0" err="1"/>
              <a:t>obon</a:t>
            </a:r>
            <a:r>
              <a:rPr lang="en-AU" dirty="0"/>
              <a:t>, the ancestors' spirits return to this world in order to visit their relatives. Traditionally, lanterns are hung in front of houses to guide the ancestors' spirits, </a:t>
            </a:r>
            <a:r>
              <a:rPr lang="en-AU" dirty="0" err="1"/>
              <a:t>obon</a:t>
            </a:r>
            <a:r>
              <a:rPr lang="en-AU" dirty="0"/>
              <a:t> dances (bon </a:t>
            </a:r>
            <a:r>
              <a:rPr lang="en-AU" dirty="0" err="1"/>
              <a:t>odori</a:t>
            </a:r>
            <a:r>
              <a:rPr lang="en-AU" dirty="0"/>
              <a:t>) are performed, graves are visited and food offerings are made at house altars and </a:t>
            </a:r>
            <a:r>
              <a:rPr lang="en-AU" dirty="0">
                <a:hlinkClick r:id="rId3" action="ppaction://hlinkfile"/>
              </a:rPr>
              <a:t>temples</a:t>
            </a:r>
            <a:r>
              <a:rPr lang="en-AU" dirty="0"/>
              <a:t>. </a:t>
            </a:r>
          </a:p>
          <a:p>
            <a:r>
              <a:rPr lang="en-AU" dirty="0"/>
              <a:t>At the end of Obon, floating lanterns are put into rivers, lakes and seas in order to guide the spirits back into their world. The customs followed vary strongly from region to region. </a:t>
            </a:r>
          </a:p>
          <a:p>
            <a:r>
              <a:rPr lang="en-AU" dirty="0"/>
              <a:t>Obon is observed from the 13th to the 15th day of the 7th month of the year, which is July according to the </a:t>
            </a:r>
            <a:r>
              <a:rPr lang="en-AU" dirty="0">
                <a:hlinkClick r:id="rId4" action="ppaction://hlinkfile"/>
              </a:rPr>
              <a:t>solar calendar</a:t>
            </a:r>
            <a:r>
              <a:rPr lang="en-AU" dirty="0"/>
              <a:t>. However, since the 7th month of the year roughly coincides with August rather than July according to the formerly used </a:t>
            </a:r>
            <a:r>
              <a:rPr lang="en-AU" dirty="0">
                <a:hlinkClick r:id="rId4" action="ppaction://hlinkfile"/>
              </a:rPr>
              <a:t>lunar calendar</a:t>
            </a:r>
            <a:r>
              <a:rPr lang="en-AU" dirty="0"/>
              <a:t>, Obon is still observed in mid August in many regions of Japan, while it is observed in mid July in other regions. </a:t>
            </a:r>
          </a:p>
          <a:p>
            <a:r>
              <a:rPr lang="en-AU" dirty="0"/>
              <a:t>The Obon week in mid August is one of Japan's </a:t>
            </a:r>
            <a:r>
              <a:rPr lang="en-AU" dirty="0">
                <a:hlinkClick r:id="rId5" action="ppaction://hlinkfile"/>
              </a:rPr>
              <a:t>three major holiday seasons</a:t>
            </a:r>
            <a:r>
              <a:rPr lang="en-AU" dirty="0"/>
              <a:t>, accompanied by intensive domestic and international travel activities and increased accommodation rates. </a:t>
            </a:r>
          </a:p>
          <a:p>
            <a:endParaRPr lang="en-AU" dirty="0"/>
          </a:p>
        </p:txBody>
      </p:sp>
    </p:spTree>
    <p:extLst>
      <p:ext uri="{BB962C8B-B14F-4D97-AF65-F5344CB8AC3E}">
        <p14:creationId xmlns:p14="http://schemas.microsoft.com/office/powerpoint/2010/main" val="1108112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yoto fire fest.4.gif"/>
          <p:cNvPicPr>
            <a:picLocks noChangeAspect="1"/>
          </p:cNvPicPr>
          <p:nvPr/>
        </p:nvPicPr>
        <p:blipFill>
          <a:blip r:embed="rId2" cstate="print"/>
          <a:stretch>
            <a:fillRect/>
          </a:stretch>
        </p:blipFill>
        <p:spPr>
          <a:xfrm rot="20562896">
            <a:off x="755576" y="1124744"/>
            <a:ext cx="3384376" cy="3744416"/>
          </a:xfrm>
          <a:prstGeom prst="rect">
            <a:avLst/>
          </a:prstGeom>
        </p:spPr>
      </p:pic>
      <p:pic>
        <p:nvPicPr>
          <p:cNvPr id="3" name="Picture 2" descr="kyoto fire fest.5.gif"/>
          <p:cNvPicPr>
            <a:picLocks noChangeAspect="1"/>
          </p:cNvPicPr>
          <p:nvPr/>
        </p:nvPicPr>
        <p:blipFill>
          <a:blip r:embed="rId3" cstate="print"/>
          <a:stretch>
            <a:fillRect/>
          </a:stretch>
        </p:blipFill>
        <p:spPr>
          <a:xfrm rot="702323">
            <a:off x="5148064" y="1124744"/>
            <a:ext cx="3312368" cy="41764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ve 5.jpg"/>
          <p:cNvPicPr>
            <a:picLocks noChangeAspect="1"/>
          </p:cNvPicPr>
          <p:nvPr/>
        </p:nvPicPr>
        <p:blipFill>
          <a:blip r:embed="rId3" cstate="print"/>
          <a:stretch>
            <a:fillRect/>
          </a:stretch>
        </p:blipFill>
        <p:spPr>
          <a:xfrm>
            <a:off x="323528" y="1628800"/>
            <a:ext cx="4280024" cy="4272136"/>
          </a:xfrm>
          <a:prstGeom prst="rect">
            <a:avLst/>
          </a:prstGeom>
        </p:spPr>
      </p:pic>
      <p:pic>
        <p:nvPicPr>
          <p:cNvPr id="3" name="Picture 2" descr="grave 6.jpg"/>
          <p:cNvPicPr>
            <a:picLocks noChangeAspect="1"/>
          </p:cNvPicPr>
          <p:nvPr/>
        </p:nvPicPr>
        <p:blipFill>
          <a:blip r:embed="rId4" cstate="print"/>
          <a:stretch>
            <a:fillRect/>
          </a:stretch>
        </p:blipFill>
        <p:spPr>
          <a:xfrm>
            <a:off x="5652120" y="260648"/>
            <a:ext cx="2983260" cy="3888432"/>
          </a:xfrm>
          <a:prstGeom prst="rect">
            <a:avLst/>
          </a:prstGeom>
        </p:spPr>
      </p:pic>
      <p:sp>
        <p:nvSpPr>
          <p:cNvPr id="4" name="Hexagon 3"/>
          <p:cNvSpPr/>
          <p:nvPr/>
        </p:nvSpPr>
        <p:spPr>
          <a:xfrm>
            <a:off x="6372200" y="4581128"/>
            <a:ext cx="2232248" cy="14401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There are lots</a:t>
            </a:r>
            <a:r>
              <a:rPr lang="en-AU" baseline="0" dirty="0" smtClean="0"/>
              <a:t> of </a:t>
            </a:r>
            <a:r>
              <a:rPr lang="en-AU" baseline="0" dirty="0" err="1" smtClean="0"/>
              <a:t>hanabi</a:t>
            </a: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ve 2.jpg"/>
          <p:cNvPicPr>
            <a:picLocks noChangeAspect="1"/>
          </p:cNvPicPr>
          <p:nvPr/>
        </p:nvPicPr>
        <p:blipFill>
          <a:blip r:embed="rId3" cstate="print"/>
          <a:stretch>
            <a:fillRect/>
          </a:stretch>
        </p:blipFill>
        <p:spPr>
          <a:xfrm>
            <a:off x="508000" y="381000"/>
            <a:ext cx="8128000" cy="5208240"/>
          </a:xfrm>
          <a:prstGeom prst="rect">
            <a:avLst/>
          </a:prstGeom>
        </p:spPr>
      </p:pic>
      <p:sp>
        <p:nvSpPr>
          <p:cNvPr id="3" name="Horizontal Scroll 2"/>
          <p:cNvSpPr/>
          <p:nvPr/>
        </p:nvSpPr>
        <p:spPr>
          <a:xfrm>
            <a:off x="1043608" y="5661248"/>
            <a:ext cx="7200800" cy="43204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Visiting a temple is very important.</a:t>
            </a:r>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ve site.jpg"/>
          <p:cNvPicPr>
            <a:picLocks noChangeAspect="1"/>
          </p:cNvPicPr>
          <p:nvPr/>
        </p:nvPicPr>
        <p:blipFill>
          <a:blip r:embed="rId2" cstate="print"/>
          <a:stretch>
            <a:fillRect/>
          </a:stretch>
        </p:blipFill>
        <p:spPr>
          <a:xfrm>
            <a:off x="2555776" y="1268760"/>
            <a:ext cx="5936208" cy="4896544"/>
          </a:xfrm>
          <a:prstGeom prst="rect">
            <a:avLst/>
          </a:prstGeom>
        </p:spPr>
      </p:pic>
      <p:pic>
        <p:nvPicPr>
          <p:cNvPr id="3" name="Picture 2" descr="grave 3.jpg"/>
          <p:cNvPicPr>
            <a:picLocks noChangeAspect="1"/>
          </p:cNvPicPr>
          <p:nvPr/>
        </p:nvPicPr>
        <p:blipFill>
          <a:blip r:embed="rId3" cstate="print"/>
          <a:stretch>
            <a:fillRect/>
          </a:stretch>
        </p:blipFill>
        <p:spPr>
          <a:xfrm>
            <a:off x="395536" y="2204864"/>
            <a:ext cx="1728192" cy="216024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e image.j2.jpg"/>
          <p:cNvPicPr>
            <a:picLocks noChangeAspect="1"/>
          </p:cNvPicPr>
          <p:nvPr/>
        </p:nvPicPr>
        <p:blipFill>
          <a:blip r:embed="rId2" cstate="print"/>
          <a:stretch>
            <a:fillRect/>
          </a:stretch>
        </p:blipFill>
        <p:spPr>
          <a:xfrm>
            <a:off x="6084168" y="3501008"/>
            <a:ext cx="2304256" cy="1906512"/>
          </a:xfrm>
          <a:prstGeom prst="rect">
            <a:avLst/>
          </a:prstGeom>
        </p:spPr>
      </p:pic>
      <p:pic>
        <p:nvPicPr>
          <p:cNvPr id="3" name="Picture 2" descr="temple image.3.jpg"/>
          <p:cNvPicPr>
            <a:picLocks noChangeAspect="1"/>
          </p:cNvPicPr>
          <p:nvPr/>
        </p:nvPicPr>
        <p:blipFill>
          <a:blip r:embed="rId3" cstate="print"/>
          <a:stretch>
            <a:fillRect/>
          </a:stretch>
        </p:blipFill>
        <p:spPr>
          <a:xfrm>
            <a:off x="1115616" y="1412776"/>
            <a:ext cx="4320480" cy="345638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e image.jpg"/>
          <p:cNvPicPr>
            <a:picLocks noChangeAspect="1"/>
          </p:cNvPicPr>
          <p:nvPr/>
        </p:nvPicPr>
        <p:blipFill>
          <a:blip r:embed="rId3" cstate="print"/>
          <a:stretch>
            <a:fillRect/>
          </a:stretch>
        </p:blipFill>
        <p:spPr>
          <a:xfrm rot="20922573">
            <a:off x="408191" y="417319"/>
            <a:ext cx="2592288" cy="2592288"/>
          </a:xfrm>
          <a:prstGeom prst="rect">
            <a:avLst/>
          </a:prstGeom>
        </p:spPr>
      </p:pic>
      <p:pic>
        <p:nvPicPr>
          <p:cNvPr id="4" name="Picture 3" descr="grave 7.jpg"/>
          <p:cNvPicPr>
            <a:picLocks noChangeAspect="1"/>
          </p:cNvPicPr>
          <p:nvPr/>
        </p:nvPicPr>
        <p:blipFill>
          <a:blip r:embed="rId4" cstate="print"/>
          <a:stretch>
            <a:fillRect/>
          </a:stretch>
        </p:blipFill>
        <p:spPr>
          <a:xfrm rot="1130834">
            <a:off x="3475209" y="1991382"/>
            <a:ext cx="5039436" cy="3408040"/>
          </a:xfrm>
          <a:prstGeom prst="rect">
            <a:avLst/>
          </a:prstGeom>
        </p:spPr>
      </p:pic>
      <p:sp>
        <p:nvSpPr>
          <p:cNvPr id="7" name="Flowchart: Magnetic Disk 6"/>
          <p:cNvSpPr/>
          <p:nvPr/>
        </p:nvSpPr>
        <p:spPr>
          <a:xfrm>
            <a:off x="827584" y="4365104"/>
            <a:ext cx="1440160" cy="14767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Lanterns are a major</a:t>
            </a:r>
          </a:p>
          <a:p>
            <a:pPr algn="ctr"/>
            <a:r>
              <a:rPr lang="en-AU" dirty="0" smtClean="0"/>
              <a:t>event </a:t>
            </a: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ntern.jpg"/>
          <p:cNvPicPr>
            <a:picLocks noChangeAspect="1"/>
          </p:cNvPicPr>
          <p:nvPr/>
        </p:nvPicPr>
        <p:blipFill>
          <a:blip r:embed="rId2" cstate="print"/>
          <a:stretch>
            <a:fillRect/>
          </a:stretch>
        </p:blipFill>
        <p:spPr>
          <a:xfrm rot="20853921">
            <a:off x="750251" y="1050475"/>
            <a:ext cx="5080000" cy="3848100"/>
          </a:xfrm>
          <a:prstGeom prst="rect">
            <a:avLst/>
          </a:prstGeom>
        </p:spPr>
      </p:pic>
      <p:pic>
        <p:nvPicPr>
          <p:cNvPr id="4" name="Picture 3" descr="lantern.4.jpg"/>
          <p:cNvPicPr>
            <a:picLocks noChangeAspect="1"/>
          </p:cNvPicPr>
          <p:nvPr/>
        </p:nvPicPr>
        <p:blipFill>
          <a:blip r:embed="rId3" cstate="print"/>
          <a:stretch>
            <a:fillRect/>
          </a:stretch>
        </p:blipFill>
        <p:spPr>
          <a:xfrm rot="971404">
            <a:off x="5654969" y="3582911"/>
            <a:ext cx="2409056" cy="191261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ntern.2.jpg"/>
          <p:cNvPicPr>
            <a:picLocks noChangeAspect="1"/>
          </p:cNvPicPr>
          <p:nvPr/>
        </p:nvPicPr>
        <p:blipFill>
          <a:blip r:embed="rId2" cstate="print"/>
          <a:stretch>
            <a:fillRect/>
          </a:stretch>
        </p:blipFill>
        <p:spPr>
          <a:xfrm>
            <a:off x="755576" y="1052736"/>
            <a:ext cx="5080000" cy="3810000"/>
          </a:xfrm>
          <a:prstGeom prst="rect">
            <a:avLst/>
          </a:prstGeom>
        </p:spPr>
      </p:pic>
      <p:pic>
        <p:nvPicPr>
          <p:cNvPr id="4" name="Picture 3" descr="lantern.3.jpg"/>
          <p:cNvPicPr>
            <a:picLocks noChangeAspect="1"/>
          </p:cNvPicPr>
          <p:nvPr/>
        </p:nvPicPr>
        <p:blipFill>
          <a:blip r:embed="rId3" cstate="print"/>
          <a:stretch>
            <a:fillRect/>
          </a:stretch>
        </p:blipFill>
        <p:spPr>
          <a:xfrm>
            <a:off x="6012160" y="3356992"/>
            <a:ext cx="2736304" cy="234012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ddhist altar.jpg"/>
          <p:cNvPicPr>
            <a:picLocks noChangeAspect="1"/>
          </p:cNvPicPr>
          <p:nvPr/>
        </p:nvPicPr>
        <p:blipFill>
          <a:blip r:embed="rId3" cstate="print"/>
          <a:stretch>
            <a:fillRect/>
          </a:stretch>
        </p:blipFill>
        <p:spPr>
          <a:xfrm>
            <a:off x="2428875" y="1762125"/>
            <a:ext cx="4286250" cy="3333750"/>
          </a:xfrm>
          <a:prstGeom prst="rect">
            <a:avLst/>
          </a:prstGeom>
        </p:spPr>
      </p:pic>
      <p:sp>
        <p:nvSpPr>
          <p:cNvPr id="3" name="Flowchart: Alternate Process 2"/>
          <p:cNvSpPr/>
          <p:nvPr/>
        </p:nvSpPr>
        <p:spPr>
          <a:xfrm>
            <a:off x="1115616" y="5445224"/>
            <a:ext cx="1872208"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The shrine at home</a:t>
            </a:r>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n 1.jpg"/>
          <p:cNvPicPr>
            <a:picLocks noChangeAspect="1"/>
          </p:cNvPicPr>
          <p:nvPr/>
        </p:nvPicPr>
        <p:blipFill>
          <a:blip r:embed="rId3" cstate="print"/>
          <a:stretch>
            <a:fillRect/>
          </a:stretch>
        </p:blipFill>
        <p:spPr>
          <a:xfrm>
            <a:off x="508000" y="381000"/>
            <a:ext cx="8128000" cy="6096000"/>
          </a:xfrm>
          <a:prstGeom prst="rect">
            <a:avLst/>
          </a:prstGeom>
        </p:spPr>
      </p:pic>
      <p:sp>
        <p:nvSpPr>
          <p:cNvPr id="4" name="Rectangle 3"/>
          <p:cNvSpPr/>
          <p:nvPr/>
        </p:nvSpPr>
        <p:spPr>
          <a:xfrm rot="10800000" flipV="1">
            <a:off x="6516216" y="4857108"/>
            <a:ext cx="1944216" cy="369332"/>
          </a:xfrm>
          <a:prstGeom prst="rect">
            <a:avLst/>
          </a:prstGeom>
        </p:spPr>
        <p:txBody>
          <a:bodyPr wrap="square">
            <a:spAutoFit/>
          </a:bodyPr>
          <a:lstStyle/>
          <a:p>
            <a:r>
              <a:rPr lang="en-AU" dirty="0" err="1" smtClean="0"/>
              <a:t>Matsuri</a:t>
            </a:r>
            <a:r>
              <a:rPr lang="en-AU" dirty="0" smtClean="0"/>
              <a:t> lantern</a:t>
            </a: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n 2.jpg"/>
          <p:cNvPicPr>
            <a:picLocks noChangeAspect="1"/>
          </p:cNvPicPr>
          <p:nvPr/>
        </p:nvPicPr>
        <p:blipFill>
          <a:blip r:embed="rId3" cstate="print"/>
          <a:stretch>
            <a:fillRect/>
          </a:stretch>
        </p:blipFill>
        <p:spPr>
          <a:xfrm>
            <a:off x="508000" y="381000"/>
            <a:ext cx="8128000" cy="6096000"/>
          </a:xfrm>
          <a:prstGeom prst="rect">
            <a:avLst/>
          </a:prstGeom>
        </p:spPr>
      </p:pic>
      <p:sp>
        <p:nvSpPr>
          <p:cNvPr id="5" name="Rectangle 4"/>
          <p:cNvSpPr/>
          <p:nvPr/>
        </p:nvSpPr>
        <p:spPr>
          <a:xfrm>
            <a:off x="4932040" y="4941168"/>
            <a:ext cx="21602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Getting  ready for the </a:t>
            </a:r>
            <a:r>
              <a:rPr lang="en-AU" dirty="0" err="1" smtClean="0"/>
              <a:t>matsuri</a:t>
            </a:r>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n 3.jpg"/>
          <p:cNvPicPr>
            <a:picLocks noChangeAspect="1"/>
          </p:cNvPicPr>
          <p:nvPr/>
        </p:nvPicPr>
        <p:blipFill>
          <a:blip r:embed="rId2" cstate="print"/>
          <a:stretch>
            <a:fillRect/>
          </a:stretch>
        </p:blipFill>
        <p:spPr>
          <a:xfrm>
            <a:off x="508000" y="381000"/>
            <a:ext cx="8128000" cy="6096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n 4.jpg"/>
          <p:cNvPicPr>
            <a:picLocks noChangeAspect="1"/>
          </p:cNvPicPr>
          <p:nvPr/>
        </p:nvPicPr>
        <p:blipFill>
          <a:blip r:embed="rId3" cstate="print"/>
          <a:stretch>
            <a:fillRect/>
          </a:stretch>
        </p:blipFill>
        <p:spPr>
          <a:xfrm>
            <a:off x="508000" y="381000"/>
            <a:ext cx="8128000" cy="6096000"/>
          </a:xfrm>
          <a:prstGeom prst="rect">
            <a:avLst/>
          </a:prstGeom>
        </p:spPr>
      </p:pic>
      <p:sp>
        <p:nvSpPr>
          <p:cNvPr id="4" name="Oval 3"/>
          <p:cNvSpPr/>
          <p:nvPr/>
        </p:nvSpPr>
        <p:spPr>
          <a:xfrm>
            <a:off x="6732240" y="2852936"/>
            <a:ext cx="180020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One of the many floats in the parade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n 5.jpg"/>
          <p:cNvPicPr>
            <a:picLocks noChangeAspect="1"/>
          </p:cNvPicPr>
          <p:nvPr/>
        </p:nvPicPr>
        <p:blipFill>
          <a:blip r:embed="rId2" cstate="print"/>
          <a:stretch>
            <a:fillRect/>
          </a:stretch>
        </p:blipFill>
        <p:spPr>
          <a:xfrm>
            <a:off x="508000" y="381000"/>
            <a:ext cx="8128000" cy="609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n 6.jpg"/>
          <p:cNvPicPr>
            <a:picLocks noChangeAspect="1"/>
          </p:cNvPicPr>
          <p:nvPr/>
        </p:nvPicPr>
        <p:blipFill>
          <a:blip r:embed="rId3" cstate="print"/>
          <a:stretch>
            <a:fillRect/>
          </a:stretch>
        </p:blipFill>
        <p:spPr>
          <a:xfrm>
            <a:off x="508000" y="381000"/>
            <a:ext cx="8128000" cy="6096000"/>
          </a:xfrm>
          <a:prstGeom prst="rect">
            <a:avLst/>
          </a:prstGeom>
        </p:spPr>
      </p:pic>
      <p:sp>
        <p:nvSpPr>
          <p:cNvPr id="6" name="Rounded Rectangle 5"/>
          <p:cNvSpPr/>
          <p:nvPr/>
        </p:nvSpPr>
        <p:spPr>
          <a:xfrm>
            <a:off x="5076056" y="5589240"/>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Everyone‘s dancing</a:t>
            </a:r>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n 7.jpg"/>
          <p:cNvPicPr>
            <a:picLocks noChangeAspect="1"/>
          </p:cNvPicPr>
          <p:nvPr/>
        </p:nvPicPr>
        <p:blipFill>
          <a:blip r:embed="rId2" cstate="print"/>
          <a:stretch>
            <a:fillRect/>
          </a:stretch>
        </p:blipFill>
        <p:spPr>
          <a:xfrm>
            <a:off x="508000" y="381000"/>
            <a:ext cx="8128000" cy="6096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104</TotalTime>
  <Words>384</Words>
  <Application>Microsoft Office PowerPoint</Application>
  <PresentationFormat>On-screen Show (4:3)</PresentationFormat>
  <Paragraphs>57</Paragraphs>
  <Slides>28</Slides>
  <Notes>16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PowerPoint Presentation</vt:lpstr>
      <vt:lpstr>Obon Festival – Mid August Each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obon</dc:title>
  <dc:creator>User</dc:creator>
  <cp:lastModifiedBy>Bill &amp; Inge</cp:lastModifiedBy>
  <cp:revision>16</cp:revision>
  <dcterms:created xsi:type="dcterms:W3CDTF">2010-07-19T10:20:07Z</dcterms:created>
  <dcterms:modified xsi:type="dcterms:W3CDTF">2012-09-03T03:14:39Z</dcterms:modified>
</cp:coreProperties>
</file>