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4"/>
  </p:notesMasterIdLst>
  <p:sldIdLst>
    <p:sldId id="316" r:id="rId2"/>
    <p:sldId id="317" r:id="rId3"/>
    <p:sldId id="318" r:id="rId4"/>
    <p:sldId id="319" r:id="rId5"/>
    <p:sldId id="320" r:id="rId6"/>
    <p:sldId id="315" r:id="rId7"/>
    <p:sldId id="321" r:id="rId8"/>
    <p:sldId id="322" r:id="rId9"/>
    <p:sldId id="323" r:id="rId10"/>
    <p:sldId id="324" r:id="rId11"/>
    <p:sldId id="325" r:id="rId12"/>
    <p:sldId id="32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66"/>
    <a:srgbClr val="99FF99"/>
    <a:srgbClr val="FF6600"/>
    <a:srgbClr val="00FFFF"/>
    <a:srgbClr val="6699FF"/>
    <a:srgbClr val="9999FF"/>
    <a:srgbClr val="66FF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1" autoAdjust="0"/>
    <p:restoredTop sz="94660"/>
  </p:normalViewPr>
  <p:slideViewPr>
    <p:cSldViewPr>
      <p:cViewPr varScale="1">
        <p:scale>
          <a:sx n="110" d="100"/>
          <a:sy n="110" d="100"/>
        </p:scale>
        <p:origin x="165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FA755-617C-4342-9B73-1B9C6B704A80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A99388-306E-444A-BF66-1904D98F0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230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99388-306E-444A-BF66-1904D98F04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9973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A99388-306E-444A-BF66-1904D98F04B2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823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Oval 9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0" y="2226503"/>
            <a:ext cx="5917679" cy="2550877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0" y="4777380"/>
            <a:ext cx="5917679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7498080" y="1828800"/>
            <a:ext cx="990599" cy="22865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6236208" y="3264408"/>
            <a:ext cx="3859795" cy="228660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161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10204164">
              <a:off x="426788" y="456424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6" name="Rectangle 15"/>
            <p:cNvSpPr/>
            <p:nvPr/>
          </p:nvSpPr>
          <p:spPr>
            <a:xfrm>
              <a:off x="421503" y="402165"/>
              <a:ext cx="8327939" cy="314113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0800000">
              <a:off x="485023" y="2670079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4961454"/>
            <a:ext cx="642200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1" y="685800"/>
            <a:ext cx="6422004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0" y="5528192"/>
            <a:ext cx="6422004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167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2780895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Rectangle 8"/>
            <p:cNvSpPr/>
            <p:nvPr/>
          </p:nvSpPr>
          <p:spPr>
            <a:xfrm>
              <a:off x="485023" y="4343399"/>
              <a:ext cx="8182128" cy="21124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>
              <a:off x="485023" y="2854646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2005" cy="169272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488023"/>
            <a:ext cx="6422005" cy="2536857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9600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21010068">
              <a:off x="6359946" y="4309201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0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3" name="TextBox 22"/>
          <p:cNvSpPr txBox="1"/>
          <p:nvPr/>
        </p:nvSpPr>
        <p:spPr bwMode="gray">
          <a:xfrm>
            <a:off x="647430" y="651690"/>
            <a:ext cx="60159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 bwMode="gray">
          <a:xfrm>
            <a:off x="7069418" y="2900292"/>
            <a:ext cx="6190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80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8060" y="927099"/>
            <a:ext cx="6160385" cy="2882179"/>
          </a:xfrm>
        </p:spPr>
        <p:txBody>
          <a:bodyPr anchor="ctr"/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387278" y="3809278"/>
            <a:ext cx="5646143" cy="333113"/>
          </a:xfrm>
        </p:spPr>
        <p:txBody>
          <a:bodyPr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5000816"/>
            <a:ext cx="6343673" cy="101061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650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5"/>
            <p:cNvSpPr/>
            <p:nvPr/>
          </p:nvSpPr>
          <p:spPr bwMode="gray">
            <a:xfrm rot="21010068">
              <a:off x="6359946" y="431124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7"/>
            <p:cNvSpPr/>
            <p:nvPr/>
          </p:nvSpPr>
          <p:spPr bwMode="gray">
            <a:xfrm>
              <a:off x="485023" y="4381500"/>
              <a:ext cx="8182128" cy="2130508"/>
            </a:xfrm>
            <a:custGeom>
              <a:avLst/>
              <a:gdLst/>
              <a:ahLst/>
              <a:cxnLst/>
              <a:rect l="l" t="t" r="r" b="b"/>
              <a:pathLst>
                <a:path w="10000" h="9621">
                  <a:moveTo>
                    <a:pt x="0" y="0"/>
                  </a:moveTo>
                  <a:lnTo>
                    <a:pt x="0" y="2411"/>
                  </a:lnTo>
                  <a:lnTo>
                    <a:pt x="0" y="9586"/>
                  </a:lnTo>
                  <a:lnTo>
                    <a:pt x="0" y="9621"/>
                  </a:lnTo>
                  <a:lnTo>
                    <a:pt x="10000" y="9585"/>
                  </a:lnTo>
                  <a:cubicBezTo>
                    <a:pt x="9997" y="8144"/>
                    <a:pt x="10003" y="9571"/>
                    <a:pt x="10000" y="9586"/>
                  </a:cubicBezTo>
                  <a:cubicBezTo>
                    <a:pt x="9997" y="7194"/>
                    <a:pt x="9993" y="4803"/>
                    <a:pt x="9990" y="2411"/>
                  </a:cubicBezTo>
                  <a:lnTo>
                    <a:pt x="9990" y="0"/>
                  </a:lnTo>
                  <a:lnTo>
                    <a:pt x="9990" y="0"/>
                  </a:lnTo>
                  <a:lnTo>
                    <a:pt x="9534" y="253"/>
                  </a:lnTo>
                  <a:lnTo>
                    <a:pt x="9084" y="477"/>
                  </a:lnTo>
                  <a:lnTo>
                    <a:pt x="8628" y="669"/>
                  </a:lnTo>
                  <a:lnTo>
                    <a:pt x="8177" y="847"/>
                  </a:lnTo>
                  <a:lnTo>
                    <a:pt x="7726" y="984"/>
                  </a:lnTo>
                  <a:lnTo>
                    <a:pt x="7279" y="1087"/>
                  </a:lnTo>
                  <a:lnTo>
                    <a:pt x="6832" y="1176"/>
                  </a:lnTo>
                  <a:lnTo>
                    <a:pt x="6393" y="1236"/>
                  </a:lnTo>
                  <a:lnTo>
                    <a:pt x="5962" y="1279"/>
                  </a:lnTo>
                  <a:lnTo>
                    <a:pt x="5534" y="1294"/>
                  </a:lnTo>
                  <a:lnTo>
                    <a:pt x="5120" y="1294"/>
                  </a:lnTo>
                  <a:lnTo>
                    <a:pt x="4709" y="1294"/>
                  </a:lnTo>
                  <a:lnTo>
                    <a:pt x="4311" y="1266"/>
                  </a:lnTo>
                  <a:lnTo>
                    <a:pt x="3923" y="1221"/>
                  </a:lnTo>
                  <a:lnTo>
                    <a:pt x="3548" y="1161"/>
                  </a:lnTo>
                  <a:lnTo>
                    <a:pt x="3187" y="1101"/>
                  </a:lnTo>
                  <a:lnTo>
                    <a:pt x="2840" y="1026"/>
                  </a:lnTo>
                  <a:lnTo>
                    <a:pt x="2505" y="954"/>
                  </a:lnTo>
                  <a:lnTo>
                    <a:pt x="2192" y="865"/>
                  </a:lnTo>
                  <a:lnTo>
                    <a:pt x="1889" y="775"/>
                  </a:lnTo>
                  <a:lnTo>
                    <a:pt x="1346" y="579"/>
                  </a:lnTo>
                  <a:lnTo>
                    <a:pt x="882" y="400"/>
                  </a:lnTo>
                  <a:lnTo>
                    <a:pt x="511" y="253"/>
                  </a:lnTo>
                  <a:lnTo>
                    <a:pt x="234" y="11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2057400"/>
            <a:ext cx="6422005" cy="20955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1" y="5024908"/>
            <a:ext cx="6422004" cy="994891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64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423593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2489200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5"/>
          </p:nvPr>
        </p:nvSpPr>
        <p:spPr>
          <a:xfrm>
            <a:off x="866440" y="3147164"/>
            <a:ext cx="2313432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05614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08471" y="3147164"/>
            <a:ext cx="2318918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2489200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60935" y="3147164"/>
            <a:ext cx="2316625" cy="2888366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294530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781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100"/>
            <a:ext cx="6345260" cy="709864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0" y="4179596"/>
            <a:ext cx="2313432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9055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8"/>
          </p:nvPr>
        </p:nvSpPr>
        <p:spPr>
          <a:xfrm>
            <a:off x="866439" y="4837558"/>
            <a:ext cx="2313432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11125" y="4179595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8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553189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11125" y="484820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58642" y="4179596"/>
            <a:ext cx="2318918" cy="657962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9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08641" y="2489200"/>
            <a:ext cx="2015144" cy="1447342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58642" y="4837558"/>
            <a:ext cx="2318918" cy="118732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40" name="Straight Connector 39"/>
          <p:cNvCxnSpPr/>
          <p:nvPr/>
        </p:nvCxnSpPr>
        <p:spPr>
          <a:xfrm>
            <a:off x="3290019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5849521" y="2489201"/>
            <a:ext cx="0" cy="3546328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438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21301" y="6387910"/>
            <a:ext cx="990599" cy="228659"/>
          </a:xfrm>
        </p:spPr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6133" y="6387910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1619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20420" cy="6860798"/>
            <a:chOff x="-1588" y="0"/>
            <a:chExt cx="9120420" cy="6860798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4966650">
              <a:off x="4673046" y="5107506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17" name="Rectangle 16"/>
          <p:cNvSpPr/>
          <p:nvPr/>
        </p:nvSpPr>
        <p:spPr>
          <a:xfrm>
            <a:off x="414867" y="402165"/>
            <a:ext cx="46105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 bwMode="gray">
          <a:xfrm rot="5400000">
            <a:off x="1299309" y="1765596"/>
            <a:ext cx="5995993" cy="3326809"/>
          </a:xfrm>
          <a:custGeom>
            <a:avLst/>
            <a:gdLst/>
            <a:ahLst/>
            <a:cxnLst/>
            <a:rect l="0" t="0" r="r" b="b"/>
            <a:pathLst>
              <a:path w="4960" h="2752">
                <a:moveTo>
                  <a:pt x="0" y="0"/>
                </a:moveTo>
                <a:lnTo>
                  <a:pt x="0" y="324"/>
                </a:lnTo>
                <a:lnTo>
                  <a:pt x="0" y="1992"/>
                </a:lnTo>
                <a:lnTo>
                  <a:pt x="0" y="2752"/>
                </a:lnTo>
                <a:lnTo>
                  <a:pt x="4960" y="2752"/>
                </a:lnTo>
                <a:lnTo>
                  <a:pt x="4960" y="1992"/>
                </a:lnTo>
                <a:lnTo>
                  <a:pt x="4960" y="324"/>
                </a:lnTo>
                <a:lnTo>
                  <a:pt x="4960" y="0"/>
                </a:lnTo>
                <a:lnTo>
                  <a:pt x="4960" y="0"/>
                </a:lnTo>
                <a:lnTo>
                  <a:pt x="4734" y="34"/>
                </a:lnTo>
                <a:lnTo>
                  <a:pt x="4510" y="64"/>
                </a:lnTo>
                <a:lnTo>
                  <a:pt x="4284" y="90"/>
                </a:lnTo>
                <a:lnTo>
                  <a:pt x="4060" y="114"/>
                </a:lnTo>
                <a:lnTo>
                  <a:pt x="3836" y="132"/>
                </a:lnTo>
                <a:lnTo>
                  <a:pt x="3614" y="146"/>
                </a:lnTo>
                <a:lnTo>
                  <a:pt x="3392" y="158"/>
                </a:lnTo>
                <a:lnTo>
                  <a:pt x="3174" y="166"/>
                </a:lnTo>
                <a:lnTo>
                  <a:pt x="2960" y="172"/>
                </a:lnTo>
                <a:lnTo>
                  <a:pt x="2748" y="174"/>
                </a:lnTo>
                <a:lnTo>
                  <a:pt x="2542" y="174"/>
                </a:lnTo>
                <a:lnTo>
                  <a:pt x="2338" y="174"/>
                </a:lnTo>
                <a:lnTo>
                  <a:pt x="2140" y="170"/>
                </a:lnTo>
                <a:lnTo>
                  <a:pt x="1948" y="164"/>
                </a:lnTo>
                <a:lnTo>
                  <a:pt x="1762" y="156"/>
                </a:lnTo>
                <a:lnTo>
                  <a:pt x="1582" y="148"/>
                </a:lnTo>
                <a:lnTo>
                  <a:pt x="1410" y="138"/>
                </a:lnTo>
                <a:lnTo>
                  <a:pt x="1244" y="128"/>
                </a:lnTo>
                <a:lnTo>
                  <a:pt x="1088" y="116"/>
                </a:lnTo>
                <a:lnTo>
                  <a:pt x="938" y="104"/>
                </a:lnTo>
                <a:lnTo>
                  <a:pt x="668" y="78"/>
                </a:lnTo>
                <a:lnTo>
                  <a:pt x="438" y="54"/>
                </a:lnTo>
                <a:lnTo>
                  <a:pt x="254" y="34"/>
                </a:lnTo>
                <a:lnTo>
                  <a:pt x="116" y="16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8" name="Freeform 5"/>
          <p:cNvSpPr>
            <a:spLocks noEditPoints="1"/>
          </p:cNvSpPr>
          <p:nvPr/>
        </p:nvSpPr>
        <p:spPr bwMode="gray">
          <a:xfrm>
            <a:off x="0" y="0"/>
            <a:ext cx="9144000" cy="6858000"/>
          </a:xfrm>
          <a:custGeom>
            <a:avLst/>
            <a:gdLst/>
            <a:ahLst/>
            <a:cxnLst/>
            <a:rect l="0" t="0" r="r" b="b"/>
            <a:pathLst>
              <a:path w="5760" h="4320">
                <a:moveTo>
                  <a:pt x="0" y="0"/>
                </a:moveTo>
                <a:lnTo>
                  <a:pt x="0" y="4320"/>
                </a:lnTo>
                <a:lnTo>
                  <a:pt x="5760" y="4320"/>
                </a:lnTo>
                <a:lnTo>
                  <a:pt x="5760" y="0"/>
                </a:lnTo>
                <a:lnTo>
                  <a:pt x="0" y="0"/>
                </a:lnTo>
                <a:close/>
                <a:moveTo>
                  <a:pt x="5444" y="4004"/>
                </a:moveTo>
                <a:lnTo>
                  <a:pt x="324" y="4004"/>
                </a:lnTo>
                <a:lnTo>
                  <a:pt x="324" y="324"/>
                </a:lnTo>
                <a:lnTo>
                  <a:pt x="5444" y="324"/>
                </a:lnTo>
                <a:lnTo>
                  <a:pt x="5444" y="40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4928" y="1447799"/>
            <a:ext cx="1113516" cy="4572001"/>
          </a:xfrm>
        </p:spPr>
        <p:txBody>
          <a:bodyPr vert="eaVert" anchor="ctr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6738" y="1447799"/>
            <a:ext cx="4416936" cy="45720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8546" y="6365498"/>
            <a:ext cx="3859795" cy="228660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01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70" y="927098"/>
            <a:ext cx="6343672" cy="70986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156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 bwMode="gray">
            <a:xfrm rot="16200000">
              <a:off x="3105027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/>
            <p:nvPr/>
          </p:nvSpPr>
          <p:spPr bwMode="gray">
            <a:xfrm rot="15687606">
              <a:off x="3320102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090672" cy="3020344"/>
          </a:xfrm>
        </p:spPr>
        <p:txBody>
          <a:bodyPr anchor="ctr"/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19261" y="2257588"/>
            <a:ext cx="3082516" cy="302034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069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66440" y="2489200"/>
            <a:ext cx="3636980" cy="35306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1" y="2489203"/>
            <a:ext cx="3636980" cy="353060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60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9918" y="2489200"/>
            <a:ext cx="3633502" cy="75929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6440" y="3248490"/>
            <a:ext cx="3636980" cy="2771311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0581" y="2489200"/>
            <a:ext cx="3636979" cy="75663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0581" y="3245835"/>
            <a:ext cx="3636980" cy="27739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875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6636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29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548536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2" name="Freeform 5"/>
            <p:cNvSpPr/>
            <p:nvPr/>
          </p:nvSpPr>
          <p:spPr bwMode="gray">
            <a:xfrm rot="15687606">
              <a:off x="2769747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447800"/>
            <a:ext cx="2712590" cy="1495588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8927" y="1447800"/>
            <a:ext cx="3632850" cy="45720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866441" y="3086845"/>
            <a:ext cx="2712589" cy="2933701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80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>
            <a:xfrm>
              <a:off x="5283673" y="402165"/>
              <a:ext cx="3465769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 bwMode="gray">
            <a:xfrm rot="16200000">
              <a:off x="2852610" y="1765596"/>
              <a:ext cx="5995993" cy="3326809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 rot="15687606">
              <a:off x="3074559" y="145837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1381390"/>
            <a:ext cx="2987089" cy="157480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22909" y="1320800"/>
            <a:ext cx="2791102" cy="42164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0" y="3086100"/>
            <a:ext cx="2987089" cy="24511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678616" y="295730"/>
            <a:ext cx="791308" cy="767687"/>
          </a:xfrm>
          <a:prstGeom prst="rect">
            <a:avLst/>
          </a:prstGeom>
        </p:spPr>
        <p:txBody>
          <a:bodyPr/>
          <a:lstStyle>
            <a:lvl1pPr algn="ctr">
              <a:defRPr sz="2800"/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90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-1588" y="0"/>
            <a:ext cx="9145588" cy="6860798"/>
            <a:chOff x="-1588" y="0"/>
            <a:chExt cx="9145588" cy="6860798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9118832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rcRect/>
              <a:stretch>
                <a:fillRect l="-16713" r="-16989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629943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5689832" y="0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6299432" y="5870198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-1588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Freeform 5"/>
            <p:cNvSpPr/>
            <p:nvPr/>
          </p:nvSpPr>
          <p:spPr bwMode="gray">
            <a:xfrm rot="21010068">
              <a:off x="6359946" y="1790293"/>
              <a:ext cx="2377690" cy="317748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5" name="Freeform 24"/>
            <p:cNvSpPr/>
            <p:nvPr/>
          </p:nvSpPr>
          <p:spPr bwMode="gray">
            <a:xfrm>
              <a:off x="485023" y="1856450"/>
              <a:ext cx="8173954" cy="4535226"/>
            </a:xfrm>
            <a:custGeom>
              <a:avLst/>
              <a:gdLst/>
              <a:ahLst/>
              <a:cxnLst/>
              <a:rect l="0" t="0" r="r" b="b"/>
              <a:pathLst>
                <a:path w="4960" h="2752">
                  <a:moveTo>
                    <a:pt x="0" y="0"/>
                  </a:moveTo>
                  <a:lnTo>
                    <a:pt x="0" y="324"/>
                  </a:lnTo>
                  <a:lnTo>
                    <a:pt x="0" y="1992"/>
                  </a:lnTo>
                  <a:lnTo>
                    <a:pt x="0" y="2752"/>
                  </a:lnTo>
                  <a:lnTo>
                    <a:pt x="4960" y="2752"/>
                  </a:lnTo>
                  <a:lnTo>
                    <a:pt x="4960" y="1992"/>
                  </a:lnTo>
                  <a:lnTo>
                    <a:pt x="4960" y="324"/>
                  </a:lnTo>
                  <a:lnTo>
                    <a:pt x="4960" y="0"/>
                  </a:lnTo>
                  <a:lnTo>
                    <a:pt x="4960" y="0"/>
                  </a:lnTo>
                  <a:lnTo>
                    <a:pt x="4734" y="34"/>
                  </a:lnTo>
                  <a:lnTo>
                    <a:pt x="4510" y="64"/>
                  </a:lnTo>
                  <a:lnTo>
                    <a:pt x="4284" y="90"/>
                  </a:lnTo>
                  <a:lnTo>
                    <a:pt x="4060" y="114"/>
                  </a:lnTo>
                  <a:lnTo>
                    <a:pt x="3836" y="132"/>
                  </a:lnTo>
                  <a:lnTo>
                    <a:pt x="3614" y="146"/>
                  </a:lnTo>
                  <a:lnTo>
                    <a:pt x="3392" y="158"/>
                  </a:lnTo>
                  <a:lnTo>
                    <a:pt x="3174" y="166"/>
                  </a:lnTo>
                  <a:lnTo>
                    <a:pt x="2960" y="172"/>
                  </a:lnTo>
                  <a:lnTo>
                    <a:pt x="2748" y="174"/>
                  </a:lnTo>
                  <a:lnTo>
                    <a:pt x="2542" y="174"/>
                  </a:lnTo>
                  <a:lnTo>
                    <a:pt x="2338" y="174"/>
                  </a:lnTo>
                  <a:lnTo>
                    <a:pt x="2140" y="170"/>
                  </a:lnTo>
                  <a:lnTo>
                    <a:pt x="1948" y="164"/>
                  </a:lnTo>
                  <a:lnTo>
                    <a:pt x="1762" y="156"/>
                  </a:lnTo>
                  <a:lnTo>
                    <a:pt x="1582" y="148"/>
                  </a:lnTo>
                  <a:lnTo>
                    <a:pt x="1410" y="138"/>
                  </a:lnTo>
                  <a:lnTo>
                    <a:pt x="1244" y="128"/>
                  </a:lnTo>
                  <a:lnTo>
                    <a:pt x="1088" y="116"/>
                  </a:lnTo>
                  <a:lnTo>
                    <a:pt x="938" y="104"/>
                  </a:lnTo>
                  <a:lnTo>
                    <a:pt x="668" y="78"/>
                  </a:lnTo>
                  <a:lnTo>
                    <a:pt x="438" y="54"/>
                  </a:lnTo>
                  <a:lnTo>
                    <a:pt x="254" y="34"/>
                  </a:lnTo>
                  <a:lnTo>
                    <a:pt x="116" y="1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0"/>
              <a:ext cx="9144000" cy="6858000"/>
            </a:xfrm>
            <a:custGeom>
              <a:avLst/>
              <a:gdLst/>
              <a:ahLst/>
              <a:cxnLst/>
              <a:rect l="0" t="0" r="r" b="b"/>
              <a:pathLst>
                <a:path w="5760" h="4320">
                  <a:moveTo>
                    <a:pt x="0" y="0"/>
                  </a:moveTo>
                  <a:lnTo>
                    <a:pt x="0" y="4320"/>
                  </a:lnTo>
                  <a:lnTo>
                    <a:pt x="5760" y="4320"/>
                  </a:lnTo>
                  <a:lnTo>
                    <a:pt x="5760" y="0"/>
                  </a:lnTo>
                  <a:lnTo>
                    <a:pt x="0" y="0"/>
                  </a:lnTo>
                  <a:close/>
                  <a:moveTo>
                    <a:pt x="5444" y="4004"/>
                  </a:moveTo>
                  <a:lnTo>
                    <a:pt x="324" y="4004"/>
                  </a:lnTo>
                  <a:lnTo>
                    <a:pt x="324" y="324"/>
                  </a:lnTo>
                  <a:lnTo>
                    <a:pt x="5444" y="324"/>
                  </a:lnTo>
                  <a:lnTo>
                    <a:pt x="5444" y="40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866440" y="927099"/>
            <a:ext cx="6345260" cy="7098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4382" y="2489200"/>
            <a:ext cx="6345260" cy="353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74443" y="6365498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 b="1" i="0">
                <a:solidFill>
                  <a:schemeClr val="accent1"/>
                </a:solidFill>
              </a:defRPr>
            </a:lvl1pPr>
          </a:lstStyle>
          <a:p>
            <a:fld id="{1C318884-F75D-4909-B524-8E48C2ED1752}" type="datetimeFigureOut">
              <a:rPr lang="en-US" smtClean="0"/>
              <a:t>7/4/2014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0843" y="6365497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678616" y="295730"/>
            <a:ext cx="791308" cy="767687"/>
          </a:xfrm>
          <a:prstGeom prst="rect">
            <a:avLst/>
          </a:prstGeom>
        </p:spPr>
        <p:txBody>
          <a:bodyPr anchor="b"/>
          <a:lstStyle>
            <a:lvl1pPr algn="ctr">
              <a:defRPr sz="2800">
                <a:solidFill>
                  <a:schemeClr val="bg1"/>
                </a:solidFill>
              </a:defRPr>
            </a:lvl1pPr>
          </a:lstStyle>
          <a:p>
            <a:fld id="{B9296DAA-6DEF-4D37-B6A2-B857EEFBD3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59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83464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3444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0876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0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5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13" Type="http://schemas.openxmlformats.org/officeDocument/2006/relationships/image" Target="../media/image14.png"/><Relationship Id="rId3" Type="http://schemas.openxmlformats.org/officeDocument/2006/relationships/image" Target="../media/image4.gif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11" Type="http://schemas.openxmlformats.org/officeDocument/2006/relationships/image" Target="../media/image12.gif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jpg"/><Relationship Id="rId4" Type="http://schemas.openxmlformats.org/officeDocument/2006/relationships/image" Target="../media/image5.jpg"/><Relationship Id="rId9" Type="http://schemas.openxmlformats.org/officeDocument/2006/relationships/image" Target="../media/image10.jpg"/><Relationship Id="rId1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34" y="2257588"/>
            <a:ext cx="3770666" cy="3020344"/>
          </a:xfrm>
        </p:spPr>
        <p:txBody>
          <a:bodyPr/>
          <a:lstStyle/>
          <a:p>
            <a:r>
              <a:rPr lang="en-US" altLang="ja-JP" dirty="0" smtClean="0"/>
              <a:t>Plain</a:t>
            </a:r>
            <a:r>
              <a:rPr lang="ja-JP" altLang="en-US" dirty="0" smtClean="0"/>
              <a:t> </a:t>
            </a:r>
            <a:r>
              <a:rPr lang="en-US" altLang="ja-JP" dirty="0" smtClean="0"/>
              <a:t>form</a:t>
            </a:r>
            <a:r>
              <a:rPr lang="ja-JP" altLang="en-US" dirty="0" smtClean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smtClean="0"/>
              <a:t>Negative</a:t>
            </a:r>
            <a:r>
              <a:rPr lang="ja-JP" altLang="en-US" dirty="0" smtClean="0"/>
              <a:t> </a:t>
            </a:r>
            <a:r>
              <a:rPr lang="en-US" altLang="ja-JP" dirty="0" smtClean="0"/>
              <a:t>verbs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68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7058360" cy="709865"/>
          </a:xfrm>
        </p:spPr>
        <p:txBody>
          <a:bodyPr>
            <a:normAutofit/>
          </a:bodyPr>
          <a:lstStyle/>
          <a:p>
            <a:r>
              <a:rPr lang="en-US" dirty="0" smtClean="0"/>
              <a:t>Did you answer correctly?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2362200"/>
            <a:ext cx="5314275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How can you say these in informal Japanese?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don’t study French.</a:t>
            </a:r>
          </a:p>
          <a:p>
            <a:r>
              <a:rPr lang="en-US" altLang="ja-JP" dirty="0" smtClean="0">
                <a:solidFill>
                  <a:prstClr val="black"/>
                </a:solidFill>
              </a:rPr>
              <a:t>	</a:t>
            </a:r>
            <a:r>
              <a:rPr lang="ja-JP" altLang="en-US" dirty="0">
                <a:solidFill>
                  <a:srgbClr val="FF0000"/>
                </a:solidFill>
              </a:rPr>
              <a:t>フラン</a:t>
            </a:r>
            <a:r>
              <a:rPr lang="ja-JP" altLang="en-US" dirty="0" smtClean="0">
                <a:solidFill>
                  <a:srgbClr val="FF0000"/>
                </a:solidFill>
              </a:rPr>
              <a:t>スごを　べん</a:t>
            </a:r>
            <a:r>
              <a:rPr lang="ja-JP" altLang="en-US" dirty="0">
                <a:solidFill>
                  <a:srgbClr val="FF0000"/>
                </a:solidFill>
              </a:rPr>
              <a:t>き</a:t>
            </a:r>
            <a:r>
              <a:rPr lang="ja-JP" altLang="en-US" dirty="0" smtClean="0">
                <a:solidFill>
                  <a:srgbClr val="FF0000"/>
                </a:solidFill>
              </a:rPr>
              <a:t>ょう　しない。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I </a:t>
            </a:r>
            <a:r>
              <a:rPr lang="en-US" dirty="0" smtClean="0">
                <a:solidFill>
                  <a:prstClr val="black"/>
                </a:solidFill>
              </a:rPr>
              <a:t>don’t read </a:t>
            </a:r>
            <a:r>
              <a:rPr lang="en-US" dirty="0">
                <a:solidFill>
                  <a:prstClr val="black"/>
                </a:solidFill>
              </a:rPr>
              <a:t>a </a:t>
            </a:r>
            <a:r>
              <a:rPr lang="en-US" dirty="0" smtClean="0">
                <a:solidFill>
                  <a:prstClr val="black"/>
                </a:solidFill>
              </a:rPr>
              <a:t>books.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本を　よまない。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I </a:t>
            </a:r>
            <a:r>
              <a:rPr lang="en-US" dirty="0" smtClean="0">
                <a:solidFill>
                  <a:prstClr val="black"/>
                </a:solidFill>
              </a:rPr>
              <a:t>don’t ride </a:t>
            </a:r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dirty="0" smtClean="0">
                <a:solidFill>
                  <a:prstClr val="black"/>
                </a:solidFill>
              </a:rPr>
              <a:t>train to </a:t>
            </a:r>
            <a:r>
              <a:rPr lang="en-US" dirty="0">
                <a:solidFill>
                  <a:prstClr val="black"/>
                </a:solidFill>
              </a:rPr>
              <a:t>school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が</a:t>
            </a:r>
            <a:r>
              <a:rPr lang="ja-JP" altLang="en-US" dirty="0">
                <a:solidFill>
                  <a:srgbClr val="FF0000"/>
                </a:solidFill>
              </a:rPr>
              <a:t>っ</a:t>
            </a:r>
            <a:r>
              <a:rPr lang="ja-JP" altLang="en-US" dirty="0" smtClean="0">
                <a:solidFill>
                  <a:srgbClr val="FF0000"/>
                </a:solidFill>
              </a:rPr>
              <a:t>こうに　でんしゃに　のらない。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don’t watch TV.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テレビを　みない。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Tomorrow I won’t go shopping.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あした　かいものを　しない。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don’t eat breakfast.</a:t>
            </a:r>
          </a:p>
          <a:p>
            <a:r>
              <a:rPr lang="en-US" dirty="0" smtClean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あさごはんを　たべない。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don’t work at McDonalds.</a:t>
            </a:r>
          </a:p>
          <a:p>
            <a:r>
              <a:rPr lang="en-US" dirty="0">
                <a:solidFill>
                  <a:prstClr val="black"/>
                </a:solidFill>
              </a:rPr>
              <a:t>	</a:t>
            </a:r>
            <a:r>
              <a:rPr lang="ja-JP" altLang="en-US" dirty="0" smtClean="0">
                <a:solidFill>
                  <a:srgbClr val="FF0000"/>
                </a:solidFill>
              </a:rPr>
              <a:t>マックで　はたらかない。</a:t>
            </a:r>
            <a:endParaRPr lang="en-US" dirty="0" smtClean="0">
              <a:solidFill>
                <a:srgbClr val="FF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429000"/>
            <a:ext cx="28956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These verbs may help you.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べんきょうします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study)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よ</a:t>
            </a:r>
            <a:r>
              <a:rPr lang="ja-JP" altLang="en-US" sz="1600" dirty="0">
                <a:solidFill>
                  <a:prstClr val="black"/>
                </a:solidFill>
              </a:rPr>
              <a:t>みま</a:t>
            </a:r>
            <a:r>
              <a:rPr lang="ja-JP" altLang="en-US" sz="1600" dirty="0" smtClean="0">
                <a:solidFill>
                  <a:prstClr val="black"/>
                </a:solidFill>
              </a:rPr>
              <a:t>す </a:t>
            </a:r>
            <a:r>
              <a:rPr lang="en-US" altLang="ja-JP" sz="1600" dirty="0" smtClean="0">
                <a:solidFill>
                  <a:prstClr val="black"/>
                </a:solidFill>
              </a:rPr>
              <a:t>(to read)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のります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ride)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みます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watch)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かいものをします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shop)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のみます </a:t>
            </a:r>
            <a:r>
              <a:rPr lang="en-US" altLang="ja-JP" sz="1600" dirty="0" smtClean="0">
                <a:solidFill>
                  <a:prstClr val="black"/>
                </a:solidFill>
              </a:rPr>
              <a:t>(to drink)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たべます </a:t>
            </a:r>
            <a:r>
              <a:rPr lang="en-US" altLang="ja-JP" sz="1600" dirty="0" smtClean="0">
                <a:solidFill>
                  <a:prstClr val="black"/>
                </a:solidFill>
              </a:rPr>
              <a:t>(to</a:t>
            </a:r>
            <a:r>
              <a:rPr lang="ja-JP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</a:rPr>
              <a:t>eat)</a:t>
            </a:r>
          </a:p>
          <a:p>
            <a:r>
              <a:rPr lang="ja-JP" altLang="en-US" sz="1600" dirty="0">
                <a:solidFill>
                  <a:prstClr val="black"/>
                </a:solidFill>
              </a:rPr>
              <a:t>はたらき</a:t>
            </a:r>
            <a:r>
              <a:rPr lang="ja-JP" altLang="en-US" sz="1600" dirty="0" smtClean="0">
                <a:solidFill>
                  <a:prstClr val="black"/>
                </a:solidFill>
              </a:rPr>
              <a:t>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work)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3509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" y="31335"/>
            <a:ext cx="3331838" cy="1143000"/>
          </a:xfrm>
        </p:spPr>
        <p:txBody>
          <a:bodyPr>
            <a:normAutofit fontScale="90000"/>
          </a:bodyPr>
          <a:lstStyle/>
          <a:p>
            <a:r>
              <a:rPr lang="ja-JP" altLang="en-US" dirty="0" smtClean="0"/>
              <a:t>な</a:t>
            </a:r>
            <a:r>
              <a:rPr lang="ja-JP" altLang="en-US" dirty="0"/>
              <a:t>に</a:t>
            </a:r>
            <a:r>
              <a:rPr lang="ja-JP" altLang="en-US" dirty="0" smtClean="0"/>
              <a:t>をするの？　</a:t>
            </a:r>
            <a:r>
              <a:rPr lang="en-US" altLang="ja-JP" dirty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000" i="1" dirty="0" smtClean="0"/>
              <a:t>Describe what you won’t do.</a:t>
            </a: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5" y="96906"/>
            <a:ext cx="1487825" cy="1507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10" y="58484"/>
            <a:ext cx="1428750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86" y="8144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1" y="3169793"/>
            <a:ext cx="2861984" cy="1423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96" y="3169793"/>
            <a:ext cx="1422493" cy="188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6258" y="1473055"/>
            <a:ext cx="1371603" cy="1447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77" y="2339419"/>
            <a:ext cx="1559052" cy="251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80" y="3187144"/>
            <a:ext cx="1714500" cy="1666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66" y="4998530"/>
            <a:ext cx="1753939" cy="17539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50" y="1659257"/>
            <a:ext cx="1619250" cy="1395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8" y="4935768"/>
            <a:ext cx="2807208" cy="1781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90" y="4998530"/>
            <a:ext cx="2549995" cy="16739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1" y="1524728"/>
            <a:ext cx="1921987" cy="129467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9413" y="20689"/>
            <a:ext cx="524909" cy="58366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6009" y="20689"/>
            <a:ext cx="524909" cy="58366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717538" y="1524728"/>
            <a:ext cx="524909" cy="58366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2502" y="1296434"/>
            <a:ext cx="524909" cy="583667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29898" y="1604747"/>
            <a:ext cx="524909" cy="58366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037159" y="1473055"/>
            <a:ext cx="524909" cy="58366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38600" y="2217457"/>
            <a:ext cx="524909" cy="58366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5257" y="3013052"/>
            <a:ext cx="524909" cy="58366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4933" y="3055051"/>
            <a:ext cx="524909" cy="58366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88519" y="3162685"/>
            <a:ext cx="524909" cy="5836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66448" y="4814858"/>
            <a:ext cx="524909" cy="5836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19600" y="5089022"/>
            <a:ext cx="524909" cy="5836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3691" y="5056593"/>
            <a:ext cx="524909" cy="5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44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5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58" y="31335"/>
            <a:ext cx="4791342" cy="1143000"/>
          </a:xfrm>
        </p:spPr>
        <p:txBody>
          <a:bodyPr>
            <a:normAutofit/>
          </a:bodyPr>
          <a:lstStyle/>
          <a:p>
            <a:r>
              <a:rPr lang="ja-JP" altLang="en-US" dirty="0" smtClean="0"/>
              <a:t>な</a:t>
            </a:r>
            <a:r>
              <a:rPr lang="ja-JP" altLang="en-US" dirty="0"/>
              <a:t>に</a:t>
            </a:r>
            <a:r>
              <a:rPr lang="ja-JP" altLang="en-US" dirty="0" smtClean="0"/>
              <a:t>をするの？　</a:t>
            </a:r>
            <a:r>
              <a:rPr lang="en-US" altLang="ja-JP" dirty="0"/>
              <a:t> 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sz="2000" i="1" dirty="0" smtClean="0"/>
              <a:t>Some example answers.</a:t>
            </a:r>
            <a:endParaRPr lang="en-US" sz="2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375" y="96906"/>
            <a:ext cx="1487825" cy="15078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610" y="58484"/>
            <a:ext cx="1428750" cy="1390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86" y="81440"/>
            <a:ext cx="2143125" cy="21431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1" y="3169793"/>
            <a:ext cx="2861984" cy="142383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096" y="3169793"/>
            <a:ext cx="1422493" cy="188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751" y="1698984"/>
            <a:ext cx="1371603" cy="14470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477" y="2339419"/>
            <a:ext cx="1559052" cy="2514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1880" y="3187144"/>
            <a:ext cx="1714500" cy="16668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366" y="4998530"/>
            <a:ext cx="1753939" cy="17539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750" y="1659257"/>
            <a:ext cx="1619250" cy="13957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98" y="4935768"/>
            <a:ext cx="2807208" cy="17811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90" y="4998530"/>
            <a:ext cx="2549995" cy="167392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21" y="1524728"/>
            <a:ext cx="1921987" cy="12946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28992" y="1040250"/>
            <a:ext cx="224119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ともだちと　ひるごはんを　たべない。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099330" y="1062311"/>
            <a:ext cx="1518263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コーヒーを　のまない。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618132" y="1886321"/>
            <a:ext cx="2525868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しゅくだいを　しない。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3214" y="2499694"/>
            <a:ext cx="2057400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テレビを　みない。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110880" y="2759277"/>
            <a:ext cx="27360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パソコンを　つかわない。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912751" y="2690682"/>
            <a:ext cx="233772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</a:rPr>
              <a:t>ラグビ</a:t>
            </a:r>
            <a:r>
              <a:rPr lang="ja-JP" altLang="en-US" dirty="0" smtClean="0">
                <a:solidFill>
                  <a:prstClr val="black"/>
                </a:solidFill>
              </a:rPr>
              <a:t>ーを　しない。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354805" y="4218574"/>
            <a:ext cx="156727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ともだちと　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ja-JP" altLang="en-US" dirty="0" smtClean="0">
                <a:solidFill>
                  <a:prstClr val="black"/>
                </a:solidFill>
              </a:rPr>
              <a:t>でかけない。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117156" y="4437917"/>
            <a:ext cx="186126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かぞくと　</a:t>
            </a:r>
            <a:endParaRPr lang="en-US" altLang="ja-JP" dirty="0" smtClean="0">
              <a:solidFill>
                <a:prstClr val="black"/>
              </a:solidFill>
            </a:endParaRPr>
          </a:p>
          <a:p>
            <a:r>
              <a:rPr lang="ja-JP" altLang="en-US" dirty="0" smtClean="0">
                <a:solidFill>
                  <a:prstClr val="black"/>
                </a:solidFill>
              </a:rPr>
              <a:t>りょこうしない。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01360" y="4609643"/>
            <a:ext cx="181638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おばあさんに　でんわしない。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42037" y="4408964"/>
            <a:ext cx="2085226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バスに　のらない。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89161" y="6404460"/>
            <a:ext cx="194923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えを　かかない。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02490" y="6197045"/>
            <a:ext cx="25535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ともだちと　りょうりを　しな</a:t>
            </a:r>
            <a:r>
              <a:rPr lang="ja-JP" altLang="en-US" dirty="0">
                <a:solidFill>
                  <a:prstClr val="black"/>
                </a:solidFill>
              </a:rPr>
              <a:t>い</a:t>
            </a:r>
            <a:r>
              <a:rPr lang="ja-JP" altLang="en-US" dirty="0" smtClean="0">
                <a:solidFill>
                  <a:prstClr val="black"/>
                </a:solidFill>
              </a:rPr>
              <a:t>。</a:t>
            </a:r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400800" y="6404460"/>
            <a:ext cx="260285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dirty="0" smtClean="0">
                <a:solidFill>
                  <a:prstClr val="black"/>
                </a:solidFill>
              </a:rPr>
              <a:t>おんがくを　きかない。</a:t>
            </a:r>
            <a:endParaRPr lang="en-AU" dirty="0">
              <a:solidFill>
                <a:prstClr val="black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09413" y="20689"/>
            <a:ext cx="524909" cy="5836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56009" y="20689"/>
            <a:ext cx="524909" cy="58366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213027" y="1300074"/>
            <a:ext cx="524909" cy="58366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52502" y="1296434"/>
            <a:ext cx="524909" cy="58366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29898" y="1604747"/>
            <a:ext cx="524909" cy="58366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936435" y="1896580"/>
            <a:ext cx="524909" cy="58366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638600" y="2217457"/>
            <a:ext cx="524909" cy="583667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345257" y="3013052"/>
            <a:ext cx="524909" cy="583667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334933" y="3055051"/>
            <a:ext cx="524909" cy="58366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88519" y="3162685"/>
            <a:ext cx="524909" cy="583667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66448" y="4814858"/>
            <a:ext cx="524909" cy="58366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419600" y="5089022"/>
            <a:ext cx="524909" cy="58366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113691" y="5056593"/>
            <a:ext cx="524909" cy="58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246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Ichidan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ja-JP" altLang="en-US" dirty="0" smtClean="0">
                <a:solidFill>
                  <a:srgbClr val="0070C0"/>
                </a:solidFill>
              </a:rPr>
              <a:t>一だん</a:t>
            </a:r>
            <a:r>
              <a:rPr lang="ja-JP" altLang="en-US" dirty="0">
                <a:solidFill>
                  <a:srgbClr val="0070C0"/>
                </a:solidFill>
              </a:rPr>
              <a:t> </a:t>
            </a:r>
            <a:r>
              <a:rPr lang="en-US" altLang="ja-JP" dirty="0" smtClean="0">
                <a:solidFill>
                  <a:srgbClr val="0070C0"/>
                </a:solidFill>
              </a:rPr>
              <a:t>NEGATIVE verbs</a:t>
            </a:r>
            <a:r>
              <a:rPr lang="ja-JP" altLang="en-US" dirty="0" smtClean="0">
                <a:solidFill>
                  <a:srgbClr val="0070C0"/>
                </a:solidFill>
              </a:rPr>
              <a:t>　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81000" y="40386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Examples (</a:t>
            </a:r>
            <a:r>
              <a:rPr lang="en-US" sz="2400" dirty="0" err="1" smtClean="0"/>
              <a:t>Ichidan</a:t>
            </a:r>
            <a:r>
              <a:rPr lang="en-US" sz="2400" dirty="0" smtClean="0"/>
              <a:t>):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5038951"/>
            <a:ext cx="196239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み</a:t>
            </a:r>
            <a:r>
              <a:rPr lang="ja-JP" altLang="en-US" dirty="0" smtClean="0"/>
              <a:t>ます　</a:t>
            </a:r>
            <a:r>
              <a:rPr lang="en-US" altLang="ja-JP" dirty="0" smtClean="0"/>
              <a:t>(to see)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71363" y="5745349"/>
            <a:ext cx="87716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み</a:t>
            </a:r>
            <a:r>
              <a:rPr lang="ja-JP" altLang="en-US" dirty="0" smtClean="0">
                <a:solidFill>
                  <a:srgbClr val="0070C0"/>
                </a:solidFill>
              </a:rPr>
              <a:t>ない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>
            <a:stCxn id="8" idx="2"/>
            <a:endCxn id="9" idx="0"/>
          </p:cNvCxnSpPr>
          <p:nvPr/>
        </p:nvCxnSpPr>
        <p:spPr>
          <a:xfrm>
            <a:off x="1590799" y="5408283"/>
            <a:ext cx="19146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67000" y="5042704"/>
            <a:ext cx="202170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た</a:t>
            </a:r>
            <a:r>
              <a:rPr lang="ja-JP" altLang="en-US" dirty="0">
                <a:solidFill>
                  <a:srgbClr val="0070C0"/>
                </a:solidFill>
              </a:rPr>
              <a:t>べ</a:t>
            </a:r>
            <a:r>
              <a:rPr lang="ja-JP" altLang="en-US" dirty="0" smtClean="0"/>
              <a:t>ます</a:t>
            </a:r>
            <a:r>
              <a:rPr lang="ja-JP" altLang="en-US" dirty="0"/>
              <a:t> </a:t>
            </a:r>
            <a:r>
              <a:rPr lang="en-US" altLang="ja-JP" dirty="0" smtClean="0"/>
              <a:t>(to eat)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228763" y="5749102"/>
            <a:ext cx="11079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た</a:t>
            </a:r>
            <a:r>
              <a:rPr lang="ja-JP" altLang="en-US" dirty="0"/>
              <a:t>べ</a:t>
            </a:r>
            <a:r>
              <a:rPr lang="ja-JP" altLang="en-US" dirty="0" smtClean="0">
                <a:solidFill>
                  <a:srgbClr val="0070C0"/>
                </a:solidFill>
              </a:rPr>
              <a:t>な</a:t>
            </a:r>
            <a:r>
              <a:rPr lang="ja-JP" altLang="en-US" dirty="0">
                <a:solidFill>
                  <a:srgbClr val="0070C0"/>
                </a:solidFill>
              </a:rPr>
              <a:t>い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3" name="Straight Arrow Connector 12"/>
          <p:cNvCxnSpPr>
            <a:stCxn id="11" idx="2"/>
            <a:endCxn id="12" idx="0"/>
          </p:cNvCxnSpPr>
          <p:nvPr/>
        </p:nvCxnSpPr>
        <p:spPr>
          <a:xfrm>
            <a:off x="3677854" y="5412036"/>
            <a:ext cx="104907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800600" y="5042704"/>
            <a:ext cx="1999265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ね</a:t>
            </a:r>
            <a:r>
              <a:rPr lang="ja-JP" altLang="en-US" dirty="0" smtClean="0"/>
              <a:t>ます</a:t>
            </a:r>
            <a:r>
              <a:rPr lang="ja-JP" altLang="en-US" dirty="0"/>
              <a:t> </a:t>
            </a:r>
            <a:r>
              <a:rPr lang="en-US" altLang="ja-JP" dirty="0" smtClean="0"/>
              <a:t>(to sleep)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38563" y="5749102"/>
            <a:ext cx="877163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ね</a:t>
            </a:r>
            <a:r>
              <a:rPr lang="ja-JP" altLang="en-US" dirty="0" smtClean="0">
                <a:solidFill>
                  <a:srgbClr val="0070C0"/>
                </a:solidFill>
              </a:rPr>
              <a:t>な</a:t>
            </a:r>
            <a:r>
              <a:rPr lang="ja-JP" altLang="en-US" dirty="0">
                <a:solidFill>
                  <a:srgbClr val="0070C0"/>
                </a:solidFill>
              </a:rPr>
              <a:t>い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6" name="Straight Arrow Connector 15"/>
          <p:cNvCxnSpPr>
            <a:stCxn id="14" idx="2"/>
            <a:endCxn id="15" idx="0"/>
          </p:cNvCxnSpPr>
          <p:nvPr/>
        </p:nvCxnSpPr>
        <p:spPr>
          <a:xfrm>
            <a:off x="5800233" y="5412036"/>
            <a:ext cx="76912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58000" y="5042704"/>
            <a:ext cx="223490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あ</a:t>
            </a:r>
            <a:r>
              <a:rPr lang="ja-JP" altLang="en-US" dirty="0">
                <a:solidFill>
                  <a:srgbClr val="0070C0"/>
                </a:solidFill>
              </a:rPr>
              <a:t>け</a:t>
            </a:r>
            <a:r>
              <a:rPr lang="ja-JP" altLang="en-US" dirty="0" smtClean="0"/>
              <a:t>ます </a:t>
            </a:r>
            <a:r>
              <a:rPr lang="en-US" altLang="ja-JP" dirty="0" smtClean="0"/>
              <a:t>(to open)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63668" y="5749102"/>
            <a:ext cx="11079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あけ</a:t>
            </a:r>
            <a:r>
              <a:rPr lang="ja-JP" altLang="en-US" dirty="0" smtClean="0">
                <a:solidFill>
                  <a:srgbClr val="00B0F0"/>
                </a:solidFill>
              </a:rPr>
              <a:t>な</a:t>
            </a:r>
            <a:r>
              <a:rPr lang="ja-JP" altLang="en-US" dirty="0">
                <a:solidFill>
                  <a:srgbClr val="00B0F0"/>
                </a:solidFill>
              </a:rPr>
              <a:t>い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19" name="Straight Arrow Connector 18"/>
          <p:cNvCxnSpPr>
            <a:stCxn id="17" idx="2"/>
            <a:endCxn id="18" idx="0"/>
          </p:cNvCxnSpPr>
          <p:nvPr/>
        </p:nvCxnSpPr>
        <p:spPr>
          <a:xfrm>
            <a:off x="7975454" y="5412036"/>
            <a:ext cx="142212" cy="337066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38200" y="1786971"/>
            <a:ext cx="7467600" cy="1474548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Change verbs with an ‘e’ sound before the </a:t>
            </a:r>
            <a:r>
              <a:rPr lang="ja-JP" altLang="en-US" dirty="0" smtClean="0">
                <a:solidFill>
                  <a:prstClr val="black"/>
                </a:solidFill>
              </a:rPr>
              <a:t>ます </a:t>
            </a:r>
            <a:r>
              <a:rPr lang="en-US" altLang="ja-JP" dirty="0" smtClean="0">
                <a:solidFill>
                  <a:srgbClr val="0070C0"/>
                </a:solidFill>
              </a:rPr>
              <a:t>or</a:t>
            </a:r>
            <a:r>
              <a:rPr lang="en-US" altLang="ja-JP" dirty="0" smtClean="0">
                <a:solidFill>
                  <a:prstClr val="black"/>
                </a:solidFill>
              </a:rPr>
              <a:t> </a:t>
            </a:r>
          </a:p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‘one hiragana’ before the </a:t>
            </a:r>
            <a:r>
              <a:rPr lang="ja-JP" altLang="en-US" dirty="0" smtClean="0">
                <a:solidFill>
                  <a:prstClr val="black"/>
                </a:solidFill>
              </a:rPr>
              <a:t>ます </a:t>
            </a:r>
            <a:r>
              <a:rPr lang="en-US" altLang="ja-JP" dirty="0" smtClean="0">
                <a:solidFill>
                  <a:prstClr val="black"/>
                </a:solidFill>
              </a:rPr>
              <a:t>into the </a:t>
            </a:r>
          </a:p>
          <a:p>
            <a:pPr algn="ctr"/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‘NEGATIVE plain form’ </a:t>
            </a:r>
            <a:r>
              <a:rPr lang="en-US" altLang="ja-JP" dirty="0" smtClean="0">
                <a:solidFill>
                  <a:prstClr val="black"/>
                </a:solidFill>
              </a:rPr>
              <a:t>by</a:t>
            </a:r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drop the 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す</a:t>
            </a:r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</a:rPr>
              <a:t>and </a:t>
            </a:r>
            <a:r>
              <a:rPr lang="en-US" dirty="0" smtClean="0">
                <a:solidFill>
                  <a:prstClr val="black"/>
                </a:solidFill>
              </a:rPr>
              <a:t>add </a:t>
            </a:r>
            <a:r>
              <a:rPr lang="ja-JP" altLang="en-US" dirty="0" smtClean="0">
                <a:solidFill>
                  <a:prstClr val="black"/>
                </a:solidFill>
              </a:rPr>
              <a:t>な</a:t>
            </a:r>
            <a:r>
              <a:rPr lang="ja-JP" altLang="en-US" dirty="0">
                <a:solidFill>
                  <a:prstClr val="black"/>
                </a:solidFill>
              </a:rPr>
              <a:t>い</a:t>
            </a:r>
            <a:r>
              <a:rPr lang="en-US" altLang="ja-JP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95800" y="2590800"/>
            <a:ext cx="0" cy="373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1143000"/>
            <a:ext cx="78486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03858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"/>
            <a:ext cx="8229600" cy="990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ja-JP" altLang="en-US" dirty="0" smtClean="0">
                <a:solidFill>
                  <a:srgbClr val="00B050"/>
                </a:solidFill>
              </a:rPr>
              <a:t>ごだん </a:t>
            </a:r>
            <a:r>
              <a:rPr lang="en-US" altLang="ja-JP" dirty="0" smtClean="0">
                <a:solidFill>
                  <a:srgbClr val="00B050"/>
                </a:solidFill>
              </a:rPr>
              <a:t>NEGATIVE verbs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512569"/>
            <a:ext cx="8382000" cy="13335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Change verbs with an ‘</a:t>
            </a:r>
            <a:r>
              <a:rPr lang="en-US" dirty="0" err="1" smtClean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’ sound before the </a:t>
            </a:r>
            <a:r>
              <a:rPr lang="ja-JP" altLang="en-US" dirty="0" smtClean="0">
                <a:solidFill>
                  <a:prstClr val="black"/>
                </a:solidFill>
              </a:rPr>
              <a:t>ます </a:t>
            </a:r>
            <a:r>
              <a:rPr lang="en-US" altLang="ja-JP" dirty="0" smtClean="0">
                <a:solidFill>
                  <a:prstClr val="black"/>
                </a:solidFill>
              </a:rPr>
              <a:t>into the </a:t>
            </a:r>
          </a:p>
          <a:p>
            <a:pPr algn="ctr"/>
            <a:r>
              <a:rPr lang="en-US" altLang="ja-JP" dirty="0" smtClean="0">
                <a:solidFill>
                  <a:srgbClr val="D53DD0">
                    <a:lumMod val="75000"/>
                  </a:srgbClr>
                </a:solidFill>
              </a:rPr>
              <a:t>‘Negative Plain Form’ </a:t>
            </a:r>
            <a:r>
              <a:rPr lang="en-US" altLang="ja-JP" dirty="0" smtClean="0">
                <a:solidFill>
                  <a:prstClr val="black"/>
                </a:solidFill>
              </a:rPr>
              <a:t>by </a:t>
            </a:r>
          </a:p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dropping </a:t>
            </a:r>
            <a:r>
              <a:rPr lang="en-US" dirty="0" smtClean="0">
                <a:solidFill>
                  <a:prstClr val="black"/>
                </a:solidFill>
              </a:rPr>
              <a:t>the ‘</a:t>
            </a:r>
            <a:r>
              <a:rPr lang="en-US" dirty="0" err="1" smtClean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’ sound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and the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ます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en-US" dirty="0" smtClean="0">
                <a:solidFill>
                  <a:prstClr val="black"/>
                </a:solidFill>
              </a:rPr>
              <a:t> adding the equivalent ‘a’ sound plus </a:t>
            </a:r>
            <a:r>
              <a:rPr lang="ja-JP" altLang="en-US" dirty="0" smtClean="0">
                <a:solidFill>
                  <a:prstClr val="black"/>
                </a:solidFill>
              </a:rPr>
              <a:t>ない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7" name="Group 8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616268"/>
              </p:ext>
            </p:extLst>
          </p:nvPr>
        </p:nvGraphicFramePr>
        <p:xfrm>
          <a:off x="1752600" y="3276600"/>
          <a:ext cx="6543780" cy="2819400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w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r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y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m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p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b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h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n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d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t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z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s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g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k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ja-JP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a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る</a:t>
                      </a:r>
                      <a:endParaRPr lang="en-AU" dirty="0"/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む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ぷ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ぶ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ふ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ぬ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づ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つ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ず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す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ぐ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う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れ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め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ぺ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べ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へ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ね</a:t>
                      </a:r>
                      <a:endParaRPr kumimoji="0" lang="ja-JP" altLang="en-A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で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て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ぜ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せ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げ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け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830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よ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ぼ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ほ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の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ど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と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ぞ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そ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ご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こ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Curved Down Arrow 5"/>
          <p:cNvSpPr/>
          <p:nvPr/>
        </p:nvSpPr>
        <p:spPr>
          <a:xfrm rot="16200000">
            <a:off x="647700" y="3619500"/>
            <a:ext cx="914400" cy="990600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7924800" y="3657600"/>
            <a:ext cx="3810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8201844" y="3591580"/>
            <a:ext cx="543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わ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24400" y="6400800"/>
            <a:ext cx="4333238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ja-JP" dirty="0" smtClean="0"/>
              <a:t>Exception:</a:t>
            </a:r>
            <a:r>
              <a:rPr lang="ja-JP" altLang="en-US" dirty="0" smtClean="0"/>
              <a:t> い </a:t>
            </a:r>
            <a:r>
              <a:rPr lang="en-US" altLang="ja-JP" dirty="0" smtClean="0"/>
              <a:t>changes to </a:t>
            </a:r>
            <a:r>
              <a:rPr lang="ja-JP" altLang="en-US" dirty="0" smtClean="0"/>
              <a:t>わ </a:t>
            </a:r>
            <a:r>
              <a:rPr lang="en-US" altLang="ja-JP" dirty="0" smtClean="0"/>
              <a:t>(not </a:t>
            </a:r>
            <a:r>
              <a:rPr lang="ja-JP" altLang="en-US" dirty="0" smtClean="0"/>
              <a:t>あ）</a:t>
            </a:r>
            <a:endParaRPr lang="en-AU" dirty="0"/>
          </a:p>
        </p:txBody>
      </p:sp>
      <p:sp>
        <p:nvSpPr>
          <p:cNvPr id="11" name="Rectangle 10"/>
          <p:cNvSpPr/>
          <p:nvPr/>
        </p:nvSpPr>
        <p:spPr>
          <a:xfrm>
            <a:off x="0" y="990600"/>
            <a:ext cx="77724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217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90500"/>
            <a:ext cx="8763000" cy="9906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00B050"/>
                </a:solidFill>
              </a:rPr>
              <a:t>Godan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ja-JP" altLang="en-US" dirty="0" smtClean="0">
                <a:solidFill>
                  <a:srgbClr val="00B050"/>
                </a:solidFill>
              </a:rPr>
              <a:t>ごだん </a:t>
            </a:r>
            <a:r>
              <a:rPr lang="en-US" altLang="ja-JP" dirty="0" smtClean="0">
                <a:solidFill>
                  <a:srgbClr val="00B050"/>
                </a:solidFill>
              </a:rPr>
              <a:t>NEGATIVE</a:t>
            </a:r>
            <a:r>
              <a:rPr lang="ja-JP" altLang="en-US" dirty="0" smtClean="0">
                <a:solidFill>
                  <a:srgbClr val="00B050"/>
                </a:solidFill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</a:rPr>
              <a:t>verbs - examples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" y="1181100"/>
            <a:ext cx="8382000" cy="1333500"/>
          </a:xfrm>
          <a:prstGeom prst="rect">
            <a:avLst/>
          </a:prstGeom>
          <a:solidFill>
            <a:srgbClr val="FFFF66"/>
          </a:solidFill>
          <a:ln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Change verbs with an ‘</a:t>
            </a:r>
            <a:r>
              <a:rPr lang="en-US" dirty="0" err="1" smtClean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’ sound before the </a:t>
            </a:r>
            <a:r>
              <a:rPr lang="ja-JP" altLang="en-US" dirty="0" smtClean="0">
                <a:solidFill>
                  <a:prstClr val="black"/>
                </a:solidFill>
              </a:rPr>
              <a:t>ます </a:t>
            </a:r>
            <a:r>
              <a:rPr lang="en-US" altLang="ja-JP" dirty="0" smtClean="0">
                <a:solidFill>
                  <a:prstClr val="black"/>
                </a:solidFill>
              </a:rPr>
              <a:t>into the </a:t>
            </a:r>
          </a:p>
          <a:p>
            <a:pPr algn="ctr"/>
            <a:r>
              <a:rPr lang="en-US" altLang="ja-JP" dirty="0" smtClean="0">
                <a:solidFill>
                  <a:srgbClr val="D53DD0">
                    <a:lumMod val="75000"/>
                  </a:srgbClr>
                </a:solidFill>
              </a:rPr>
              <a:t>‘Negative Plain Form’ </a:t>
            </a:r>
            <a:r>
              <a:rPr lang="en-US" altLang="ja-JP" dirty="0" smtClean="0">
                <a:solidFill>
                  <a:prstClr val="black"/>
                </a:solidFill>
              </a:rPr>
              <a:t>by </a:t>
            </a:r>
          </a:p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dropping </a:t>
            </a:r>
            <a:r>
              <a:rPr lang="en-US" dirty="0" smtClean="0">
                <a:solidFill>
                  <a:prstClr val="black"/>
                </a:solidFill>
              </a:rPr>
              <a:t>the ‘</a:t>
            </a:r>
            <a:r>
              <a:rPr lang="en-US" dirty="0" err="1" smtClean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’ sound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and the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ja-JP" altLang="en-US" dirty="0" smtClean="0">
                <a:solidFill>
                  <a:prstClr val="black"/>
                </a:solidFill>
              </a:rPr>
              <a:t>ます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then</a:t>
            </a:r>
            <a:r>
              <a:rPr lang="en-US" dirty="0" smtClean="0">
                <a:solidFill>
                  <a:prstClr val="black"/>
                </a:solidFill>
              </a:rPr>
              <a:t> adding the equivalent ‘a’ sound plus </a:t>
            </a:r>
            <a:r>
              <a:rPr lang="ja-JP" altLang="en-US" dirty="0" smtClean="0">
                <a:solidFill>
                  <a:prstClr val="black"/>
                </a:solidFill>
              </a:rPr>
              <a:t>ない</a:t>
            </a:r>
            <a:r>
              <a:rPr lang="en-US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987237"/>
              </p:ext>
            </p:extLst>
          </p:nvPr>
        </p:nvGraphicFramePr>
        <p:xfrm>
          <a:off x="1828800" y="2819400"/>
          <a:ext cx="6543780" cy="985308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10" name="Curved Down Arrow 9"/>
          <p:cNvSpPr/>
          <p:nvPr/>
        </p:nvSpPr>
        <p:spPr>
          <a:xfrm rot="16200000">
            <a:off x="668391" y="2762083"/>
            <a:ext cx="914400" cy="990600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67789" y="4088955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/>
              <a:t>Examples (</a:t>
            </a:r>
            <a:r>
              <a:rPr lang="en-US" altLang="ja-JP" sz="2400" dirty="0" err="1" smtClean="0"/>
              <a:t>Go</a:t>
            </a:r>
            <a:r>
              <a:rPr lang="en-US" sz="2400" dirty="0" err="1" smtClean="0"/>
              <a:t>dan</a:t>
            </a:r>
            <a:r>
              <a:rPr lang="en-US" sz="2400" dirty="0" smtClean="0"/>
              <a:t>):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76200" y="5019065"/>
            <a:ext cx="228299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はな</a:t>
            </a:r>
            <a:r>
              <a:rPr lang="ja-JP" altLang="en-US" dirty="0">
                <a:solidFill>
                  <a:srgbClr val="0070C0"/>
                </a:solidFill>
              </a:rPr>
              <a:t>し</a:t>
            </a:r>
            <a:r>
              <a:rPr lang="ja-JP" altLang="en-US" dirty="0" smtClean="0"/>
              <a:t>ます</a:t>
            </a:r>
            <a:r>
              <a:rPr lang="ja-JP" altLang="en-US" dirty="0"/>
              <a:t> </a:t>
            </a:r>
            <a:r>
              <a:rPr lang="en-US" altLang="ja-JP" sz="1400" dirty="0" smtClean="0"/>
              <a:t>(to speak)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6550" y="5764211"/>
            <a:ext cx="133882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はな</a:t>
            </a:r>
            <a:r>
              <a:rPr lang="ja-JP" altLang="en-US" dirty="0">
                <a:solidFill>
                  <a:srgbClr val="FF0000"/>
                </a:solidFill>
              </a:rPr>
              <a:t>さ</a:t>
            </a:r>
            <a:r>
              <a:rPr lang="ja-JP" altLang="en-US" dirty="0" smtClean="0">
                <a:solidFill>
                  <a:srgbClr val="0070C0"/>
                </a:solidFill>
              </a:rPr>
              <a:t>ない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4" name="Straight Arrow Connector 13"/>
          <p:cNvCxnSpPr>
            <a:stCxn id="12" idx="2"/>
            <a:endCxn id="13" idx="0"/>
          </p:cNvCxnSpPr>
          <p:nvPr/>
        </p:nvCxnSpPr>
        <p:spPr>
          <a:xfrm>
            <a:off x="1217699" y="5388397"/>
            <a:ext cx="48265" cy="3758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413292" y="5019065"/>
            <a:ext cx="2138727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あそ</a:t>
            </a:r>
            <a:r>
              <a:rPr lang="ja-JP" altLang="en-US" dirty="0">
                <a:solidFill>
                  <a:srgbClr val="0070C0"/>
                </a:solidFill>
              </a:rPr>
              <a:t>び</a:t>
            </a:r>
            <a:r>
              <a:rPr lang="ja-JP" altLang="en-US" dirty="0" smtClean="0"/>
              <a:t>ます</a:t>
            </a:r>
            <a:r>
              <a:rPr lang="ja-JP" altLang="en-US" dirty="0"/>
              <a:t> </a:t>
            </a:r>
            <a:r>
              <a:rPr lang="en-US" altLang="ja-JP" sz="1400" dirty="0" smtClean="0"/>
              <a:t>(to play)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2634979" y="5764211"/>
            <a:ext cx="133882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あそ</a:t>
            </a:r>
            <a:r>
              <a:rPr lang="ja-JP" altLang="en-US" dirty="0">
                <a:solidFill>
                  <a:srgbClr val="FF0000"/>
                </a:solidFill>
              </a:rPr>
              <a:t>ば</a:t>
            </a:r>
            <a:r>
              <a:rPr lang="ja-JP" altLang="en-US" dirty="0" smtClean="0">
                <a:solidFill>
                  <a:srgbClr val="0070C0"/>
                </a:solidFill>
              </a:rPr>
              <a:t>な</a:t>
            </a:r>
            <a:r>
              <a:rPr lang="ja-JP" altLang="en-US" dirty="0">
                <a:solidFill>
                  <a:srgbClr val="0070C0"/>
                </a:solidFill>
              </a:rPr>
              <a:t>い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>
            <a:stCxn id="15" idx="2"/>
            <a:endCxn id="16" idx="0"/>
          </p:cNvCxnSpPr>
          <p:nvPr/>
        </p:nvCxnSpPr>
        <p:spPr>
          <a:xfrm flipH="1">
            <a:off x="3304393" y="5388397"/>
            <a:ext cx="178263" cy="37581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606114" y="5019065"/>
            <a:ext cx="218361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およ</a:t>
            </a:r>
            <a:r>
              <a:rPr lang="ja-JP" altLang="en-US" dirty="0">
                <a:solidFill>
                  <a:srgbClr val="0070C0"/>
                </a:solidFill>
              </a:rPr>
              <a:t>ぎ</a:t>
            </a:r>
            <a:r>
              <a:rPr lang="ja-JP" altLang="en-US" dirty="0" smtClean="0"/>
              <a:t>ます </a:t>
            </a:r>
            <a:r>
              <a:rPr lang="en-US" altLang="ja-JP" sz="1400" dirty="0" smtClean="0"/>
              <a:t>(to swim)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4955817" y="5824999"/>
            <a:ext cx="1338828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B0F0"/>
                </a:solidFill>
              </a:rPr>
              <a:t>およ</a:t>
            </a:r>
            <a:r>
              <a:rPr lang="ja-JP" altLang="en-US" dirty="0">
                <a:solidFill>
                  <a:srgbClr val="FF0000"/>
                </a:solidFill>
              </a:rPr>
              <a:t>が</a:t>
            </a:r>
            <a:r>
              <a:rPr lang="ja-JP" altLang="en-US" dirty="0" smtClean="0">
                <a:solidFill>
                  <a:srgbClr val="00B0F0"/>
                </a:solidFill>
              </a:rPr>
              <a:t>な</a:t>
            </a:r>
            <a:r>
              <a:rPr lang="ja-JP" altLang="en-US" dirty="0">
                <a:solidFill>
                  <a:srgbClr val="00B0F0"/>
                </a:solidFill>
              </a:rPr>
              <a:t>い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23" name="Straight Arrow Connector 22"/>
          <p:cNvCxnSpPr>
            <a:stCxn id="21" idx="2"/>
            <a:endCxn id="22" idx="0"/>
          </p:cNvCxnSpPr>
          <p:nvPr/>
        </p:nvCxnSpPr>
        <p:spPr>
          <a:xfrm flipH="1">
            <a:off x="5625231" y="5388397"/>
            <a:ext cx="72689" cy="4366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953388" y="2797123"/>
            <a:ext cx="3810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8230432" y="2731103"/>
            <a:ext cx="543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わ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879741" y="5019065"/>
            <a:ext cx="1858201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>
                <a:solidFill>
                  <a:srgbClr val="0070C0"/>
                </a:solidFill>
              </a:rPr>
              <a:t>かい</a:t>
            </a:r>
            <a:r>
              <a:rPr lang="ja-JP" altLang="en-US" dirty="0" smtClean="0"/>
              <a:t>ます</a:t>
            </a:r>
            <a:r>
              <a:rPr lang="ja-JP" altLang="en-US" dirty="0"/>
              <a:t> </a:t>
            </a:r>
            <a:r>
              <a:rPr lang="en-US" altLang="ja-JP" sz="1400" dirty="0" smtClean="0"/>
              <a:t>(to buy)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354691" y="5824999"/>
            <a:ext cx="1107996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ja-JP" altLang="en-US" dirty="0" smtClean="0"/>
              <a:t>か</a:t>
            </a:r>
            <a:r>
              <a:rPr lang="ja-JP" altLang="en-US" dirty="0">
                <a:solidFill>
                  <a:srgbClr val="FF0000"/>
                </a:solidFill>
              </a:rPr>
              <a:t>わ</a:t>
            </a:r>
            <a:r>
              <a:rPr lang="ja-JP" altLang="en-US" dirty="0" smtClean="0">
                <a:solidFill>
                  <a:srgbClr val="0070C0"/>
                </a:solidFill>
              </a:rPr>
              <a:t>ない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1" name="Straight Arrow Connector 30"/>
          <p:cNvCxnSpPr>
            <a:stCxn id="29" idx="2"/>
            <a:endCxn id="30" idx="0"/>
          </p:cNvCxnSpPr>
          <p:nvPr/>
        </p:nvCxnSpPr>
        <p:spPr>
          <a:xfrm>
            <a:off x="7808842" y="5388397"/>
            <a:ext cx="99847" cy="43660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ctangle 54"/>
          <p:cNvSpPr/>
          <p:nvPr/>
        </p:nvSpPr>
        <p:spPr>
          <a:xfrm>
            <a:off x="0" y="990600"/>
            <a:ext cx="7620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79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80735"/>
            <a:ext cx="7820830" cy="70986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Irregular </a:t>
            </a:r>
            <a:r>
              <a:rPr lang="en-US" altLang="ja-JP" dirty="0" smtClean="0">
                <a:solidFill>
                  <a:srgbClr val="FF6600"/>
                </a:solidFill>
              </a:rPr>
              <a:t>NEGATIVE </a:t>
            </a:r>
            <a:r>
              <a:rPr lang="en-US" dirty="0" smtClean="0">
                <a:solidFill>
                  <a:srgbClr val="FF6600"/>
                </a:solidFill>
              </a:rPr>
              <a:t>v</a:t>
            </a:r>
            <a:r>
              <a:rPr lang="en-US" altLang="ja-JP" dirty="0" smtClean="0">
                <a:solidFill>
                  <a:srgbClr val="FF6600"/>
                </a:solidFill>
              </a:rPr>
              <a:t>erbs</a:t>
            </a:r>
            <a:r>
              <a:rPr lang="ja-JP" altLang="en-US" dirty="0">
                <a:solidFill>
                  <a:srgbClr val="FF6600"/>
                </a:solidFill>
              </a:rPr>
              <a:t> </a:t>
            </a:r>
            <a:r>
              <a:rPr lang="en-US" altLang="ja-JP" dirty="0" smtClean="0">
                <a:solidFill>
                  <a:srgbClr val="FF6600"/>
                </a:solidFill>
              </a:rPr>
              <a:t>and exceptions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077200" cy="42672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200" dirty="0" smtClean="0"/>
              <a:t>Verbs which belong to the Irregular group </a:t>
            </a:r>
            <a:r>
              <a:rPr lang="en-US" sz="3200" u="sng" dirty="0" smtClean="0"/>
              <a:t>don’t follow the rules </a:t>
            </a:r>
            <a:r>
              <a:rPr lang="en-US" sz="3200" dirty="0" smtClean="0"/>
              <a:t>for </a:t>
            </a:r>
            <a:r>
              <a:rPr lang="en-US" sz="3200" dirty="0" err="1" smtClean="0"/>
              <a:t>Ichidan</a:t>
            </a:r>
            <a:r>
              <a:rPr lang="en-US" sz="3200" dirty="0" smtClean="0"/>
              <a:t> or </a:t>
            </a:r>
            <a:r>
              <a:rPr lang="en-US" sz="3200" dirty="0" err="1" smtClean="0"/>
              <a:t>Godan</a:t>
            </a:r>
            <a:r>
              <a:rPr lang="en-US" sz="3200" dirty="0" smtClean="0"/>
              <a:t>.  (Learn them as exceptions.)</a:t>
            </a:r>
          </a:p>
          <a:p>
            <a:pPr marL="0" indent="0">
              <a:buNone/>
            </a:pPr>
            <a:endParaRPr lang="en-US" sz="3200" dirty="0" smtClean="0"/>
          </a:p>
          <a:p>
            <a:pPr marL="0" indent="0">
              <a:buNone/>
            </a:pPr>
            <a:r>
              <a:rPr lang="ja-JP" altLang="en-US" sz="3200" dirty="0" smtClean="0"/>
              <a:t>しま</a:t>
            </a:r>
            <a:r>
              <a:rPr lang="ja-JP" altLang="en-US" sz="3200" dirty="0"/>
              <a:t>す</a:t>
            </a:r>
            <a:r>
              <a:rPr lang="ja-JP" altLang="en-US" sz="3200" dirty="0" smtClean="0"/>
              <a:t>　</a:t>
            </a:r>
            <a:r>
              <a:rPr lang="en-US" altLang="ja-JP" sz="3200" dirty="0" smtClean="0"/>
              <a:t>(to do)									</a:t>
            </a:r>
            <a:r>
              <a:rPr lang="ja-JP" altLang="en-US" sz="3200" dirty="0" smtClean="0"/>
              <a:t>しない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 smtClean="0"/>
              <a:t>きます　</a:t>
            </a:r>
            <a:r>
              <a:rPr lang="en-US" altLang="ja-JP" sz="3200" dirty="0" smtClean="0"/>
              <a:t>(to come)								</a:t>
            </a:r>
            <a:r>
              <a:rPr lang="ja-JP" altLang="en-US" sz="3200" dirty="0" smtClean="0"/>
              <a:t>こない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い</a:t>
            </a:r>
            <a:r>
              <a:rPr lang="ja-JP" altLang="en-US" sz="3200" dirty="0" smtClean="0"/>
              <a:t>きす </a:t>
            </a:r>
            <a:r>
              <a:rPr lang="en-US" altLang="ja-JP" sz="3200" dirty="0" smtClean="0"/>
              <a:t>(to go)										</a:t>
            </a:r>
            <a:r>
              <a:rPr lang="ja-JP" altLang="en-US" sz="3200" dirty="0" smtClean="0"/>
              <a:t>いかない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お</a:t>
            </a:r>
            <a:r>
              <a:rPr lang="ja-JP" altLang="en-US" sz="3200" dirty="0" smtClean="0"/>
              <a:t>きます </a:t>
            </a:r>
            <a:r>
              <a:rPr lang="en-US" altLang="ja-JP" sz="3200" dirty="0" smtClean="0"/>
              <a:t>(to get up)							</a:t>
            </a:r>
            <a:r>
              <a:rPr lang="ja-JP" altLang="en-US" sz="3200" dirty="0" smtClean="0"/>
              <a:t>おきない</a:t>
            </a:r>
            <a:endParaRPr lang="en-US" altLang="ja-JP" sz="3200" dirty="0" smtClean="0"/>
          </a:p>
          <a:p>
            <a:pPr marL="0" indent="0">
              <a:buNone/>
            </a:pPr>
            <a:r>
              <a:rPr lang="ja-JP" altLang="en-US" sz="3200" dirty="0"/>
              <a:t>で</a:t>
            </a:r>
            <a:r>
              <a:rPr lang="ja-JP" altLang="en-US" sz="3200" dirty="0" smtClean="0"/>
              <a:t>きます </a:t>
            </a:r>
            <a:r>
              <a:rPr lang="en-US" altLang="ja-JP" sz="3200" dirty="0" smtClean="0"/>
              <a:t>(can do)								</a:t>
            </a:r>
            <a:r>
              <a:rPr lang="ja-JP" altLang="en-US" sz="3200" dirty="0" smtClean="0"/>
              <a:t>できな</a:t>
            </a:r>
            <a:r>
              <a:rPr lang="ja-JP" altLang="en-US" sz="3200" dirty="0"/>
              <a:t>い</a:t>
            </a:r>
            <a:endParaRPr lang="en-US" altLang="ja-JP" sz="3200" dirty="0" smtClean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91000" y="35814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191000" y="41148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191000" y="46482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191000" y="51816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191000" y="5638800"/>
            <a:ext cx="24384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0" y="1219200"/>
            <a:ext cx="8001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379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Plain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form</a:t>
            </a:r>
            <a:r>
              <a:rPr lang="ja-JP" altLang="en-US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altLang="ja-JP" dirty="0" smtClean="0">
                <a:solidFill>
                  <a:schemeClr val="accent6">
                    <a:lumMod val="75000"/>
                  </a:schemeClr>
                </a:solidFill>
              </a:rPr>
              <a:t>‘NEGATIVE’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rule summary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9714" y="1066800"/>
            <a:ext cx="7429500" cy="106679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‘e’ sound before the </a:t>
            </a:r>
            <a:r>
              <a:rPr lang="ja-JP" altLang="en-US" dirty="0" smtClean="0">
                <a:solidFill>
                  <a:prstClr val="black"/>
                </a:solidFill>
              </a:rPr>
              <a:t>ます </a:t>
            </a:r>
            <a:r>
              <a:rPr lang="en-US" altLang="ja-JP" dirty="0" smtClean="0">
                <a:solidFill>
                  <a:srgbClr val="0070C0"/>
                </a:solidFill>
              </a:rPr>
              <a:t>or</a:t>
            </a:r>
            <a:r>
              <a:rPr lang="en-US" altLang="ja-JP" dirty="0" smtClean="0">
                <a:solidFill>
                  <a:prstClr val="black"/>
                </a:solidFill>
              </a:rPr>
              <a:t> ‘one hiragana’ before the 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す</a:t>
            </a:r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endParaRPr lang="en-US" dirty="0" smtClean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dirty="0" smtClean="0">
                <a:solidFill>
                  <a:prstClr val="black"/>
                </a:solidFill>
              </a:rPr>
              <a:t>drop the 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す</a:t>
            </a:r>
            <a:r>
              <a:rPr lang="ja-JP" altLang="en-US" dirty="0" smtClean="0">
                <a:solidFill>
                  <a:prstClr val="black"/>
                </a:solidFill>
              </a:rPr>
              <a:t>　</a:t>
            </a:r>
            <a:r>
              <a:rPr lang="en-US" altLang="ja-JP" dirty="0" smtClean="0">
                <a:solidFill>
                  <a:prstClr val="black"/>
                </a:solidFill>
              </a:rPr>
              <a:t>and </a:t>
            </a:r>
            <a:r>
              <a:rPr lang="en-US" dirty="0" smtClean="0">
                <a:solidFill>
                  <a:prstClr val="black"/>
                </a:solidFill>
              </a:rPr>
              <a:t>add </a:t>
            </a:r>
            <a:r>
              <a:rPr lang="ja-JP" altLang="en-US" dirty="0" smtClean="0">
                <a:solidFill>
                  <a:prstClr val="black"/>
                </a:solidFill>
              </a:rPr>
              <a:t>な</a:t>
            </a:r>
            <a:r>
              <a:rPr lang="ja-JP" altLang="en-US" dirty="0">
                <a:solidFill>
                  <a:prstClr val="black"/>
                </a:solidFill>
              </a:rPr>
              <a:t>い</a:t>
            </a:r>
            <a:r>
              <a:rPr lang="en-US" altLang="ja-JP" dirty="0" smtClean="0">
                <a:solidFill>
                  <a:prstClr val="black"/>
                </a:solidFill>
              </a:rPr>
              <a:t>.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7673" y="766119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Ichidan</a:t>
            </a:r>
            <a:r>
              <a:rPr lang="en-US" dirty="0" smtClean="0">
                <a:solidFill>
                  <a:srgbClr val="0070C0"/>
                </a:solidFill>
              </a:rPr>
              <a:t> verbs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419600" y="1371600"/>
            <a:ext cx="0" cy="373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75530" y="2590800"/>
            <a:ext cx="7530270" cy="12116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‘</a:t>
            </a:r>
            <a:r>
              <a:rPr lang="en-US" dirty="0" err="1" smtClean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’ sound before the </a:t>
            </a:r>
            <a:r>
              <a:rPr lang="ja-JP" altLang="en-US" dirty="0" smtClean="0">
                <a:solidFill>
                  <a:prstClr val="black"/>
                </a:solidFill>
              </a:rPr>
              <a:t>ま</a:t>
            </a:r>
            <a:r>
              <a:rPr lang="ja-JP" altLang="en-US" dirty="0">
                <a:solidFill>
                  <a:prstClr val="black"/>
                </a:solidFill>
              </a:rPr>
              <a:t>す</a:t>
            </a:r>
            <a:r>
              <a:rPr lang="ja-JP" altLang="en-US" dirty="0" smtClean="0">
                <a:solidFill>
                  <a:prstClr val="black"/>
                </a:solidFill>
              </a:rPr>
              <a:t> 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r>
              <a:rPr lang="en-US" altLang="ja-JP" dirty="0" smtClean="0">
                <a:solidFill>
                  <a:prstClr val="black"/>
                </a:solidFill>
              </a:rPr>
              <a:t>drop </a:t>
            </a:r>
            <a:r>
              <a:rPr lang="en-US" dirty="0" smtClean="0">
                <a:solidFill>
                  <a:prstClr val="black"/>
                </a:solidFill>
              </a:rPr>
              <a:t>the ‘</a:t>
            </a:r>
            <a:r>
              <a:rPr lang="en-US" dirty="0" err="1" smtClean="0">
                <a:solidFill>
                  <a:prstClr val="black"/>
                </a:solidFill>
              </a:rPr>
              <a:t>i</a:t>
            </a:r>
            <a:r>
              <a:rPr lang="en-US" dirty="0" smtClean="0">
                <a:solidFill>
                  <a:prstClr val="black"/>
                </a:solidFill>
              </a:rPr>
              <a:t>’ sound</a:t>
            </a:r>
            <a:r>
              <a:rPr lang="ja-JP" altLang="en-US" dirty="0">
                <a:solidFill>
                  <a:prstClr val="black"/>
                </a:solidFill>
              </a:rPr>
              <a:t> </a:t>
            </a:r>
            <a:r>
              <a:rPr lang="en-US" altLang="ja-JP" dirty="0" smtClean="0">
                <a:solidFill>
                  <a:prstClr val="black"/>
                </a:solidFill>
              </a:rPr>
              <a:t>and the</a:t>
            </a:r>
            <a:r>
              <a:rPr lang="ja-JP" altLang="en-US" dirty="0" smtClean="0">
                <a:solidFill>
                  <a:prstClr val="black"/>
                </a:solidFill>
              </a:rPr>
              <a:t>　ます　</a:t>
            </a:r>
            <a:endParaRPr lang="en-US" altLang="ja-JP" dirty="0" smtClean="0">
              <a:solidFill>
                <a:prstClr val="black"/>
              </a:solidFill>
            </a:endParaRP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change it to the equivalent ‘a’ sound plus </a:t>
            </a:r>
            <a:r>
              <a:rPr lang="ja-JP" altLang="en-US" dirty="0" smtClean="0">
                <a:solidFill>
                  <a:prstClr val="black"/>
                </a:solidFill>
              </a:rPr>
              <a:t>ない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3400" y="2278451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70C0"/>
                </a:solidFill>
              </a:rPr>
              <a:t>Godan</a:t>
            </a:r>
            <a:r>
              <a:rPr lang="en-US" dirty="0" smtClean="0">
                <a:solidFill>
                  <a:srgbClr val="0070C0"/>
                </a:solidFill>
              </a:rPr>
              <a:t> verbs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5181600"/>
            <a:ext cx="3172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Irregular and exception verbs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4419600" y="2895600"/>
            <a:ext cx="0" cy="3734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936181"/>
              </p:ext>
            </p:extLst>
          </p:nvPr>
        </p:nvGraphicFramePr>
        <p:xfrm>
          <a:off x="1524000" y="3962400"/>
          <a:ext cx="6543780" cy="985308"/>
        </p:xfrm>
        <a:graphic>
          <a:graphicData uri="http://schemas.openxmlformats.org/drawingml/2006/table">
            <a:tbl>
              <a:tblPr/>
              <a:tblGrid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  <a:gridCol w="436252"/>
              </a:tblGrid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わ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ら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ま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ぱ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ば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は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な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だ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た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ざ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さ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が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か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あ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66"/>
                    </a:solidFill>
                  </a:tcPr>
                </a:tc>
              </a:tr>
              <a:tr h="4926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り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み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ぴ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び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ひ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に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HGSKyokashotai" pitchFamily="18" charset="-128"/>
                          <a:cs typeface="Arial" charset="0"/>
                        </a:rPr>
                        <a:t>ぢ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ち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じ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し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ぎ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A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き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ja-JP" alt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mic Sans MS" pitchFamily="66" charset="0"/>
                          <a:ea typeface="HGSKyokashotai" pitchFamily="18" charset="-128"/>
                          <a:cs typeface="Times New Roman" pitchFamily="18" charset="0"/>
                        </a:rPr>
                        <a:t>い</a:t>
                      </a:r>
                      <a:endParaRPr kumimoji="0" lang="ja-JP" altLang="en-A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HGSKyokashotai" pitchFamily="18" charset="-128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FF99"/>
                    </a:solidFill>
                  </a:tcPr>
                </a:tc>
              </a:tr>
            </a:tbl>
          </a:graphicData>
        </a:graphic>
      </p:graphicFrame>
      <p:sp>
        <p:nvSpPr>
          <p:cNvPr id="18" name="Curved Down Arrow 17"/>
          <p:cNvSpPr/>
          <p:nvPr/>
        </p:nvSpPr>
        <p:spPr>
          <a:xfrm rot="16200000">
            <a:off x="363591" y="3905083"/>
            <a:ext cx="914400" cy="990600"/>
          </a:xfrm>
          <a:prstGeom prst="curved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690300" y="3996725"/>
            <a:ext cx="381000" cy="533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7967344" y="3930705"/>
            <a:ext cx="54373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ja-JP" altLang="en-US" sz="28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わ</a:t>
            </a:r>
            <a:endParaRPr lang="en-US" sz="28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556304"/>
            <a:ext cx="3549396" cy="1195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9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Change these verbs into the NEGATIVE Plain form</a:t>
            </a:r>
            <a:endParaRPr lang="en-US" sz="3200" dirty="0">
              <a:solidFill>
                <a:schemeClr val="bg1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317763"/>
              </p:ext>
            </p:extLst>
          </p:nvPr>
        </p:nvGraphicFramePr>
        <p:xfrm>
          <a:off x="892566" y="2590800"/>
          <a:ext cx="7238999" cy="3708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81560"/>
                <a:gridCol w="2133600"/>
                <a:gridCol w="2923839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かいます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 buy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たべます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see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はたらきます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します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exist (animals)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つくります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make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もってきます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bring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92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/>
                </a:solidFill>
              </a:rPr>
              <a:t>Were you right?</a:t>
            </a:r>
            <a:endParaRPr lang="en-US" sz="4000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605759"/>
              </p:ext>
            </p:extLst>
          </p:nvPr>
        </p:nvGraphicFramePr>
        <p:xfrm>
          <a:off x="685800" y="2667000"/>
          <a:ext cx="8305800" cy="3708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2180273"/>
                <a:gridCol w="2239327"/>
                <a:gridCol w="1447800"/>
                <a:gridCol w="2438400"/>
              </a:tblGrid>
              <a:tr h="370840">
                <a:tc>
                  <a:txBody>
                    <a:bodyPr/>
                    <a:lstStyle/>
                    <a:p>
                      <a:r>
                        <a:rPr lang="ja-JP" altLang="en-US" b="0" dirty="0" smtClean="0"/>
                        <a:t>かいます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smtClean="0"/>
                        <a:t>to buy</a:t>
                      </a:r>
                      <a:endParaRPr lang="en-US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r>
                        <a:rPr lang="en-US" b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b="0" dirty="0" smtClean="0">
                          <a:solidFill>
                            <a:srgbClr val="FF0000"/>
                          </a:solidFill>
                        </a:rPr>
                        <a:t>かわない</a:t>
                      </a:r>
                      <a:endParaRPr lang="en-US" b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come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Irregular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こない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たべます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Ichidan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たべない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Irregular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いかない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みます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see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Ichidan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みない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はたらきます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はたらかない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します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do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Irregular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しない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います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exist (animals)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Ichidan</a:t>
                      </a:r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いない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つくります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make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つくらない</a:t>
                      </a:r>
                      <a:endParaRPr lang="en-US" dirty="0" smtClean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ja-JP" altLang="en-US" dirty="0" smtClean="0"/>
                        <a:t>もってきます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 bring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rgbClr val="FF0000"/>
                          </a:solidFill>
                        </a:rPr>
                        <a:t>Godan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ja-JP" altLang="en-US" dirty="0" smtClean="0">
                          <a:solidFill>
                            <a:srgbClr val="FF0000"/>
                          </a:solidFill>
                        </a:rPr>
                        <a:t>もってこない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74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0" y="927099"/>
            <a:ext cx="7058360" cy="70986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Polite Japanese to Casual Japanese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667000"/>
            <a:ext cx="53142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How can you say these in informal Japanese?</a:t>
            </a:r>
          </a:p>
          <a:p>
            <a:pPr marL="342900" indent="-342900">
              <a:buAutoNum type="arabicPeriod"/>
            </a:pPr>
            <a:endParaRPr lang="en-US" dirty="0" smtClean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don’t study French.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I </a:t>
            </a:r>
            <a:r>
              <a:rPr lang="en-US" dirty="0" smtClean="0">
                <a:solidFill>
                  <a:prstClr val="black"/>
                </a:solidFill>
              </a:rPr>
              <a:t>don’t read </a:t>
            </a:r>
            <a:r>
              <a:rPr lang="en-US" dirty="0">
                <a:solidFill>
                  <a:prstClr val="black"/>
                </a:solidFill>
              </a:rPr>
              <a:t>a </a:t>
            </a:r>
            <a:r>
              <a:rPr lang="en-US" dirty="0" smtClean="0">
                <a:solidFill>
                  <a:prstClr val="black"/>
                </a:solidFill>
              </a:rPr>
              <a:t>books.</a:t>
            </a:r>
            <a:endParaRPr lang="en-US" dirty="0">
              <a:solidFill>
                <a:prstClr val="black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>
                <a:solidFill>
                  <a:prstClr val="black"/>
                </a:solidFill>
              </a:rPr>
              <a:t>I </a:t>
            </a:r>
            <a:r>
              <a:rPr lang="en-US" dirty="0" smtClean="0">
                <a:solidFill>
                  <a:prstClr val="black"/>
                </a:solidFill>
              </a:rPr>
              <a:t>don’t ride </a:t>
            </a:r>
            <a:r>
              <a:rPr lang="en-US" dirty="0">
                <a:solidFill>
                  <a:prstClr val="black"/>
                </a:solidFill>
              </a:rPr>
              <a:t>the </a:t>
            </a:r>
            <a:r>
              <a:rPr lang="en-US" dirty="0" smtClean="0">
                <a:solidFill>
                  <a:prstClr val="black"/>
                </a:solidFill>
              </a:rPr>
              <a:t>train </a:t>
            </a:r>
            <a:r>
              <a:rPr lang="en-US" dirty="0">
                <a:solidFill>
                  <a:prstClr val="black"/>
                </a:solidFill>
              </a:rPr>
              <a:t>to school.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don’t watch TV.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Tomorrow I won’t go shopping.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don’t eat breakfast.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dirty="0" smtClean="0">
                <a:solidFill>
                  <a:prstClr val="black"/>
                </a:solidFill>
              </a:rPr>
              <a:t>I don’t work at McDonalds.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3429000"/>
            <a:ext cx="2895600" cy="23083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prstClr val="black"/>
                </a:solidFill>
              </a:rPr>
              <a:t>These verbs may help you.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べんきょうします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study)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よ</a:t>
            </a:r>
            <a:r>
              <a:rPr lang="ja-JP" altLang="en-US" sz="1600" dirty="0">
                <a:solidFill>
                  <a:prstClr val="black"/>
                </a:solidFill>
              </a:rPr>
              <a:t>みま</a:t>
            </a:r>
            <a:r>
              <a:rPr lang="ja-JP" altLang="en-US" sz="1600" dirty="0" smtClean="0">
                <a:solidFill>
                  <a:prstClr val="black"/>
                </a:solidFill>
              </a:rPr>
              <a:t>す </a:t>
            </a:r>
            <a:r>
              <a:rPr lang="en-US" altLang="ja-JP" sz="1600" dirty="0" smtClean="0">
                <a:solidFill>
                  <a:prstClr val="black"/>
                </a:solidFill>
              </a:rPr>
              <a:t>(to read)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のります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ride)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みます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watch)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かいものをします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shop)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のみます </a:t>
            </a:r>
            <a:r>
              <a:rPr lang="en-US" altLang="ja-JP" sz="1600" dirty="0" smtClean="0">
                <a:solidFill>
                  <a:prstClr val="black"/>
                </a:solidFill>
              </a:rPr>
              <a:t>(to drink)</a:t>
            </a:r>
          </a:p>
          <a:p>
            <a:r>
              <a:rPr lang="ja-JP" altLang="en-US" sz="1600" dirty="0" smtClean="0">
                <a:solidFill>
                  <a:prstClr val="black"/>
                </a:solidFill>
              </a:rPr>
              <a:t>たべます </a:t>
            </a:r>
            <a:r>
              <a:rPr lang="en-US" altLang="ja-JP" sz="1600" dirty="0" smtClean="0">
                <a:solidFill>
                  <a:prstClr val="black"/>
                </a:solidFill>
              </a:rPr>
              <a:t>(to</a:t>
            </a:r>
            <a:r>
              <a:rPr lang="ja-JP" altLang="en-US" sz="1600" dirty="0" smtClean="0">
                <a:solidFill>
                  <a:prstClr val="black"/>
                </a:solidFill>
              </a:rPr>
              <a:t> </a:t>
            </a:r>
            <a:r>
              <a:rPr lang="en-US" altLang="ja-JP" sz="1600" dirty="0" smtClean="0">
                <a:solidFill>
                  <a:prstClr val="black"/>
                </a:solidFill>
              </a:rPr>
              <a:t>eat)</a:t>
            </a:r>
          </a:p>
          <a:p>
            <a:r>
              <a:rPr lang="ja-JP" altLang="en-US" sz="1600" dirty="0">
                <a:solidFill>
                  <a:prstClr val="black"/>
                </a:solidFill>
              </a:rPr>
              <a:t>はたらき</a:t>
            </a:r>
            <a:r>
              <a:rPr lang="ja-JP" altLang="en-US" sz="1600" dirty="0" smtClean="0">
                <a:solidFill>
                  <a:prstClr val="black"/>
                </a:solidFill>
              </a:rPr>
              <a:t>ます</a:t>
            </a:r>
            <a:r>
              <a:rPr lang="en-US" altLang="ja-JP" sz="1600" dirty="0" smtClean="0">
                <a:solidFill>
                  <a:prstClr val="black"/>
                </a:solidFill>
              </a:rPr>
              <a:t>(to work)</a:t>
            </a:r>
            <a:endParaRPr lang="en-US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0449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516</TotalTime>
  <Words>969</Words>
  <Application>Microsoft Office PowerPoint</Application>
  <PresentationFormat>On-screen Show (4:3)</PresentationFormat>
  <Paragraphs>326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Meiryo</vt:lpstr>
      <vt:lpstr>Arial</vt:lpstr>
      <vt:lpstr>Calibri</vt:lpstr>
      <vt:lpstr>Century Gothic</vt:lpstr>
      <vt:lpstr>Comic Sans MS</vt:lpstr>
      <vt:lpstr>HGSKyokashotai</vt:lpstr>
      <vt:lpstr>Times New Roman</vt:lpstr>
      <vt:lpstr>Wingdings</vt:lpstr>
      <vt:lpstr>Wingdings 3</vt:lpstr>
      <vt:lpstr>Ion Boardroom</vt:lpstr>
      <vt:lpstr>Plain form  Negative verbs</vt:lpstr>
      <vt:lpstr>Ichidan 一だん NEGATIVE verbs　</vt:lpstr>
      <vt:lpstr>Godan ごだん NEGATIVE verbs</vt:lpstr>
      <vt:lpstr>Godan ごだん NEGATIVE verbs - examples</vt:lpstr>
      <vt:lpstr>Irregular NEGATIVE verbs and exceptions</vt:lpstr>
      <vt:lpstr>Plain form ‘NEGATIVE’ rule summary</vt:lpstr>
      <vt:lpstr>Change these verbs into the NEGATIVE Plain form</vt:lpstr>
      <vt:lpstr>Were you right?</vt:lpstr>
      <vt:lpstr>Polite Japanese to Casual Japanese</vt:lpstr>
      <vt:lpstr>Did you answer correctly?</vt:lpstr>
      <vt:lpstr>なにをするの？　  Describe what you won’t do.</vt:lpstr>
      <vt:lpstr>なにをするの？　  Some example answers.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 FORM</dc:title>
  <dc:creator>Bill &amp; Inge</dc:creator>
  <cp:lastModifiedBy>Inge Foley</cp:lastModifiedBy>
  <cp:revision>56</cp:revision>
  <dcterms:created xsi:type="dcterms:W3CDTF">2013-06-05T10:14:21Z</dcterms:created>
  <dcterms:modified xsi:type="dcterms:W3CDTF">2014-07-04T03:30:02Z</dcterms:modified>
</cp:coreProperties>
</file>