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1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D0D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4" autoAdjust="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CA0C1A-4CAC-4823-BB37-FAA31051BAE8}" type="datetimeFigureOut">
              <a:rPr lang="en-AU"/>
              <a:pPr>
                <a:defRPr/>
              </a:pPr>
              <a:t>12/09/2012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68EA0B-70CB-46F8-BAC8-AAAF749F45E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3831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759C9B-A18A-4D77-A543-CB07F671AE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75AAB-8E01-4A2E-9FD0-ACDF77E00F8D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F5766-F690-49BF-8F66-F725067A4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91473-F291-4BC1-B5F6-ADF1871370EA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8A481-6D00-46C2-B37A-7C84A6C8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CAA8-4525-42A1-8014-4D0DE0737FE5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EE9C3-EB81-4625-B2C0-EF2A6EB47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4E94D-5D27-4FD6-BCC8-49447BDCB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E2F78-178C-4556-BC3F-A7086901B754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9EA60-8101-4486-937F-460ED7005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1CEDF-21DE-4853-AED5-DB707D777B51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F2760-1D06-4067-B63A-91A0B2B3B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22350-306B-4B98-98CC-848FE186532A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69136-3C19-4D1F-B17B-EE69C7348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3C0D3-B30E-4292-BD9B-CCB4E63B5C3F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04924-F745-4CB7-974F-9ED2B42E2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3AB03-46C6-40D7-860A-C56F50891FD9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50713-8D9C-41CE-BA91-1743EC085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CA8CF-EF33-4086-B6C1-BCD7B657BBF3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F8347-B163-4185-B08D-35095FD9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3D94A-D8E3-483F-B945-480C49F84E8D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FFA5-25E8-4F1F-95A7-D9ECB2DB0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5EE4-CBD8-42A1-90E3-4BBABB0B5C26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71C75-2807-4342-9E6E-F4062D96E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304D78-0189-429E-9C05-DDD43B929EC7}" type="datetimeFigureOut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CC4E4B-5B9D-492D-A525-B88E00A9E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Japanese_fl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66750" y="-500063"/>
            <a:ext cx="10477500" cy="785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eaLnBrk="1" hangingPunct="1"/>
            <a:r>
              <a:rPr lang="en-US" sz="9600" smtClean="0">
                <a:latin typeface="Japan"/>
              </a:rPr>
              <a:t>Nationality</a:t>
            </a:r>
            <a:endParaRPr lang="en-US" sz="9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8000" smtClean="0"/>
              <a:t>Remember!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981200"/>
            <a:ext cx="8458200" cy="4114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4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AU" sz="4000" dirty="0" err="1" smtClean="0">
                <a:solidFill>
                  <a:srgbClr val="FF0000"/>
                </a:solidFill>
              </a:rPr>
              <a:t>Watashi</a:t>
            </a:r>
            <a:r>
              <a:rPr lang="en-AU" sz="4000" dirty="0" smtClean="0"/>
              <a:t> </a:t>
            </a:r>
            <a:r>
              <a:rPr lang="en-AU" sz="4000" dirty="0" err="1" smtClean="0"/>
              <a:t>wa</a:t>
            </a:r>
            <a:r>
              <a:rPr lang="en-AU" sz="4000" dirty="0" smtClean="0"/>
              <a:t> </a:t>
            </a:r>
            <a:r>
              <a:rPr lang="en-AU" sz="4000" u="sng" dirty="0" smtClean="0">
                <a:solidFill>
                  <a:srgbClr val="00B050"/>
                </a:solidFill>
              </a:rPr>
              <a:t>(COUNTRY)</a:t>
            </a:r>
            <a:r>
              <a:rPr lang="en-AU" sz="4000" dirty="0" smtClean="0">
                <a:solidFill>
                  <a:srgbClr val="00B050"/>
                </a:solidFill>
              </a:rPr>
              <a:t> </a:t>
            </a:r>
            <a:r>
              <a:rPr lang="en-AU" sz="4000" dirty="0" err="1" smtClean="0">
                <a:solidFill>
                  <a:srgbClr val="00B0F0"/>
                </a:solidFill>
              </a:rPr>
              <a:t>jin</a:t>
            </a:r>
            <a:r>
              <a:rPr lang="en-AU" sz="4000" dirty="0" smtClean="0">
                <a:solidFill>
                  <a:srgbClr val="00B0F0"/>
                </a:solidFill>
              </a:rPr>
              <a:t> </a:t>
            </a:r>
            <a:r>
              <a:rPr lang="en-AU" sz="4000" dirty="0" err="1" smtClean="0"/>
              <a:t>desu</a:t>
            </a:r>
            <a:r>
              <a:rPr lang="en-AU" sz="4000" dirty="0" smtClean="0"/>
              <a:t>.</a:t>
            </a:r>
          </a:p>
          <a:p>
            <a:pPr marL="3657600" lvl="8" indent="0">
              <a:buFont typeface="Arial" pitchFamily="34" charset="0"/>
              <a:buNone/>
              <a:defRPr/>
            </a:pPr>
            <a:endParaRPr lang="en-AU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4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ion 1 5"/>
          <p:cNvSpPr/>
          <p:nvPr/>
        </p:nvSpPr>
        <p:spPr>
          <a:xfrm>
            <a:off x="304800" y="228600"/>
            <a:ext cx="8382000" cy="6248400"/>
          </a:xfrm>
          <a:prstGeom prst="irregularSeal1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eaLnBrk="1" hangingPunct="1"/>
            <a:r>
              <a:rPr lang="en-US" sz="9600" dirty="0" smtClean="0">
                <a:latin typeface="Japan"/>
              </a:rPr>
              <a:t>Let’s Play</a:t>
            </a:r>
            <a:br>
              <a:rPr lang="en-US" sz="9600" dirty="0" smtClean="0">
                <a:latin typeface="Japan"/>
              </a:rPr>
            </a:br>
            <a:r>
              <a:rPr lang="en-US" dirty="0" smtClean="0">
                <a:latin typeface="Japan"/>
              </a:rPr>
              <a:t>‘Where do you come from?’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4149080"/>
            <a:ext cx="5832648" cy="151216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395536" y="2564904"/>
            <a:ext cx="5400600" cy="1584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926976"/>
          </a:xfrm>
        </p:spPr>
        <p:txBody>
          <a:bodyPr/>
          <a:lstStyle/>
          <a:p>
            <a:r>
              <a:rPr lang="en-AU" sz="5000" b="1" u="sng" dirty="0" smtClean="0"/>
              <a:t>Instructions</a:t>
            </a:r>
            <a:endParaRPr lang="en-AU" sz="5000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536" y="1196752"/>
            <a:ext cx="8352928" cy="5040560"/>
          </a:xfrm>
        </p:spPr>
        <p:txBody>
          <a:bodyPr/>
          <a:lstStyle/>
          <a:p>
            <a:r>
              <a:rPr lang="en-AU" sz="2800" dirty="0" smtClean="0"/>
              <a:t>Everyone takes a country badge and sticks it on their shirt (know how to say you are a person from that country)</a:t>
            </a:r>
          </a:p>
          <a:p>
            <a:r>
              <a:rPr lang="en-AU" sz="2800" dirty="0" smtClean="0"/>
              <a:t>Walk around the room and ask:</a:t>
            </a:r>
          </a:p>
          <a:p>
            <a:pPr lvl="1"/>
            <a:r>
              <a:rPr lang="en-AU" b="1" u="sng" dirty="0" err="1" smtClean="0">
                <a:solidFill>
                  <a:srgbClr val="7030A0"/>
                </a:solidFill>
              </a:rPr>
              <a:t>Kokuseki</a:t>
            </a:r>
            <a:r>
              <a:rPr lang="en-AU" b="1" u="sng" dirty="0" smtClean="0">
                <a:solidFill>
                  <a:srgbClr val="7030A0"/>
                </a:solidFill>
              </a:rPr>
              <a:t> </a:t>
            </a:r>
            <a:r>
              <a:rPr lang="en-AU" b="1" u="sng" dirty="0" err="1" smtClean="0">
                <a:solidFill>
                  <a:srgbClr val="7030A0"/>
                </a:solidFill>
              </a:rPr>
              <a:t>wa</a:t>
            </a:r>
            <a:r>
              <a:rPr lang="en-AU" b="1" u="sng" dirty="0" smtClean="0">
                <a:solidFill>
                  <a:srgbClr val="7030A0"/>
                </a:solidFill>
              </a:rPr>
              <a:t> </a:t>
            </a:r>
            <a:r>
              <a:rPr lang="en-AU" b="1" u="sng" dirty="0" err="1" smtClean="0">
                <a:solidFill>
                  <a:srgbClr val="7030A0"/>
                </a:solidFill>
              </a:rPr>
              <a:t>doko</a:t>
            </a:r>
            <a:r>
              <a:rPr lang="en-AU" b="1" u="sng" dirty="0" smtClean="0">
                <a:solidFill>
                  <a:srgbClr val="7030A0"/>
                </a:solidFill>
              </a:rPr>
              <a:t> </a:t>
            </a:r>
            <a:r>
              <a:rPr lang="en-AU" b="1" u="sng" dirty="0" err="1" smtClean="0">
                <a:solidFill>
                  <a:srgbClr val="7030A0"/>
                </a:solidFill>
              </a:rPr>
              <a:t>desu</a:t>
            </a:r>
            <a:r>
              <a:rPr lang="en-AU" b="1" u="sng" dirty="0" smtClean="0">
                <a:solidFill>
                  <a:srgbClr val="7030A0"/>
                </a:solidFill>
              </a:rPr>
              <a:t> ka?</a:t>
            </a:r>
          </a:p>
          <a:p>
            <a:pPr lvl="1">
              <a:buNone/>
            </a:pPr>
            <a:r>
              <a:rPr lang="en-AU" dirty="0" smtClean="0"/>
              <a:t>(What is your nationality?)</a:t>
            </a:r>
          </a:p>
          <a:p>
            <a:r>
              <a:rPr lang="en-AU" sz="2800" dirty="0" smtClean="0"/>
              <a:t>The opposite person must answer</a:t>
            </a:r>
          </a:p>
          <a:p>
            <a:pPr lvl="1"/>
            <a:r>
              <a:rPr lang="en-AU" b="1" u="sng" dirty="0" err="1" smtClean="0">
                <a:solidFill>
                  <a:srgbClr val="7030A0"/>
                </a:solidFill>
              </a:rPr>
              <a:t>Watashi</a:t>
            </a:r>
            <a:r>
              <a:rPr lang="en-AU" b="1" u="sng" dirty="0" smtClean="0">
                <a:solidFill>
                  <a:srgbClr val="7030A0"/>
                </a:solidFill>
              </a:rPr>
              <a:t> </a:t>
            </a:r>
            <a:r>
              <a:rPr lang="en-AU" b="1" u="sng" dirty="0" err="1" smtClean="0">
                <a:solidFill>
                  <a:srgbClr val="7030A0"/>
                </a:solidFill>
              </a:rPr>
              <a:t>wa</a:t>
            </a:r>
            <a:r>
              <a:rPr lang="en-AU" b="1" u="sng" dirty="0" smtClean="0">
                <a:solidFill>
                  <a:srgbClr val="7030A0"/>
                </a:solidFill>
              </a:rPr>
              <a:t> (COUNTRY) </a:t>
            </a:r>
            <a:r>
              <a:rPr lang="en-AU" b="1" u="sng" dirty="0" err="1" smtClean="0">
                <a:solidFill>
                  <a:srgbClr val="7030A0"/>
                </a:solidFill>
              </a:rPr>
              <a:t>jin</a:t>
            </a:r>
            <a:r>
              <a:rPr lang="en-AU" b="1" u="sng" dirty="0" smtClean="0">
                <a:solidFill>
                  <a:srgbClr val="7030A0"/>
                </a:solidFill>
              </a:rPr>
              <a:t> </a:t>
            </a:r>
            <a:r>
              <a:rPr lang="en-AU" b="1" u="sng" dirty="0" err="1" smtClean="0">
                <a:solidFill>
                  <a:srgbClr val="7030A0"/>
                </a:solidFill>
              </a:rPr>
              <a:t>desu</a:t>
            </a:r>
            <a:endParaRPr lang="en-AU" b="1" u="sng" dirty="0" smtClean="0">
              <a:solidFill>
                <a:srgbClr val="7030A0"/>
              </a:solidFill>
            </a:endParaRPr>
          </a:p>
          <a:p>
            <a:pPr lvl="1">
              <a:buNone/>
            </a:pPr>
            <a:r>
              <a:rPr lang="en-AU" dirty="0" smtClean="0"/>
              <a:t>(I am a person from ~)</a:t>
            </a:r>
          </a:p>
          <a:p>
            <a:r>
              <a:rPr lang="en-AU" sz="2800" dirty="0" smtClean="0"/>
              <a:t>Record the person’s name of your country sheet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2" cstate="print"/>
          <a:srcRect l="16876" t="28293" r="16159" b="14342"/>
          <a:stretch>
            <a:fillRect/>
          </a:stretch>
        </p:blipFill>
        <p:spPr bwMode="auto">
          <a:xfrm>
            <a:off x="179512" y="1844824"/>
            <a:ext cx="871296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259961" y="620688"/>
            <a:ext cx="6391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 SHEET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776" y="2348880"/>
            <a:ext cx="1800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Mary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40996" y="3501008"/>
            <a:ext cx="1838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John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pPr eaLnBrk="1" hangingPunct="1"/>
            <a:r>
              <a:rPr lang="en-AU" sz="8000" u="sng" smtClean="0"/>
              <a:t>Nationality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844675"/>
            <a:ext cx="8664575" cy="50133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AU" sz="2800" dirty="0" smtClean="0"/>
              <a:t>GRAMMAR STRUCTURE</a:t>
            </a:r>
          </a:p>
          <a:p>
            <a:pPr eaLnBrk="1" hangingPunct="1">
              <a:lnSpc>
                <a:spcPct val="80000"/>
              </a:lnSpc>
            </a:pPr>
            <a:r>
              <a:rPr lang="en-AU" sz="2800" u="sng" dirty="0" err="1" smtClean="0">
                <a:solidFill>
                  <a:srgbClr val="FF0000"/>
                </a:solidFill>
              </a:rPr>
              <a:t>Watashi</a:t>
            </a:r>
            <a:r>
              <a:rPr lang="en-AU" sz="2800" dirty="0" smtClean="0"/>
              <a:t> </a:t>
            </a:r>
            <a:r>
              <a:rPr lang="en-AU" sz="2800" dirty="0" err="1" smtClean="0"/>
              <a:t>wa</a:t>
            </a:r>
            <a:r>
              <a:rPr lang="en-AU" sz="2800" dirty="0" smtClean="0"/>
              <a:t> </a:t>
            </a:r>
            <a:r>
              <a:rPr lang="en-AU" sz="2800" u="sng" dirty="0" smtClean="0">
                <a:solidFill>
                  <a:srgbClr val="00B050"/>
                </a:solidFill>
              </a:rPr>
              <a:t>(COUNTRY)</a:t>
            </a:r>
            <a:r>
              <a:rPr lang="en-AU" sz="2800" dirty="0" smtClean="0">
                <a:solidFill>
                  <a:srgbClr val="00B050"/>
                </a:solidFill>
              </a:rPr>
              <a:t> </a:t>
            </a:r>
            <a:r>
              <a:rPr lang="en-AU" sz="2800" dirty="0" err="1" smtClean="0">
                <a:solidFill>
                  <a:srgbClr val="00B0F0"/>
                </a:solidFill>
              </a:rPr>
              <a:t>jin</a:t>
            </a:r>
            <a:r>
              <a:rPr lang="en-AU" sz="2800" dirty="0" smtClean="0">
                <a:solidFill>
                  <a:srgbClr val="00B0F0"/>
                </a:solidFill>
              </a:rPr>
              <a:t> </a:t>
            </a:r>
            <a:r>
              <a:rPr lang="en-AU" sz="2800" dirty="0" err="1" smtClean="0"/>
              <a:t>desu</a:t>
            </a:r>
            <a:r>
              <a:rPr lang="en-AU" sz="28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AU" sz="2800" dirty="0" smtClean="0"/>
              <a:t>          </a:t>
            </a:r>
            <a:r>
              <a:rPr lang="en-AU" sz="2800" dirty="0" smtClean="0">
                <a:solidFill>
                  <a:srgbClr val="FF0D0D"/>
                </a:solidFill>
                <a:latin typeface="Bodoni MT" pitchFamily="18" charset="0"/>
              </a:rPr>
              <a:t>I</a:t>
            </a:r>
            <a:r>
              <a:rPr lang="en-AU" sz="2800" dirty="0" smtClean="0"/>
              <a:t>                                 </a:t>
            </a:r>
            <a:r>
              <a:rPr lang="en-AU" sz="2800" dirty="0" smtClean="0">
                <a:solidFill>
                  <a:srgbClr val="00CCFF"/>
                </a:solidFill>
              </a:rPr>
              <a:t>person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AU" sz="2800" dirty="0" smtClean="0"/>
              <a:t>	</a:t>
            </a:r>
            <a:endParaRPr lang="en-AU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AU" sz="2800" dirty="0" smtClean="0">
                <a:solidFill>
                  <a:srgbClr val="FF0000"/>
                </a:solidFill>
              </a:rPr>
              <a:t>‘</a:t>
            </a:r>
            <a:r>
              <a:rPr lang="en-AU" sz="2800" dirty="0" err="1" smtClean="0">
                <a:solidFill>
                  <a:srgbClr val="FF0000"/>
                </a:solidFill>
              </a:rPr>
              <a:t>Watashi</a:t>
            </a:r>
            <a:r>
              <a:rPr lang="en-AU" sz="2800" dirty="0" smtClean="0">
                <a:solidFill>
                  <a:srgbClr val="FF0000"/>
                </a:solidFill>
              </a:rPr>
              <a:t>   </a:t>
            </a:r>
            <a:r>
              <a:rPr lang="en-AU" sz="2800" dirty="0" err="1" smtClean="0">
                <a:solidFill>
                  <a:srgbClr val="FF0000"/>
                </a:solidFill>
              </a:rPr>
              <a:t>wa</a:t>
            </a:r>
            <a:r>
              <a:rPr lang="en-AU" sz="2800" dirty="0" smtClean="0">
                <a:solidFill>
                  <a:srgbClr val="FF0000"/>
                </a:solidFill>
              </a:rPr>
              <a:t>’</a:t>
            </a:r>
            <a:r>
              <a:rPr lang="en-AU" sz="2800" dirty="0" smtClean="0"/>
              <a:t> can be removed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AU" sz="2800" u="sng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AU" sz="2800" u="sng" dirty="0" smtClean="0"/>
              <a:t>Example: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AU" u="sng" dirty="0" err="1" smtClean="0">
                <a:solidFill>
                  <a:srgbClr val="FF0000"/>
                </a:solidFill>
              </a:rPr>
              <a:t>Watashi</a:t>
            </a:r>
            <a:r>
              <a:rPr lang="en-AU" dirty="0" smtClean="0"/>
              <a:t> </a:t>
            </a:r>
            <a:r>
              <a:rPr lang="en-AU" dirty="0" err="1" smtClean="0"/>
              <a:t>wa</a:t>
            </a:r>
            <a:r>
              <a:rPr lang="en-AU" dirty="0" smtClean="0"/>
              <a:t> </a:t>
            </a:r>
            <a:r>
              <a:rPr lang="en-AU" dirty="0" err="1" smtClean="0">
                <a:solidFill>
                  <a:srgbClr val="00B050"/>
                </a:solidFill>
              </a:rPr>
              <a:t>nihon</a:t>
            </a:r>
            <a:r>
              <a:rPr lang="en-AU" dirty="0" smtClean="0">
                <a:solidFill>
                  <a:srgbClr val="00B050"/>
                </a:solidFill>
              </a:rPr>
              <a:t> </a:t>
            </a:r>
            <a:r>
              <a:rPr lang="en-AU" dirty="0" err="1" smtClean="0">
                <a:solidFill>
                  <a:srgbClr val="00B0F0"/>
                </a:solidFill>
              </a:rPr>
              <a:t>jin</a:t>
            </a:r>
            <a:r>
              <a:rPr lang="en-AU" dirty="0" smtClean="0">
                <a:solidFill>
                  <a:srgbClr val="00B0F0"/>
                </a:solidFill>
              </a:rPr>
              <a:t> </a:t>
            </a:r>
            <a:r>
              <a:rPr lang="en-AU" dirty="0" err="1" smtClean="0"/>
              <a:t>desu</a:t>
            </a:r>
            <a:r>
              <a:rPr lang="en-AU" dirty="0" smtClean="0"/>
              <a:t>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AU" dirty="0" smtClean="0"/>
              <a:t>        I am Japanese.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AU" u="sng" dirty="0" err="1" smtClean="0">
                <a:solidFill>
                  <a:srgbClr val="FF0000"/>
                </a:solidFill>
              </a:rPr>
              <a:t>Watashi</a:t>
            </a:r>
            <a:r>
              <a:rPr lang="en-AU" dirty="0" smtClean="0"/>
              <a:t> </a:t>
            </a:r>
            <a:r>
              <a:rPr lang="en-AU" dirty="0" err="1" smtClean="0"/>
              <a:t>wa</a:t>
            </a:r>
            <a:r>
              <a:rPr lang="en-AU" dirty="0" smtClean="0"/>
              <a:t> </a:t>
            </a:r>
            <a:r>
              <a:rPr lang="en-AU" dirty="0" err="1" smtClean="0">
                <a:solidFill>
                  <a:srgbClr val="00B050"/>
                </a:solidFill>
              </a:rPr>
              <a:t>oosutoraria</a:t>
            </a:r>
            <a:r>
              <a:rPr lang="en-AU" dirty="0" smtClean="0">
                <a:solidFill>
                  <a:srgbClr val="00B050"/>
                </a:solidFill>
              </a:rPr>
              <a:t> </a:t>
            </a:r>
            <a:r>
              <a:rPr lang="en-AU" dirty="0" err="1" smtClean="0">
                <a:solidFill>
                  <a:srgbClr val="00B0F0"/>
                </a:solidFill>
              </a:rPr>
              <a:t>jin</a:t>
            </a:r>
            <a:r>
              <a:rPr lang="en-AU" dirty="0" smtClean="0">
                <a:solidFill>
                  <a:srgbClr val="00B0F0"/>
                </a:solidFill>
              </a:rPr>
              <a:t> </a:t>
            </a:r>
            <a:r>
              <a:rPr lang="en-AU" dirty="0" err="1" smtClean="0"/>
              <a:t>desu</a:t>
            </a:r>
            <a:r>
              <a:rPr lang="en-AU" dirty="0" smtClean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AU" dirty="0" smtClean="0"/>
              <a:t>        I am Australian.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AU" sz="2800" dirty="0" smtClean="0"/>
              <a:t>		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0825" y="1773238"/>
            <a:ext cx="8569325" cy="15113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552" y="404664"/>
            <a:ext cx="3024336" cy="6120680"/>
          </a:xfrm>
        </p:spPr>
        <p:txBody>
          <a:bodyPr/>
          <a:lstStyle/>
          <a:p>
            <a:r>
              <a:rPr lang="en-AU" dirty="0" smtClean="0"/>
              <a:t>NZ</a:t>
            </a:r>
          </a:p>
          <a:p>
            <a:r>
              <a:rPr lang="en-AU" dirty="0" smtClean="0"/>
              <a:t>Malaysia </a:t>
            </a:r>
          </a:p>
          <a:p>
            <a:r>
              <a:rPr lang="en-AU" dirty="0" smtClean="0"/>
              <a:t>Japan</a:t>
            </a:r>
          </a:p>
          <a:p>
            <a:r>
              <a:rPr lang="en-AU" dirty="0" smtClean="0"/>
              <a:t>Italy</a:t>
            </a:r>
          </a:p>
          <a:p>
            <a:r>
              <a:rPr lang="en-AU" dirty="0" smtClean="0"/>
              <a:t>Indonesia</a:t>
            </a:r>
          </a:p>
          <a:p>
            <a:r>
              <a:rPr lang="en-AU" dirty="0" smtClean="0"/>
              <a:t>Holland</a:t>
            </a:r>
          </a:p>
          <a:p>
            <a:r>
              <a:rPr lang="en-AU" dirty="0" smtClean="0"/>
              <a:t>Greece</a:t>
            </a:r>
          </a:p>
          <a:p>
            <a:r>
              <a:rPr lang="en-AU" dirty="0" smtClean="0"/>
              <a:t>France</a:t>
            </a:r>
          </a:p>
          <a:p>
            <a:r>
              <a:rPr lang="en-AU" dirty="0" smtClean="0"/>
              <a:t>Canada</a:t>
            </a:r>
          </a:p>
          <a:p>
            <a:r>
              <a:rPr lang="en-AU" dirty="0" smtClean="0"/>
              <a:t>Australia</a:t>
            </a:r>
          </a:p>
          <a:p>
            <a:endParaRPr lang="en-AU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11960" y="476672"/>
            <a:ext cx="3024336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China</a:t>
            </a:r>
          </a:p>
          <a:p>
            <a:r>
              <a:rPr lang="en-AU" dirty="0" smtClean="0"/>
              <a:t>Germany</a:t>
            </a:r>
          </a:p>
          <a:p>
            <a:r>
              <a:rPr lang="en-AU" dirty="0" smtClean="0"/>
              <a:t>America/USA</a:t>
            </a:r>
          </a:p>
          <a:p>
            <a:r>
              <a:rPr lang="en-AU" dirty="0" smtClean="0"/>
              <a:t>Thailand</a:t>
            </a:r>
          </a:p>
          <a:p>
            <a:r>
              <a:rPr lang="en-AU" dirty="0" smtClean="0"/>
              <a:t>Iran</a:t>
            </a:r>
          </a:p>
          <a:p>
            <a:r>
              <a:rPr lang="en-AU" dirty="0" smtClean="0"/>
              <a:t>England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961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pPr eaLnBrk="1" hangingPunct="1"/>
            <a:r>
              <a:rPr lang="en-AU" sz="8000" u="sng" dirty="0" smtClean="0"/>
              <a:t>JIN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250825" y="1844675"/>
            <a:ext cx="8664575" cy="50133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dirty="0" smtClean="0"/>
              <a:t>Jin = person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dirty="0" smtClean="0"/>
              <a:t>The kanji for ‘</a:t>
            </a:r>
            <a:r>
              <a:rPr lang="en-AU" dirty="0" err="1" smtClean="0"/>
              <a:t>jin</a:t>
            </a:r>
            <a:r>
              <a:rPr lang="en-AU" dirty="0" smtClean="0"/>
              <a:t>’ is          	</a:t>
            </a:r>
            <a:endParaRPr lang="ja-JP" altLang="en-AU" sz="7200" smtClean="0"/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005263"/>
            <a:ext cx="1882775" cy="2089150"/>
          </a:xfrm>
          <a:prstGeom prst="rect">
            <a:avLst/>
          </a:prstGeom>
          <a:noFill/>
        </p:spPr>
      </p:pic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2771774" y="3501007"/>
            <a:ext cx="2376290" cy="136785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92080" y="548680"/>
            <a:ext cx="3246894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AU" sz="25000" smtClean="0">
                <a:latin typeface="Calibri" pitchFamily="34" charset="0"/>
                <a:ea typeface="EPSON 正楷書体Ｍ" pitchFamily="65" charset="-128"/>
                <a:cs typeface="Times New Roman" pitchFamily="18" charset="0"/>
              </a:rPr>
              <a:t>人</a:t>
            </a:r>
            <a:endParaRPr lang="en-US" sz="2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52120" y="3933056"/>
            <a:ext cx="2108269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5000" smtClean="0"/>
              <a:t>人</a:t>
            </a:r>
            <a:endParaRPr lang="en-AU" sz="15000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771800" y="4869160"/>
            <a:ext cx="2448272" cy="5760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www.corbisimages.com/images/67/015B60DC-0D96-4260-A49A-F2FBB653BE8E/OW0014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33375"/>
            <a:ext cx="568960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>
          <a:xfrm>
            <a:off x="3348038" y="3573463"/>
            <a:ext cx="5334000" cy="2895600"/>
          </a:xfrm>
          <a:prstGeom prst="wedgeRoundRectCallout">
            <a:avLst>
              <a:gd name="adj1" fmla="val -51928"/>
              <a:gd name="adj2" fmla="val -60808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AU" sz="6000">
                <a:solidFill>
                  <a:schemeClr val="tx1"/>
                </a:solidFill>
              </a:rPr>
              <a:t>Watashi wa chuugoku jin desu.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zac-efr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276475"/>
            <a:ext cx="3168650" cy="3168650"/>
          </a:xfrm>
          <a:prstGeom prst="rect">
            <a:avLst/>
          </a:prstGeom>
          <a:noFill/>
        </p:spPr>
      </p:pic>
      <p:sp>
        <p:nvSpPr>
          <p:cNvPr id="6" name="Rounded Rectangular Callout 5"/>
          <p:cNvSpPr>
            <a:spLocks noChangeArrowheads="1"/>
          </p:cNvSpPr>
          <p:nvPr/>
        </p:nvSpPr>
        <p:spPr bwMode="auto">
          <a:xfrm>
            <a:off x="3810000" y="2349500"/>
            <a:ext cx="4938464" cy="2895600"/>
          </a:xfrm>
          <a:prstGeom prst="wedgeRoundRectCallout">
            <a:avLst>
              <a:gd name="adj1" fmla="val -82231"/>
              <a:gd name="adj2" fmla="val 16338"/>
              <a:gd name="adj3" fmla="val 16667"/>
            </a:avLst>
          </a:prstGeom>
          <a:solidFill>
            <a:srgbClr val="00B0F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AU" sz="6000" dirty="0" err="1">
                <a:latin typeface="Calibri" pitchFamily="34" charset="0"/>
              </a:rPr>
              <a:t>Boku</a:t>
            </a:r>
            <a:r>
              <a:rPr lang="en-AU" sz="6000" dirty="0">
                <a:latin typeface="Calibri" pitchFamily="34" charset="0"/>
              </a:rPr>
              <a:t> </a:t>
            </a:r>
            <a:r>
              <a:rPr lang="en-AU" sz="6000" dirty="0" err="1">
                <a:latin typeface="Calibri" pitchFamily="34" charset="0"/>
              </a:rPr>
              <a:t>wa</a:t>
            </a:r>
            <a:r>
              <a:rPr lang="en-AU" sz="6000" dirty="0">
                <a:latin typeface="Calibri" pitchFamily="34" charset="0"/>
              </a:rPr>
              <a:t> </a:t>
            </a:r>
            <a:r>
              <a:rPr lang="en-AU" sz="6000" dirty="0" err="1">
                <a:latin typeface="Calibri" pitchFamily="34" charset="0"/>
              </a:rPr>
              <a:t>amerika</a:t>
            </a:r>
            <a:r>
              <a:rPr lang="en-AU" sz="6000" dirty="0">
                <a:latin typeface="Calibri" pitchFamily="34" charset="0"/>
              </a:rPr>
              <a:t> </a:t>
            </a:r>
            <a:r>
              <a:rPr lang="en-AU" sz="6000" dirty="0" err="1">
                <a:latin typeface="Calibri" pitchFamily="34" charset="0"/>
              </a:rPr>
              <a:t>jin</a:t>
            </a:r>
            <a:r>
              <a:rPr lang="en-AU" sz="6000" dirty="0">
                <a:latin typeface="Calibri" pitchFamily="34" charset="0"/>
              </a:rPr>
              <a:t> </a:t>
            </a:r>
            <a:r>
              <a:rPr lang="en-AU" sz="6000" dirty="0" err="1">
                <a:latin typeface="Calibri" pitchFamily="34" charset="0"/>
              </a:rPr>
              <a:t>desu</a:t>
            </a:r>
            <a:r>
              <a:rPr lang="en-AU" sz="60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2874pHorst-Koehler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1052513"/>
            <a:ext cx="3105150" cy="4000500"/>
          </a:xfrm>
          <a:prstGeom prst="rect">
            <a:avLst/>
          </a:prstGeom>
          <a:noFill/>
        </p:spPr>
      </p:pic>
      <p:sp>
        <p:nvSpPr>
          <p:cNvPr id="6" name="Rounded Rectangular Callout 5"/>
          <p:cNvSpPr>
            <a:spLocks noChangeArrowheads="1"/>
          </p:cNvSpPr>
          <p:nvPr/>
        </p:nvSpPr>
        <p:spPr bwMode="auto">
          <a:xfrm>
            <a:off x="250825" y="2852738"/>
            <a:ext cx="5334000" cy="2908300"/>
          </a:xfrm>
          <a:prstGeom prst="wedgeRoundRectCallout">
            <a:avLst>
              <a:gd name="adj1" fmla="val 86398"/>
              <a:gd name="adj2" fmla="val -19921"/>
              <a:gd name="adj3" fmla="val 16667"/>
            </a:avLst>
          </a:prstGeom>
          <a:solidFill>
            <a:srgbClr val="D99694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AU" sz="6000">
                <a:latin typeface="Calibri" pitchFamily="34" charset="0"/>
              </a:rPr>
              <a:t>Watashi wa doitsu jin desu.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ion 1 5"/>
          <p:cNvSpPr/>
          <p:nvPr/>
        </p:nvSpPr>
        <p:spPr>
          <a:xfrm>
            <a:off x="304800" y="228600"/>
            <a:ext cx="8382000" cy="6248400"/>
          </a:xfrm>
          <a:prstGeom prst="irregularSeal1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eaLnBrk="1" hangingPunct="1"/>
            <a:r>
              <a:rPr lang="en-US" sz="9600" smtClean="0">
                <a:latin typeface="Japan"/>
              </a:rPr>
              <a:t>It’s Your Turn!</a:t>
            </a:r>
            <a:endParaRPr lang="en-US" sz="9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www.chinadaily.com.cn/english/doc/2006-03/03/xin_19030303095823408021.jpg"/>
          <p:cNvPicPr>
            <a:picLocks noChangeAspect="1" noChangeArrowheads="1"/>
          </p:cNvPicPr>
          <p:nvPr/>
        </p:nvPicPr>
        <p:blipFill>
          <a:blip r:embed="rId2" cstate="print"/>
          <a:srcRect r="62201"/>
          <a:stretch>
            <a:fillRect/>
          </a:stretch>
        </p:blipFill>
        <p:spPr bwMode="auto">
          <a:xfrm>
            <a:off x="6588125" y="1484313"/>
            <a:ext cx="2163763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>
            <a:spLocks noChangeArrowheads="1"/>
          </p:cNvSpPr>
          <p:nvPr/>
        </p:nvSpPr>
        <p:spPr bwMode="auto">
          <a:xfrm>
            <a:off x="395288" y="1125538"/>
            <a:ext cx="5943600" cy="4175125"/>
          </a:xfrm>
          <a:prstGeom prst="wedgeRoundRectCallout">
            <a:avLst>
              <a:gd name="adj1" fmla="val 67093"/>
              <a:gd name="adj2" fmla="val -11444"/>
              <a:gd name="adj3" fmla="val 16667"/>
            </a:avLst>
          </a:prstGeom>
          <a:solidFill>
            <a:srgbClr val="00B0F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AU" sz="8800">
                <a:latin typeface="Calibri" pitchFamily="34" charset="0"/>
              </a:rPr>
              <a:t>kokuseki wa doku desu ka?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160</Words>
  <Application>Microsoft Office PowerPoint</Application>
  <PresentationFormat>On-screen Show (4:3)</PresentationFormat>
  <Paragraphs>59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Nationality</vt:lpstr>
      <vt:lpstr>Nationality</vt:lpstr>
      <vt:lpstr>PowerPoint Presentation</vt:lpstr>
      <vt:lpstr>JIN</vt:lpstr>
      <vt:lpstr>PowerPoint Presentation</vt:lpstr>
      <vt:lpstr>PowerPoint Presentation</vt:lpstr>
      <vt:lpstr>PowerPoint Presentation</vt:lpstr>
      <vt:lpstr>It’s Your Turn!</vt:lpstr>
      <vt:lpstr>PowerPoint Presentation</vt:lpstr>
      <vt:lpstr>Remember!</vt:lpstr>
      <vt:lpstr>Let’s Play ‘Where do you come from?’</vt:lpstr>
      <vt:lpstr>Instructions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in Japan</dc:title>
  <dc:creator>MILLER, Matthew</dc:creator>
  <cp:lastModifiedBy>Bill &amp; Inge</cp:lastModifiedBy>
  <cp:revision>56</cp:revision>
  <dcterms:created xsi:type="dcterms:W3CDTF">2006-08-16T00:00:00Z</dcterms:created>
  <dcterms:modified xsi:type="dcterms:W3CDTF">2012-09-12T02:31:16Z</dcterms:modified>
</cp:coreProperties>
</file>