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034F56-1725-4F4C-BFFC-F531705ACB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B08BB3-9154-49B7-87C3-177889450E42}" type="datetimeFigureOut">
              <a:rPr lang="en-US" smtClean="0"/>
              <a:t>4/8/2013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543800" cy="2057401"/>
          </a:xfrm>
        </p:spPr>
        <p:txBody>
          <a:bodyPr/>
          <a:lstStyle/>
          <a:p>
            <a:r>
              <a:rPr lang="ja-JP" altLang="en-US" dirty="0" smtClean="0"/>
              <a:t>な</a:t>
            </a:r>
            <a:r>
              <a:rPr lang="ja-JP" altLang="en-US" dirty="0"/>
              <a:t>りました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6461760" cy="1066800"/>
          </a:xfrm>
        </p:spPr>
        <p:txBody>
          <a:bodyPr/>
          <a:lstStyle/>
          <a:p>
            <a:r>
              <a:rPr lang="en-US" dirty="0" smtClean="0"/>
              <a:t>It has become…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85" y="3886200"/>
            <a:ext cx="1905000" cy="162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1" y="5603193"/>
            <a:ext cx="27432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ゆうめい</a:t>
            </a:r>
            <a:r>
              <a:rPr lang="ja-JP" altLang="en-US" dirty="0" smtClean="0"/>
              <a:t>に　な</a:t>
            </a:r>
            <a:r>
              <a:rPr lang="ja-JP" altLang="en-US" dirty="0"/>
              <a:t>りました。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5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なりま</a:t>
            </a:r>
            <a:r>
              <a:rPr lang="ja-JP" altLang="en-US" dirty="0"/>
              <a:t>した</a:t>
            </a:r>
            <a:r>
              <a:rPr lang="ja-JP" altLang="en-US" dirty="0" smtClean="0"/>
              <a:t>　＝　</a:t>
            </a:r>
            <a:r>
              <a:rPr lang="en-US" altLang="ja-JP" dirty="0" smtClean="0"/>
              <a:t>has become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00155"/>
              </p:ext>
            </p:extLst>
          </p:nvPr>
        </p:nvGraphicFramePr>
        <p:xfrm>
          <a:off x="533400" y="3200400"/>
          <a:ext cx="7543800" cy="1920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670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3600" b="0" dirty="0" smtClean="0"/>
                        <a:t>い</a:t>
                      </a:r>
                      <a:r>
                        <a:rPr lang="en-US" altLang="ja-JP" sz="3600" b="0" dirty="0" smtClean="0"/>
                        <a:t>adjective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strike="noStrike" dirty="0" smtClean="0">
                          <a:solidFill>
                            <a:srgbClr val="FF0000"/>
                          </a:solidFill>
                        </a:rPr>
                        <a:t>い</a:t>
                      </a:r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く</a:t>
                      </a:r>
                      <a:r>
                        <a:rPr lang="ja-JP" altLang="en-US" sz="3600" b="0" dirty="0" smtClean="0"/>
                        <a:t>　ならました。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3600" b="0" dirty="0" smtClean="0"/>
                        <a:t>な</a:t>
                      </a:r>
                      <a:r>
                        <a:rPr lang="en-US" altLang="ja-JP" sz="3600" b="0" dirty="0" smtClean="0"/>
                        <a:t>adjective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に</a:t>
                      </a:r>
                      <a:r>
                        <a:rPr lang="ja-JP" altLang="en-US" sz="3600" b="0" dirty="0" smtClean="0"/>
                        <a:t>　　なりました。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NOUN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に</a:t>
                      </a:r>
                      <a:r>
                        <a:rPr lang="ja-JP" altLang="en-US" sz="3600" b="0" dirty="0" smtClean="0"/>
                        <a:t>　　なりました。</a:t>
                      </a:r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314700" y="3352800"/>
            <a:ext cx="457200" cy="457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314700" y="3352800"/>
            <a:ext cx="457200" cy="457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76400"/>
            <a:ext cx="7818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なり</a:t>
            </a:r>
            <a:r>
              <a:rPr lang="ja-JP" altLang="en-US" dirty="0" smtClean="0"/>
              <a:t>ました </a:t>
            </a:r>
            <a:r>
              <a:rPr lang="en-US" altLang="ja-JP" dirty="0" smtClean="0"/>
              <a:t>describes a change in state ‘something has changed and become…’.  </a:t>
            </a:r>
          </a:p>
          <a:p>
            <a:endParaRPr lang="en-US" altLang="ja-JP" dirty="0"/>
          </a:p>
          <a:p>
            <a:r>
              <a:rPr lang="en-US" altLang="ja-JP" dirty="0" smtClean="0"/>
              <a:t>Here is how you change words before the verb </a:t>
            </a:r>
            <a:r>
              <a:rPr lang="ja-JP" altLang="en-US" dirty="0" smtClean="0"/>
              <a:t>なりました</a:t>
            </a:r>
            <a:r>
              <a:rPr lang="en-US" altLang="ja-JP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6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sentences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27511"/>
              </p:ext>
            </p:extLst>
          </p:nvPr>
        </p:nvGraphicFramePr>
        <p:xfrm>
          <a:off x="457200" y="1432560"/>
          <a:ext cx="7543800" cy="1920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670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3600" b="0" dirty="0" smtClean="0"/>
                        <a:t>い</a:t>
                      </a:r>
                      <a:r>
                        <a:rPr lang="en-US" altLang="ja-JP" sz="3600" b="0" dirty="0" smtClean="0"/>
                        <a:t>adjective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strike="noStrike" dirty="0" smtClean="0">
                          <a:solidFill>
                            <a:srgbClr val="FF0000"/>
                          </a:solidFill>
                        </a:rPr>
                        <a:t>い</a:t>
                      </a:r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く</a:t>
                      </a:r>
                      <a:r>
                        <a:rPr lang="ja-JP" altLang="en-US" sz="3600" b="0" dirty="0" smtClean="0"/>
                        <a:t>　ならました。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3600" b="0" dirty="0" smtClean="0"/>
                        <a:t>な</a:t>
                      </a:r>
                      <a:r>
                        <a:rPr lang="en-US" altLang="ja-JP" sz="3600" b="0" dirty="0" smtClean="0"/>
                        <a:t>adjective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に</a:t>
                      </a:r>
                      <a:r>
                        <a:rPr lang="ja-JP" altLang="en-US" sz="3600" b="0" dirty="0" smtClean="0"/>
                        <a:t>　　なりました。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NOUN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b="1" dirty="0" smtClean="0">
                          <a:solidFill>
                            <a:srgbClr val="FF0000"/>
                          </a:solidFill>
                        </a:rPr>
                        <a:t>に</a:t>
                      </a:r>
                      <a:r>
                        <a:rPr lang="ja-JP" altLang="en-US" sz="3600" b="0" dirty="0" smtClean="0"/>
                        <a:t>　　なりました。</a:t>
                      </a:r>
                      <a:endParaRPr lang="en-US" sz="3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38500" y="1584960"/>
            <a:ext cx="457200" cy="457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38500" y="1584960"/>
            <a:ext cx="457200" cy="457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4688" y="4038600"/>
            <a:ext cx="7977312" cy="2523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さむい　です。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さむ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く</a:t>
            </a:r>
            <a:r>
              <a:rPr lang="ja-JP" altLang="en-US" sz="2400" dirty="0" smtClean="0"/>
              <a:t>　なりました。</a:t>
            </a:r>
            <a:endParaRPr lang="en-US" altLang="ja-JP" dirty="0" smtClean="0"/>
          </a:p>
          <a:p>
            <a:r>
              <a:rPr lang="en-US" dirty="0" smtClean="0"/>
              <a:t>It is cold.			It has become cold. </a:t>
            </a:r>
            <a:r>
              <a:rPr lang="en-US" sz="1600" i="1" dirty="0" smtClean="0"/>
              <a:t>(Before now it wasn’t cold.)</a:t>
            </a:r>
          </a:p>
          <a:p>
            <a:endParaRPr lang="en-US" sz="1600" i="1" dirty="0"/>
          </a:p>
          <a:p>
            <a:r>
              <a:rPr lang="ja-JP" altLang="en-US" sz="2400" dirty="0" smtClean="0"/>
              <a:t>ゆうめい　です。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ゆうめい　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に</a:t>
            </a:r>
            <a:r>
              <a:rPr lang="ja-JP" altLang="en-US" sz="2400" dirty="0" smtClean="0"/>
              <a:t>　なりました。</a:t>
            </a:r>
            <a:endParaRPr lang="en-US" altLang="ja-JP" sz="2400" dirty="0" smtClean="0"/>
          </a:p>
          <a:p>
            <a:r>
              <a:rPr lang="en-US" dirty="0" smtClean="0"/>
              <a:t>It is famous.		It has become famous. </a:t>
            </a:r>
            <a:r>
              <a:rPr lang="en-US" sz="1600" i="1" dirty="0" smtClean="0"/>
              <a:t>(Before now it wasn’t famous.)</a:t>
            </a:r>
          </a:p>
          <a:p>
            <a:endParaRPr lang="en-US" sz="1600" i="1" dirty="0"/>
          </a:p>
          <a:p>
            <a:r>
              <a:rPr lang="ja-JP" altLang="en-US" sz="2400" dirty="0" smtClean="0"/>
              <a:t>せんせい　です。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せんせい　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に</a:t>
            </a:r>
            <a:r>
              <a:rPr lang="ja-JP" altLang="en-US" sz="2400" dirty="0" smtClean="0"/>
              <a:t>　なりました。</a:t>
            </a:r>
            <a:endParaRPr lang="en-US" altLang="ja-JP" sz="2400" dirty="0" smtClean="0"/>
          </a:p>
          <a:p>
            <a:r>
              <a:rPr lang="en-US" dirty="0" smtClean="0"/>
              <a:t>I’m a teacher.		I have become a teacher. </a:t>
            </a:r>
            <a:r>
              <a:rPr lang="en-US" sz="1600" i="1" dirty="0" smtClean="0"/>
              <a:t>(Before now I wasn’t a teacher.)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4685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</a:t>
            </a:r>
            <a:r>
              <a:rPr lang="ja-JP" altLang="en-US" dirty="0" smtClean="0"/>
              <a:t>い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adjectives?</a:t>
            </a:r>
            <a:r>
              <a:rPr lang="ja-JP" altLang="en-US" dirty="0" smtClean="0"/>
              <a:t>　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2" y="1705987"/>
            <a:ext cx="1682353" cy="143560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12762"/>
            <a:ext cx="1438275" cy="152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482" y="3288268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ゆうめい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2882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いたい</a:t>
            </a:r>
            <a:endParaRPr lang="en-US" dirty="0"/>
          </a:p>
        </p:txBody>
      </p:sp>
      <p:pic>
        <p:nvPicPr>
          <p:cNvPr id="2053" name="Picture 5" descr="http://unvarnishedmomdotcom.files.wordpress.com/2012/06/school-a-gu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44009"/>
            <a:ext cx="1126262" cy="160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27662" y="3288268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じょう</a:t>
            </a:r>
            <a:r>
              <a:rPr lang="ja-JP" altLang="en-US" dirty="0" smtClean="0"/>
              <a:t>ず</a:t>
            </a:r>
            <a:endParaRPr lang="en-US" dirty="0"/>
          </a:p>
        </p:txBody>
      </p:sp>
      <p:pic>
        <p:nvPicPr>
          <p:cNvPr id="2055" name="Picture 7" descr="https://encrypted-tbn3.gstatic.com/images?q=tbn:ANd9GcQbJTmCxOs_e5zoxyA6Df0erXBnCAsf_Z7scwZsySeTrm91TTG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50799"/>
            <a:ext cx="1240612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19037" y="32882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きれい</a:t>
            </a:r>
            <a:endParaRPr lang="en-US" dirty="0"/>
          </a:p>
        </p:txBody>
      </p:sp>
      <p:pic>
        <p:nvPicPr>
          <p:cNvPr id="2057" name="Picture 9" descr="http://4.bp.blogspot.com/_3bUPSQuctdc/Sg1yvxdNnnI/AAAAAAAACFM/d7bJTaqE-78/s400/hurra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90414"/>
            <a:ext cx="2667000" cy="127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75437" y="61076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げん</a:t>
            </a:r>
            <a:r>
              <a:rPr lang="ja-JP" altLang="en-US" dirty="0" smtClean="0"/>
              <a:t>き</a:t>
            </a:r>
            <a:endParaRPr lang="en-US" dirty="0"/>
          </a:p>
        </p:txBody>
      </p:sp>
      <p:pic>
        <p:nvPicPr>
          <p:cNvPr id="2059" name="Picture 11" descr="http://www.esl-library.com/images/flashcards/colored/sm/tall_short-C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95725"/>
            <a:ext cx="119062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895600" y="6107668"/>
            <a:ext cx="139021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せ</a:t>
            </a:r>
            <a:r>
              <a:rPr lang="ja-JP" altLang="en-US" dirty="0" smtClean="0"/>
              <a:t>がた</a:t>
            </a:r>
            <a:r>
              <a:rPr lang="ja-JP" altLang="en-US" dirty="0"/>
              <a:t>か</a:t>
            </a:r>
            <a:r>
              <a:rPr lang="ja-JP" altLang="en-US" dirty="0" smtClean="0"/>
              <a:t>い</a:t>
            </a:r>
            <a:endParaRPr lang="en-US" dirty="0"/>
          </a:p>
        </p:txBody>
      </p:sp>
      <p:pic>
        <p:nvPicPr>
          <p:cNvPr id="2061" name="Picture 13" descr="http://img.daub.jp/20061115_28055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87604"/>
            <a:ext cx="1710486" cy="171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029200" y="6107668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さむい</a:t>
            </a:r>
            <a:endParaRPr lang="en-US" dirty="0"/>
          </a:p>
        </p:txBody>
      </p:sp>
      <p:pic>
        <p:nvPicPr>
          <p:cNvPr id="2063" name="Picture 15" descr="http://blogimg.goo.ne.jp/user_image/07/4f/3e9033570d39200b22382794d8b0850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545898" cy="13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09556" y="6062364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あつ</a:t>
            </a:r>
            <a:r>
              <a:rPr lang="ja-JP" altLang="en-US" dirty="0" smtClean="0"/>
              <a:t>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 right?</a:t>
            </a:r>
            <a:r>
              <a:rPr lang="ja-JP" altLang="en-US" dirty="0" smtClean="0"/>
              <a:t>　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2" y="1705987"/>
            <a:ext cx="1682353" cy="143560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12762"/>
            <a:ext cx="1438275" cy="152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482" y="3288268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ゆうめい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2882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いたい</a:t>
            </a:r>
            <a:endParaRPr lang="en-US" dirty="0"/>
          </a:p>
        </p:txBody>
      </p:sp>
      <p:pic>
        <p:nvPicPr>
          <p:cNvPr id="2053" name="Picture 5" descr="http://unvarnishedmomdotcom.files.wordpress.com/2012/06/school-a-gu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44009"/>
            <a:ext cx="1126262" cy="160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27662" y="3288268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じょう</a:t>
            </a:r>
            <a:r>
              <a:rPr lang="ja-JP" altLang="en-US" dirty="0" smtClean="0"/>
              <a:t>ず</a:t>
            </a:r>
            <a:endParaRPr lang="en-US" dirty="0"/>
          </a:p>
        </p:txBody>
      </p:sp>
      <p:pic>
        <p:nvPicPr>
          <p:cNvPr id="2055" name="Picture 7" descr="https://encrypted-tbn3.gstatic.com/images?q=tbn:ANd9GcQbJTmCxOs_e5zoxyA6Df0erXBnCAsf_Z7scwZsySeTrm91TTG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50799"/>
            <a:ext cx="1240612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19037" y="32882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きれい</a:t>
            </a:r>
            <a:endParaRPr lang="en-US" dirty="0"/>
          </a:p>
        </p:txBody>
      </p:sp>
      <p:pic>
        <p:nvPicPr>
          <p:cNvPr id="2057" name="Picture 9" descr="http://4.bp.blogspot.com/_3bUPSQuctdc/Sg1yvxdNnnI/AAAAAAAACFM/d7bJTaqE-78/s400/hurra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90414"/>
            <a:ext cx="2667000" cy="127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75437" y="6107668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げん</a:t>
            </a:r>
            <a:r>
              <a:rPr lang="ja-JP" altLang="en-US" dirty="0" smtClean="0"/>
              <a:t>き</a:t>
            </a:r>
            <a:endParaRPr lang="en-US" dirty="0"/>
          </a:p>
        </p:txBody>
      </p:sp>
      <p:pic>
        <p:nvPicPr>
          <p:cNvPr id="2059" name="Picture 11" descr="http://www.esl-library.com/images/flashcards/colored/sm/tall_short-C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95725"/>
            <a:ext cx="119062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895600" y="6107668"/>
            <a:ext cx="139021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せ</a:t>
            </a:r>
            <a:r>
              <a:rPr lang="ja-JP" altLang="en-US" dirty="0" smtClean="0"/>
              <a:t>がた</a:t>
            </a:r>
            <a:r>
              <a:rPr lang="ja-JP" altLang="en-US" dirty="0"/>
              <a:t>か</a:t>
            </a:r>
            <a:r>
              <a:rPr lang="ja-JP" altLang="en-US" dirty="0" smtClean="0"/>
              <a:t>い</a:t>
            </a:r>
            <a:endParaRPr lang="en-US" dirty="0"/>
          </a:p>
        </p:txBody>
      </p:sp>
      <p:pic>
        <p:nvPicPr>
          <p:cNvPr id="2061" name="Picture 13" descr="http://img.daub.jp/20061115_28055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87604"/>
            <a:ext cx="1710486" cy="171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029200" y="6107668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さむい</a:t>
            </a:r>
            <a:endParaRPr lang="en-US" dirty="0"/>
          </a:p>
        </p:txBody>
      </p:sp>
      <p:pic>
        <p:nvPicPr>
          <p:cNvPr id="2063" name="Picture 15" descr="http://blogimg.goo.ne.jp/user_image/07/4f/3e9033570d39200b22382794d8b0850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545898" cy="13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09556" y="6062364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あつ</a:t>
            </a:r>
            <a:r>
              <a:rPr lang="ja-JP" altLang="en-US" dirty="0" smtClean="0"/>
              <a:t>い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0" y="3495615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0800" y="6382645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6393576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87288" y="6382645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5746" y="3581400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59828" y="3594160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98463" y="3594160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0494" y="6382645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89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altLang="ja-JP" sz="3600" dirty="0" smtClean="0"/>
              <a:t>Make sentences using </a:t>
            </a:r>
            <a:r>
              <a:rPr lang="ja-JP" altLang="en-US" sz="3600" dirty="0" smtClean="0"/>
              <a:t>～</a:t>
            </a:r>
            <a:r>
              <a:rPr lang="ja-JP" altLang="en-US" sz="3600" dirty="0"/>
              <a:t>なりました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6" y="838201"/>
            <a:ext cx="603914" cy="51534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0" y="1575097"/>
            <a:ext cx="529523" cy="56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3169" y="1004604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ゆうめい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3169" y="1671862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いたい</a:t>
            </a:r>
            <a:endParaRPr lang="en-US" dirty="0"/>
          </a:p>
        </p:txBody>
      </p:sp>
      <p:pic>
        <p:nvPicPr>
          <p:cNvPr id="2053" name="Picture 5" descr="http://unvarnishedmomdotcom.files.wordpress.com/2012/06/school-a-gu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0" y="2248972"/>
            <a:ext cx="468917" cy="66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13169" y="2398216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じょう</a:t>
            </a:r>
            <a:r>
              <a:rPr lang="ja-JP" altLang="en-US" dirty="0" smtClean="0"/>
              <a:t>ず</a:t>
            </a:r>
            <a:endParaRPr lang="en-US" dirty="0"/>
          </a:p>
        </p:txBody>
      </p:sp>
      <p:pic>
        <p:nvPicPr>
          <p:cNvPr id="2055" name="Picture 7" descr="https://encrypted-tbn3.gstatic.com/images?q=tbn:ANd9GcQbJTmCxOs_e5zoxyA6Df0erXBnCAsf_Z7scwZsySeTrm91TTGJ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4" y="4636138"/>
            <a:ext cx="424437" cy="52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78699" y="4753042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きれい</a:t>
            </a:r>
            <a:endParaRPr lang="en-US" dirty="0"/>
          </a:p>
        </p:txBody>
      </p:sp>
      <p:pic>
        <p:nvPicPr>
          <p:cNvPr id="2057" name="Picture 9" descr="http://4.bp.blogspot.com/_3bUPSQuctdc/Sg1yvxdNnnI/AAAAAAAACFM/d7bJTaqE-78/s400/hurrah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6" y="3067110"/>
            <a:ext cx="808852" cy="3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29994" y="3067110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げん</a:t>
            </a:r>
            <a:r>
              <a:rPr lang="ja-JP" altLang="en-US" dirty="0" smtClean="0"/>
              <a:t>き</a:t>
            </a:r>
            <a:endParaRPr lang="en-US" dirty="0"/>
          </a:p>
        </p:txBody>
      </p:sp>
      <p:pic>
        <p:nvPicPr>
          <p:cNvPr id="2059" name="Picture 11" descr="http://www.esl-library.com/images/flashcards/colored/sm/tall_short-C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4" y="3665019"/>
            <a:ext cx="35441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76465" y="3902712"/>
            <a:ext cx="139021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せ</a:t>
            </a:r>
            <a:r>
              <a:rPr lang="ja-JP" altLang="en-US" dirty="0" smtClean="0"/>
              <a:t>がた</a:t>
            </a:r>
            <a:r>
              <a:rPr lang="ja-JP" altLang="en-US" dirty="0"/>
              <a:t>か</a:t>
            </a:r>
            <a:r>
              <a:rPr lang="ja-JP" altLang="en-US" dirty="0" smtClean="0"/>
              <a:t>い</a:t>
            </a:r>
            <a:endParaRPr lang="en-US" dirty="0"/>
          </a:p>
        </p:txBody>
      </p:sp>
      <p:pic>
        <p:nvPicPr>
          <p:cNvPr id="2061" name="Picture 13" descr="http://img.daub.jp/20061115_28055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73" y="5308654"/>
            <a:ext cx="527907" cy="52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67207" y="5419896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さむい</a:t>
            </a:r>
            <a:endParaRPr lang="en-US" dirty="0"/>
          </a:p>
        </p:txBody>
      </p:sp>
      <p:pic>
        <p:nvPicPr>
          <p:cNvPr id="2063" name="Picture 15" descr="http://blogimg.goo.ne.jp/user_image/07/4f/3e9033570d39200b22382794d8b0850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6" y="6062364"/>
            <a:ext cx="642727" cy="57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62222" y="6197979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あつ</a:t>
            </a:r>
            <a:r>
              <a:rPr lang="ja-JP" altLang="en-US" dirty="0" smtClean="0"/>
              <a:t>い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3888" y="1878448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90703" y="4154335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6131" y="5574003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1528" y="6367256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88522" y="1202761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85579" y="2667000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3832" y="4900091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51158" y="3299092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4234" y="1004604"/>
            <a:ext cx="391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Meiji museum has become famous.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26108" y="1671862"/>
            <a:ext cx="276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leg has become painful.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0789" y="2377972"/>
            <a:ext cx="3055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I’ve become good at Japanese.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85644" y="3067110"/>
            <a:ext cx="408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was sick.  I’m well now. </a:t>
            </a:r>
            <a:r>
              <a:rPr lang="en-US" sz="1600" i="1" dirty="0" smtClean="0"/>
              <a:t>(I’ve become well.)</a:t>
            </a:r>
            <a:endParaRPr lang="en-US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804583"/>
            <a:ext cx="423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I’m in year 10. I’m tall</a:t>
            </a:r>
            <a:r>
              <a:rPr lang="en-US" dirty="0"/>
              <a:t> </a:t>
            </a:r>
            <a:r>
              <a:rPr lang="en-US" dirty="0" smtClean="0"/>
              <a:t>now. </a:t>
            </a:r>
            <a:r>
              <a:rPr lang="en-US" sz="1600" i="1" dirty="0" smtClean="0"/>
              <a:t>(I’ve become tall.)</a:t>
            </a:r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4654810"/>
            <a:ext cx="515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room was dirty.  It’s clean now. </a:t>
            </a:r>
            <a:r>
              <a:rPr lang="en-US" sz="1600" i="1" dirty="0" smtClean="0"/>
              <a:t>(It’s become clean.)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5325746"/>
            <a:ext cx="4366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was hot yesterday.  It’s become cold today.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76600" y="6197979"/>
            <a:ext cx="475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was cold this morning but it’s become hot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altLang="ja-JP" sz="3600" dirty="0" smtClean="0"/>
              <a:t>Make sentences using </a:t>
            </a:r>
            <a:r>
              <a:rPr lang="ja-JP" altLang="en-US" sz="3600" dirty="0" smtClean="0"/>
              <a:t>～</a:t>
            </a:r>
            <a:r>
              <a:rPr lang="ja-JP" altLang="en-US" sz="3600" dirty="0"/>
              <a:t>なりました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6" y="838201"/>
            <a:ext cx="603914" cy="51534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0" y="1575097"/>
            <a:ext cx="529523" cy="56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3169" y="1004604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ゆうめい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3169" y="1671862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いたい</a:t>
            </a:r>
            <a:endParaRPr lang="en-US" dirty="0"/>
          </a:p>
        </p:txBody>
      </p:sp>
      <p:pic>
        <p:nvPicPr>
          <p:cNvPr id="2053" name="Picture 5" descr="http://unvarnishedmomdotcom.files.wordpress.com/2012/06/school-a-gu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0" y="2248972"/>
            <a:ext cx="468917" cy="66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13169" y="2398216"/>
            <a:ext cx="11079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じょう</a:t>
            </a:r>
            <a:r>
              <a:rPr lang="ja-JP" altLang="en-US" dirty="0" smtClean="0"/>
              <a:t>ず</a:t>
            </a:r>
            <a:endParaRPr lang="en-US" dirty="0"/>
          </a:p>
        </p:txBody>
      </p:sp>
      <p:pic>
        <p:nvPicPr>
          <p:cNvPr id="2055" name="Picture 7" descr="https://encrypted-tbn3.gstatic.com/images?q=tbn:ANd9GcQbJTmCxOs_e5zoxyA6Df0erXBnCAsf_Z7scwZsySeTrm91TTGJ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4" y="4636138"/>
            <a:ext cx="424437" cy="52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78699" y="4753042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きれい</a:t>
            </a:r>
            <a:endParaRPr lang="en-US" dirty="0"/>
          </a:p>
        </p:txBody>
      </p:sp>
      <p:pic>
        <p:nvPicPr>
          <p:cNvPr id="2057" name="Picture 9" descr="http://4.bp.blogspot.com/_3bUPSQuctdc/Sg1yvxdNnnI/AAAAAAAACFM/d7bJTaqE-78/s400/hurrah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6" y="3067110"/>
            <a:ext cx="808852" cy="3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29994" y="3067110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げん</a:t>
            </a:r>
            <a:r>
              <a:rPr lang="ja-JP" altLang="en-US" dirty="0" smtClean="0"/>
              <a:t>き</a:t>
            </a:r>
            <a:endParaRPr lang="en-US" dirty="0"/>
          </a:p>
        </p:txBody>
      </p:sp>
      <p:pic>
        <p:nvPicPr>
          <p:cNvPr id="2059" name="Picture 11" descr="http://www.esl-library.com/images/flashcards/colored/sm/tall_short-C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4" y="3665019"/>
            <a:ext cx="35441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76465" y="3902712"/>
            <a:ext cx="139021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せ</a:t>
            </a:r>
            <a:r>
              <a:rPr lang="ja-JP" altLang="en-US" dirty="0" smtClean="0"/>
              <a:t>がた</a:t>
            </a:r>
            <a:r>
              <a:rPr lang="ja-JP" altLang="en-US" dirty="0"/>
              <a:t>か</a:t>
            </a:r>
            <a:r>
              <a:rPr lang="ja-JP" altLang="en-US" dirty="0" smtClean="0"/>
              <a:t>い</a:t>
            </a:r>
            <a:endParaRPr lang="en-US" dirty="0"/>
          </a:p>
        </p:txBody>
      </p:sp>
      <p:pic>
        <p:nvPicPr>
          <p:cNvPr id="2061" name="Picture 13" descr="http://img.daub.jp/20061115_28055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73" y="5308654"/>
            <a:ext cx="527907" cy="52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67207" y="5419896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さむい</a:t>
            </a:r>
            <a:endParaRPr lang="en-US" dirty="0"/>
          </a:p>
        </p:txBody>
      </p:sp>
      <p:pic>
        <p:nvPicPr>
          <p:cNvPr id="2063" name="Picture 15" descr="http://blogimg.goo.ne.jp/user_image/07/4f/3e9033570d39200b22382794d8b0850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6" y="6062364"/>
            <a:ext cx="642727" cy="57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62222" y="6197979"/>
            <a:ext cx="9366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あつ</a:t>
            </a:r>
            <a:r>
              <a:rPr lang="ja-JP" altLang="en-US" dirty="0" smtClean="0"/>
              <a:t>い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3888" y="1878448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24251" y="4154335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6131" y="5574003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1528" y="6367256"/>
            <a:ext cx="442749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い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88522" y="1202761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85579" y="2667000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3832" y="4900091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51158" y="3299092"/>
            <a:ext cx="441147" cy="40011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な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1004604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Meiji museum has become famous.</a:t>
            </a:r>
          </a:p>
          <a:p>
            <a:r>
              <a:rPr lang="ja-JP" altLang="en-US" dirty="0"/>
              <a:t>めいじはくぶつか</a:t>
            </a:r>
            <a:r>
              <a:rPr lang="ja-JP" altLang="en-US" dirty="0" smtClean="0"/>
              <a:t>んは　ゆうめい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67186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leg has become painful.</a:t>
            </a:r>
          </a:p>
          <a:p>
            <a:r>
              <a:rPr lang="ja-JP" altLang="en-US" dirty="0"/>
              <a:t>あし</a:t>
            </a:r>
            <a:r>
              <a:rPr lang="ja-JP" altLang="en-US" dirty="0" smtClean="0"/>
              <a:t>は　いた</a:t>
            </a:r>
            <a:r>
              <a:rPr lang="ja-JP" altLang="en-US" b="1" dirty="0" smtClean="0">
                <a:solidFill>
                  <a:srgbClr val="FF0000"/>
                </a:solidFill>
              </a:rPr>
              <a:t>く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2377972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I’ve become good at Japanese.</a:t>
            </a:r>
          </a:p>
          <a:p>
            <a:r>
              <a:rPr lang="ja-JP" altLang="en-US" dirty="0" smtClean="0"/>
              <a:t>にほんごが　じょうず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067110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was sick.  I’m well now. </a:t>
            </a:r>
            <a:r>
              <a:rPr lang="en-US" sz="1600" i="1" dirty="0" smtClean="0"/>
              <a:t>(I’ve become well.)</a:t>
            </a:r>
          </a:p>
          <a:p>
            <a:r>
              <a:rPr lang="ja-JP" altLang="en-US" dirty="0" smtClean="0"/>
              <a:t>びょうき　でした。いま、げんき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3804583"/>
            <a:ext cx="526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I’m in year 10. I’m tall</a:t>
            </a:r>
            <a:r>
              <a:rPr lang="en-US" dirty="0"/>
              <a:t> </a:t>
            </a:r>
            <a:r>
              <a:rPr lang="en-US" dirty="0" smtClean="0"/>
              <a:t>now. </a:t>
            </a:r>
            <a:r>
              <a:rPr lang="en-US" sz="1600" i="1" dirty="0" smtClean="0"/>
              <a:t>(I’ve become tall.)</a:t>
            </a:r>
          </a:p>
          <a:p>
            <a:r>
              <a:rPr lang="en-US" altLang="ja-JP" dirty="0" smtClean="0"/>
              <a:t>10</a:t>
            </a:r>
            <a:r>
              <a:rPr lang="ja-JP" altLang="en-US" dirty="0" smtClean="0"/>
              <a:t>ねんせい　です。　せがたか</a:t>
            </a:r>
            <a:r>
              <a:rPr lang="ja-JP" altLang="en-US" b="1" dirty="0" smtClean="0">
                <a:solidFill>
                  <a:srgbClr val="FF0000"/>
                </a:solidFill>
              </a:rPr>
              <a:t>く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4654810"/>
            <a:ext cx="595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room was dirty.  It’s clean now. </a:t>
            </a:r>
            <a:r>
              <a:rPr lang="en-US" sz="1600" i="1" dirty="0" smtClean="0"/>
              <a:t>(It’s become clean.)</a:t>
            </a:r>
          </a:p>
          <a:p>
            <a:r>
              <a:rPr lang="ja-JP" altLang="en-US" dirty="0" smtClean="0"/>
              <a:t>へやは　きたなかった　です。きれい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5334000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was hot yesterday.  It’s become cold today.</a:t>
            </a:r>
          </a:p>
          <a:p>
            <a:r>
              <a:rPr lang="ja-JP" altLang="en-US" dirty="0"/>
              <a:t>きの</a:t>
            </a:r>
            <a:r>
              <a:rPr lang="ja-JP" altLang="en-US" dirty="0" smtClean="0"/>
              <a:t>う、あつかった　です。きょうは、さむ</a:t>
            </a:r>
            <a:r>
              <a:rPr lang="ja-JP" altLang="en-US" b="1" dirty="0" smtClean="0">
                <a:solidFill>
                  <a:srgbClr val="FF0000"/>
                </a:solidFill>
              </a:rPr>
              <a:t>く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43200" y="6197979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was cold this morning but it’s become hot now.</a:t>
            </a:r>
          </a:p>
          <a:p>
            <a:r>
              <a:rPr lang="ja-JP" altLang="en-US" dirty="0"/>
              <a:t>あさ</a:t>
            </a:r>
            <a:r>
              <a:rPr lang="ja-JP" altLang="en-US" dirty="0" smtClean="0"/>
              <a:t>、さむかった　ですが、いま　あつ</a:t>
            </a:r>
            <a:r>
              <a:rPr lang="ja-JP" altLang="en-US" b="1" dirty="0" smtClean="0">
                <a:solidFill>
                  <a:srgbClr val="FF0000"/>
                </a:solidFill>
              </a:rPr>
              <a:t>く</a:t>
            </a:r>
            <a:r>
              <a:rPr lang="ja-JP" altLang="en-US" dirty="0" smtClean="0"/>
              <a:t>　なりました。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6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and </a:t>
            </a:r>
            <a:r>
              <a:rPr lang="ja-JP" altLang="en-US" dirty="0" smtClean="0"/>
              <a:t>なりました</a:t>
            </a:r>
            <a:endParaRPr lang="en-US" dirty="0"/>
          </a:p>
        </p:txBody>
      </p:sp>
      <p:pic>
        <p:nvPicPr>
          <p:cNvPr id="4098" name="Picture 2" descr="http://www.clker.com/cliparts/7/i/G/u/6/I/9th-birthday-cak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6" y="1740026"/>
            <a:ext cx="1983670" cy="183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788279"/>
            <a:ext cx="88036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16</a:t>
            </a:r>
            <a:r>
              <a:rPr lang="ja-JP" altLang="en-US" dirty="0"/>
              <a:t>さい</a:t>
            </a:r>
            <a:endParaRPr lang="en-US" dirty="0"/>
          </a:p>
        </p:txBody>
      </p:sp>
      <p:pic>
        <p:nvPicPr>
          <p:cNvPr id="4100" name="Picture 4" descr="http://bestclipartblog.com/clipart-pics/doctor-clip-art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438"/>
            <a:ext cx="2057387" cy="20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10400" y="3778991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いし</a:t>
            </a:r>
            <a:r>
              <a:rPr lang="ja-JP" altLang="en-US" dirty="0" smtClean="0"/>
              <a:t>ゃ</a:t>
            </a:r>
            <a:endParaRPr lang="en-US" dirty="0"/>
          </a:p>
        </p:txBody>
      </p:sp>
      <p:pic>
        <p:nvPicPr>
          <p:cNvPr id="4102" name="Picture 6" descr="http://www.templatemillion.com/illust-student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438"/>
            <a:ext cx="1446352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38400" y="3790771"/>
            <a:ext cx="15696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こうこうせい</a:t>
            </a:r>
            <a:endParaRPr lang="en-US" dirty="0"/>
          </a:p>
        </p:txBody>
      </p:sp>
      <p:pic>
        <p:nvPicPr>
          <p:cNvPr id="4104" name="Picture 8" descr="http://illpop.com/img_illust/school/visit_a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62946"/>
            <a:ext cx="914400" cy="198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54940" y="3778991"/>
            <a:ext cx="15696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だいがくせい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9784" y="4648200"/>
            <a:ext cx="6880410" cy="147732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How would you say these sentences: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turned 16 years old.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have become a high school student.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have become a </a:t>
            </a:r>
            <a:r>
              <a:rPr lang="en-US" dirty="0" err="1" smtClean="0">
                <a:solidFill>
                  <a:schemeClr val="bg1"/>
                </a:solidFill>
              </a:rPr>
              <a:t>uni</a:t>
            </a:r>
            <a:r>
              <a:rPr lang="en-US" dirty="0" smtClean="0">
                <a:solidFill>
                  <a:schemeClr val="bg1"/>
                </a:solidFill>
              </a:rPr>
              <a:t> student.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want to become a doctor. (N.B.</a:t>
            </a:r>
            <a:r>
              <a:rPr lang="ja-JP" altLang="en-US" dirty="0" smtClean="0">
                <a:solidFill>
                  <a:schemeClr val="bg1"/>
                </a:solidFill>
              </a:rPr>
              <a:t>なります</a:t>
            </a:r>
            <a:r>
              <a:rPr lang="en-US" altLang="ja-JP" dirty="0" smtClean="0">
                <a:solidFill>
                  <a:schemeClr val="bg1"/>
                </a:solidFill>
              </a:rPr>
              <a:t>changes to </a:t>
            </a:r>
            <a:r>
              <a:rPr lang="ja-JP" altLang="en-US" dirty="0" smtClean="0">
                <a:solidFill>
                  <a:schemeClr val="bg1"/>
                </a:solidFill>
              </a:rPr>
              <a:t>なりたいです</a:t>
            </a:r>
            <a:r>
              <a:rPr lang="en-US" altLang="ja-JP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909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and </a:t>
            </a:r>
            <a:r>
              <a:rPr lang="ja-JP" altLang="en-US" dirty="0" smtClean="0"/>
              <a:t>なりました</a:t>
            </a:r>
            <a:endParaRPr lang="en-US" dirty="0"/>
          </a:p>
        </p:txBody>
      </p:sp>
      <p:pic>
        <p:nvPicPr>
          <p:cNvPr id="4098" name="Picture 2" descr="http://www.clker.com/cliparts/7/i/G/u/6/I/9th-birthday-cak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26" y="1510988"/>
            <a:ext cx="1983670" cy="183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559241"/>
            <a:ext cx="88036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16</a:t>
            </a:r>
            <a:r>
              <a:rPr lang="ja-JP" altLang="en-US" dirty="0"/>
              <a:t>さい</a:t>
            </a:r>
            <a:endParaRPr lang="en-US" dirty="0"/>
          </a:p>
        </p:txBody>
      </p:sp>
      <p:pic>
        <p:nvPicPr>
          <p:cNvPr id="4100" name="Picture 4" descr="http://bestclipartblog.com/clipart-pics/doctor-clip-art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2057387" cy="20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10400" y="3549953"/>
            <a:ext cx="87716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いし</a:t>
            </a:r>
            <a:r>
              <a:rPr lang="ja-JP" altLang="en-US" dirty="0" smtClean="0"/>
              <a:t>ゃ</a:t>
            </a:r>
            <a:endParaRPr lang="en-US" dirty="0"/>
          </a:p>
        </p:txBody>
      </p:sp>
      <p:pic>
        <p:nvPicPr>
          <p:cNvPr id="4102" name="Picture 6" descr="http://www.templatemillion.com/illust-student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550" y="1295400"/>
            <a:ext cx="1446352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38400" y="3561733"/>
            <a:ext cx="15696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こうこうせい</a:t>
            </a:r>
            <a:endParaRPr lang="en-US" dirty="0"/>
          </a:p>
        </p:txBody>
      </p:sp>
      <p:pic>
        <p:nvPicPr>
          <p:cNvPr id="4104" name="Picture 8" descr="http://illpop.com/img_illust/school/visit_a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33908"/>
            <a:ext cx="914400" cy="198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54940" y="3549953"/>
            <a:ext cx="15696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だいがくせい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114800"/>
            <a:ext cx="6880410" cy="258532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Did you get them right?: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turned 16 years old. </a:t>
            </a:r>
          </a:p>
          <a:p>
            <a:r>
              <a:rPr lang="en-US" altLang="ja-JP" dirty="0" smtClean="0">
                <a:solidFill>
                  <a:schemeClr val="bg1"/>
                </a:solidFill>
              </a:rPr>
              <a:t>16</a:t>
            </a:r>
            <a:r>
              <a:rPr lang="ja-JP" altLang="en-US" dirty="0" smtClean="0">
                <a:solidFill>
                  <a:schemeClr val="bg1"/>
                </a:solidFill>
              </a:rPr>
              <a:t>さいに　なりました。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have become a high school student.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こうこうせ</a:t>
            </a:r>
            <a:r>
              <a:rPr lang="ja-JP" altLang="en-US" dirty="0" smtClean="0">
                <a:solidFill>
                  <a:schemeClr val="bg1"/>
                </a:solidFill>
              </a:rPr>
              <a:t>いに　なりました。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have become a </a:t>
            </a:r>
            <a:r>
              <a:rPr lang="en-US" dirty="0" err="1" smtClean="0">
                <a:solidFill>
                  <a:schemeClr val="bg1"/>
                </a:solidFill>
              </a:rPr>
              <a:t>uni</a:t>
            </a:r>
            <a:r>
              <a:rPr lang="en-US" dirty="0" smtClean="0">
                <a:solidFill>
                  <a:schemeClr val="bg1"/>
                </a:solidFill>
              </a:rPr>
              <a:t> student.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だいがくせ</a:t>
            </a:r>
            <a:r>
              <a:rPr lang="ja-JP" altLang="en-US" dirty="0" smtClean="0">
                <a:solidFill>
                  <a:schemeClr val="bg1"/>
                </a:solidFill>
              </a:rPr>
              <a:t>いに　なりました。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want to become a doctor. (N.B.</a:t>
            </a:r>
            <a:r>
              <a:rPr lang="ja-JP" altLang="en-US" dirty="0" smtClean="0">
                <a:solidFill>
                  <a:schemeClr val="bg1"/>
                </a:solidFill>
              </a:rPr>
              <a:t>なります</a:t>
            </a:r>
            <a:r>
              <a:rPr lang="en-US" altLang="ja-JP" dirty="0" smtClean="0">
                <a:solidFill>
                  <a:schemeClr val="bg1"/>
                </a:solidFill>
              </a:rPr>
              <a:t>changes to </a:t>
            </a:r>
            <a:r>
              <a:rPr lang="ja-JP" altLang="en-US" dirty="0" smtClean="0">
                <a:solidFill>
                  <a:schemeClr val="bg1"/>
                </a:solidFill>
              </a:rPr>
              <a:t>なりたいです。</a:t>
            </a:r>
            <a:r>
              <a:rPr lang="en-US" altLang="ja-JP" dirty="0" smtClean="0">
                <a:solidFill>
                  <a:schemeClr val="bg1"/>
                </a:solidFill>
              </a:rPr>
              <a:t>)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いしゃ</a:t>
            </a:r>
            <a:r>
              <a:rPr lang="ja-JP" altLang="en-US" dirty="0" smtClean="0">
                <a:solidFill>
                  <a:schemeClr val="bg1"/>
                </a:solidFill>
              </a:rPr>
              <a:t>に　なりたいです。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31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</TotalTime>
  <Words>565</Words>
  <Application>Microsoft Office PowerPoint</Application>
  <PresentationFormat>On-screen Show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なりました</vt:lpstr>
      <vt:lpstr>なりました　＝　has become</vt:lpstr>
      <vt:lpstr>Example sentences</vt:lpstr>
      <vt:lpstr>Are these い or な adjectives?　</vt:lpstr>
      <vt:lpstr>Were you right?　</vt:lpstr>
      <vt:lpstr>Make sentences using ～なりました</vt:lpstr>
      <vt:lpstr>Make sentences using ～なりました</vt:lpstr>
      <vt:lpstr>Nouns and なりました</vt:lpstr>
      <vt:lpstr>Nouns and なりました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なりました</dc:title>
  <dc:creator>Bill &amp; Inge</dc:creator>
  <cp:lastModifiedBy>Bill &amp; Inge</cp:lastModifiedBy>
  <cp:revision>9</cp:revision>
  <dcterms:created xsi:type="dcterms:W3CDTF">2013-04-08T01:54:24Z</dcterms:created>
  <dcterms:modified xsi:type="dcterms:W3CDTF">2013-04-08T03:02:01Z</dcterms:modified>
</cp:coreProperties>
</file>