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71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41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35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48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861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231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39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16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06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01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10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DDA943-920C-4A96-9A08-B6C4901FE180}" type="datetimeFigureOut">
              <a:rPr lang="en-AU" smtClean="0"/>
              <a:t>13/01/2015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9BA69C00-57AA-489C-ABCA-3F3C0C7D05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Nan Sai?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old are you?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583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kyuu-sai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9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九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800" y="517583"/>
            <a:ext cx="4241161" cy="56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jus-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981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10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671" y="517583"/>
            <a:ext cx="3284502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306330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juu</a:t>
            </a:r>
            <a:r>
              <a:rPr lang="en-US" sz="8000" dirty="0" smtClean="0"/>
              <a:t> </a:t>
            </a:r>
            <a:r>
              <a:rPr lang="en-US" sz="8000" dirty="0" smtClean="0"/>
              <a:t>is-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639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11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401091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十一才</a:t>
            </a:r>
            <a:endParaRPr lang="en-AU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860" y="576648"/>
            <a:ext cx="4071551" cy="54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32280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juu</a:t>
            </a:r>
            <a:r>
              <a:rPr lang="en-US" sz="8000" dirty="0" smtClean="0"/>
              <a:t> </a:t>
            </a:r>
            <a:r>
              <a:rPr lang="en-US" sz="8000" dirty="0" err="1" smtClean="0"/>
              <a:t>ni-sai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981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12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401091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十二才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49" y="517583"/>
            <a:ext cx="4120577" cy="55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965357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juu</a:t>
            </a:r>
            <a:r>
              <a:rPr lang="en-US" sz="8000" dirty="0" smtClean="0"/>
              <a:t> san-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6981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13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401091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十三才</a:t>
            </a:r>
            <a:endParaRPr lang="en-AU" sz="9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665" y="809836"/>
            <a:ext cx="3879460" cy="51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1" y="150340"/>
            <a:ext cx="2706448" cy="2029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668" y="150339"/>
            <a:ext cx="2706449" cy="2029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246" y="150339"/>
            <a:ext cx="2734965" cy="205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2" y="2327189"/>
            <a:ext cx="2718487" cy="2038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668" y="2327189"/>
            <a:ext cx="2718486" cy="2038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243" y="2327188"/>
            <a:ext cx="2734968" cy="2051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8" y="4513066"/>
            <a:ext cx="2758621" cy="206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2668" y="4513066"/>
            <a:ext cx="2758621" cy="206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8378" y="4513066"/>
            <a:ext cx="2758621" cy="206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3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7" y="1515759"/>
            <a:ext cx="2811852" cy="2108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51" y="1515758"/>
            <a:ext cx="2811852" cy="2108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335" y="1515758"/>
            <a:ext cx="2811852" cy="2108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950" y="3777047"/>
            <a:ext cx="2839309" cy="2129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68094"/>
              </p:ext>
            </p:extLst>
          </p:nvPr>
        </p:nvGraphicFramePr>
        <p:xfrm>
          <a:off x="267516" y="318616"/>
          <a:ext cx="3542386" cy="6311900"/>
        </p:xfrm>
        <a:graphic>
          <a:graphicData uri="http://schemas.openxmlformats.org/drawingml/2006/table">
            <a:tbl>
              <a:tblPr/>
              <a:tblGrid>
                <a:gridCol w="1770087"/>
                <a:gridCol w="1772299"/>
              </a:tblGrid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English</a:t>
                      </a:r>
                      <a:endParaRPr kumimoji="0" lang="en-A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Romaji</a:t>
                      </a:r>
                      <a:endParaRPr kumimoji="0" lang="en-A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 year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is</a:t>
                      </a: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A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ni-sai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san-</a:t>
                      </a: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yon-</a:t>
                      </a: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go-</a:t>
                      </a: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roku-sai</a:t>
                      </a: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nana-</a:t>
                      </a: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has</a:t>
                      </a: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A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kyuu-sai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jus</a:t>
                      </a: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A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juu</a:t>
                      </a: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is</a:t>
                      </a: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A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juu</a:t>
                      </a: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ni-sai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 years old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juu</a:t>
                      </a: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san-</a:t>
                      </a:r>
                      <a:r>
                        <a:rPr kumimoji="0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300796" y="946408"/>
            <a:ext cx="4519870" cy="2000548"/>
          </a:xfrm>
          <a:prstGeom prst="rect">
            <a:avLst/>
          </a:prstGeom>
          <a:solidFill>
            <a:srgbClr val="FFCC99">
              <a:alpha val="65097"/>
            </a:srgb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2400" dirty="0">
                <a:latin typeface="Calibri" panose="020F0502020204030204" pitchFamily="34" charset="0"/>
              </a:rPr>
              <a:t>To say your age </a:t>
            </a:r>
            <a:r>
              <a:rPr lang="en-AU" altLang="en-US" sz="2400" dirty="0" smtClean="0">
                <a:latin typeface="Calibri" panose="020F0502020204030204" pitchFamily="34" charset="0"/>
              </a:rPr>
              <a:t>say </a:t>
            </a:r>
            <a:r>
              <a:rPr lang="en-AU" altLang="en-US" sz="2400" dirty="0">
                <a:latin typeface="Calibri" panose="020F0502020204030204" pitchFamily="34" charset="0"/>
              </a:rPr>
              <a:t>the </a:t>
            </a:r>
            <a:r>
              <a:rPr lang="en-AU" altLang="en-US" sz="2400" dirty="0" smtClean="0">
                <a:latin typeface="Calibri" panose="020F0502020204030204" pitchFamily="34" charset="0"/>
              </a:rPr>
              <a:t>number </a:t>
            </a:r>
            <a:r>
              <a:rPr lang="en-AU" altLang="en-US" sz="2400" dirty="0">
                <a:latin typeface="Calibri" panose="020F0502020204030204" pitchFamily="34" charset="0"/>
              </a:rPr>
              <a:t>in Japanese and add ‘</a:t>
            </a:r>
            <a:r>
              <a:rPr lang="en-AU" altLang="en-US" sz="2400" dirty="0" err="1">
                <a:latin typeface="Calibri" panose="020F0502020204030204" pitchFamily="34" charset="0"/>
              </a:rPr>
              <a:t>sai</a:t>
            </a:r>
            <a:r>
              <a:rPr lang="en-AU" altLang="en-US" sz="2400" dirty="0">
                <a:latin typeface="Calibri" panose="020F0502020204030204" pitchFamily="34" charset="0"/>
              </a:rPr>
              <a:t>’.</a:t>
            </a:r>
          </a:p>
          <a:p>
            <a:pPr eaLnBrk="1" hangingPunct="1"/>
            <a:endParaRPr lang="en-AU" altLang="en-US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n-AU" altLang="en-US" sz="4000" b="1" dirty="0" smtClean="0">
                <a:latin typeface="Calibri" panose="020F0502020204030204" pitchFamily="34" charset="0"/>
              </a:rPr>
              <a:t>NUMBER </a:t>
            </a:r>
            <a:r>
              <a:rPr lang="en-AU" altLang="en-US" sz="4000" b="1" dirty="0">
                <a:latin typeface="Calibri" panose="020F0502020204030204" pitchFamily="34" charset="0"/>
              </a:rPr>
              <a:t>+ </a:t>
            </a:r>
            <a:r>
              <a:rPr lang="en-AU" altLang="en-US" sz="4000" b="1" dirty="0" err="1">
                <a:latin typeface="Calibri" panose="020F0502020204030204" pitchFamily="34" charset="0"/>
              </a:rPr>
              <a:t>sai</a:t>
            </a:r>
            <a:endParaRPr lang="en-AU" altLang="en-US" sz="4000" b="1" dirty="0">
              <a:latin typeface="Calibri" panose="020F0502020204030204" pitchFamily="34" charset="0"/>
            </a:endParaRPr>
          </a:p>
          <a:p>
            <a:pPr eaLnBrk="1" hangingPunct="1"/>
            <a:endParaRPr lang="en-AU" alt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62" y="3632888"/>
            <a:ext cx="5166538" cy="251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709454"/>
          </a:xfrm>
        </p:spPr>
        <p:txBody>
          <a:bodyPr/>
          <a:lstStyle/>
          <a:p>
            <a:r>
              <a:rPr lang="en-US" dirty="0" smtClean="0"/>
              <a:t>Saying how old you are…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364500"/>
              </p:ext>
            </p:extLst>
          </p:nvPr>
        </p:nvGraphicFramePr>
        <p:xfrm>
          <a:off x="755650" y="1700215"/>
          <a:ext cx="4537075" cy="21291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4078"/>
                <a:gridCol w="4092997"/>
              </a:tblGrid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Q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/>
                        <a:t>Nan </a:t>
                      </a:r>
                      <a:r>
                        <a:rPr lang="en-AU" sz="2000" b="1" dirty="0" err="1" smtClean="0"/>
                        <a:t>sai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ka</a:t>
                      </a:r>
                      <a:r>
                        <a:rPr lang="en-AU" sz="2000" b="1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How old</a:t>
                      </a:r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are you? 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A1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>
                          <a:solidFill>
                            <a:srgbClr val="FF0000"/>
                          </a:solidFill>
                        </a:rPr>
                        <a:t>AGE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.</a:t>
                      </a:r>
                      <a:endParaRPr lang="en-AU" sz="2000" b="1" baseline="0" dirty="0" smtClean="0"/>
                    </a:p>
                    <a:p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I’m AGE.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  <a:tr h="84884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A2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1600" b="1" dirty="0" err="1" smtClean="0"/>
                        <a:t>Watashi</a:t>
                      </a:r>
                      <a:r>
                        <a:rPr lang="en-AU" sz="1600" b="1" baseline="0" dirty="0" smtClean="0"/>
                        <a:t> </a:t>
                      </a:r>
                      <a:r>
                        <a:rPr lang="en-AU" sz="1600" b="1" baseline="0" dirty="0" err="1" smtClean="0"/>
                        <a:t>wa</a:t>
                      </a:r>
                      <a:r>
                        <a:rPr lang="en-AU" sz="1600" b="1" baseline="0" dirty="0" smtClean="0"/>
                        <a:t> </a:t>
                      </a:r>
                      <a:r>
                        <a:rPr lang="en-AU" sz="1600" b="1" baseline="0" dirty="0" smtClean="0">
                          <a:solidFill>
                            <a:srgbClr val="FF0000"/>
                          </a:solidFill>
                        </a:rPr>
                        <a:t>AGE </a:t>
                      </a:r>
                      <a:r>
                        <a:rPr lang="en-AU" sz="1600" b="1" baseline="0" dirty="0" err="1" smtClean="0"/>
                        <a:t>desu</a:t>
                      </a:r>
                      <a:r>
                        <a:rPr lang="en-AU" sz="1600" b="1" baseline="0" dirty="0" smtClean="0"/>
                        <a:t>.</a:t>
                      </a:r>
                    </a:p>
                    <a:p>
                      <a:r>
                        <a:rPr lang="en-AU" sz="1600" b="1" baseline="0" dirty="0" err="1" smtClean="0"/>
                        <a:t>Boku</a:t>
                      </a:r>
                      <a:r>
                        <a:rPr lang="en-AU" sz="1600" b="1" baseline="0" dirty="0" smtClean="0"/>
                        <a:t> </a:t>
                      </a:r>
                      <a:r>
                        <a:rPr lang="en-AU" sz="1600" b="1" baseline="0" dirty="0" err="1" smtClean="0"/>
                        <a:t>wa</a:t>
                      </a:r>
                      <a:r>
                        <a:rPr lang="en-AU" sz="1600" b="1" baseline="0" dirty="0" smtClean="0"/>
                        <a:t> </a:t>
                      </a:r>
                      <a:r>
                        <a:rPr lang="en-AU" sz="1600" b="1" baseline="0" dirty="0" smtClean="0">
                          <a:solidFill>
                            <a:srgbClr val="FF0000"/>
                          </a:solidFill>
                        </a:rPr>
                        <a:t>AGE </a:t>
                      </a:r>
                      <a:r>
                        <a:rPr lang="en-AU" sz="1600" b="1" baseline="0" dirty="0" err="1" smtClean="0"/>
                        <a:t>desu</a:t>
                      </a:r>
                      <a:r>
                        <a:rPr lang="en-AU" sz="1600" b="1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 am AGE.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95" y="1424746"/>
            <a:ext cx="1692275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9775" y="4581525"/>
            <a:ext cx="4479925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</a:rPr>
              <a:t>How old are you?  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Practice </a:t>
            </a:r>
            <a:r>
              <a:rPr lang="en-US" sz="2000" dirty="0">
                <a:solidFill>
                  <a:prstClr val="black"/>
                </a:solidFill>
              </a:rPr>
              <a:t>saying asking and saying your age in Japanese with your classmates.</a:t>
            </a:r>
            <a:endParaRPr lang="en-AU" sz="2000" dirty="0">
              <a:solidFill>
                <a:prstClr val="black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515535"/>
              </p:ext>
            </p:extLst>
          </p:nvPr>
        </p:nvGraphicFramePr>
        <p:xfrm>
          <a:off x="5795963" y="4076700"/>
          <a:ext cx="2771775" cy="2209800"/>
        </p:xfrm>
        <a:graphic>
          <a:graphicData uri="http://schemas.openxmlformats.org/drawingml/2006/table">
            <a:tbl>
              <a:tblPr/>
              <a:tblGrid>
                <a:gridCol w="1385022"/>
                <a:gridCol w="1386753"/>
              </a:tblGrid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English</a:t>
                      </a:r>
                      <a:endParaRPr kumimoji="0" lang="en-A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Romaji</a:t>
                      </a:r>
                      <a:endParaRPr kumimoji="0" lang="en-A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 years old</a:t>
                      </a:r>
                      <a:endParaRPr kumimoji="0" lang="en-A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has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kyuu-sai</a:t>
                      </a:r>
                      <a:endParaRPr kumimoji="0" 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jus</a:t>
                      </a:r>
                      <a:r>
                        <a:rPr kumimoji="0" 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A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juu</a:t>
                      </a:r>
                      <a:r>
                        <a:rPr kumimoji="0" 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is</a:t>
                      </a:r>
                      <a:r>
                        <a:rPr kumimoji="0" 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A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sai</a:t>
                      </a:r>
                      <a:endParaRPr kumimoji="0" lang="en-A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 years old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juunisai</a:t>
                      </a:r>
                      <a:endParaRPr kumimoji="0" 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156176" y="3645024"/>
            <a:ext cx="19191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Remember!</a:t>
            </a:r>
          </a:p>
        </p:txBody>
      </p:sp>
    </p:spTree>
    <p:extLst>
      <p:ext uri="{BB962C8B-B14F-4D97-AF65-F5344CB8AC3E}">
        <p14:creationId xmlns:p14="http://schemas.microsoft.com/office/powerpoint/2010/main" val="30422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16" y="484632"/>
            <a:ext cx="8641492" cy="800471"/>
          </a:xfrm>
        </p:spPr>
        <p:txBody>
          <a:bodyPr/>
          <a:lstStyle/>
          <a:p>
            <a:r>
              <a:rPr lang="en-US" dirty="0" smtClean="0"/>
              <a:t>Can you remember how old?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652014"/>
              </p:ext>
            </p:extLst>
          </p:nvPr>
        </p:nvGraphicFramePr>
        <p:xfrm>
          <a:off x="2930441" y="1354225"/>
          <a:ext cx="2901950" cy="12802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4036"/>
                <a:gridCol w="2617914"/>
              </a:tblGrid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Q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/>
                        <a:t>Nan </a:t>
                      </a:r>
                      <a:r>
                        <a:rPr lang="en-AU" sz="2000" b="1" dirty="0" err="1" smtClean="0"/>
                        <a:t>sai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ka</a:t>
                      </a:r>
                      <a:r>
                        <a:rPr lang="en-AU" sz="2000" b="1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How old</a:t>
                      </a:r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are you? 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>
                          <a:solidFill>
                            <a:srgbClr val="FF0000"/>
                          </a:solidFill>
                        </a:rPr>
                        <a:t>AGE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.</a:t>
                      </a:r>
                      <a:endParaRPr lang="en-AU" sz="2000" b="1" baseline="0" dirty="0" smtClean="0"/>
                    </a:p>
                    <a:p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I’m AGE.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0" y="3155092"/>
            <a:ext cx="1944806" cy="2723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77" y="3119596"/>
            <a:ext cx="2260863" cy="2758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936" y="3048000"/>
            <a:ext cx="2036364" cy="2706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7822" y="5462871"/>
            <a:ext cx="1111203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is-</a:t>
            </a:r>
            <a:r>
              <a:rPr lang="en-US" sz="2400" b="1" dirty="0" err="1" smtClean="0"/>
              <a:t>sai</a:t>
            </a:r>
            <a:endParaRPr lang="en-US" sz="2400" b="1" dirty="0" smtClean="0"/>
          </a:p>
          <a:p>
            <a:pPr algn="ctr"/>
            <a:r>
              <a:rPr lang="ja-JP" altLang="en-US" sz="3600" b="1" dirty="0"/>
              <a:t>一</a:t>
            </a:r>
            <a:r>
              <a:rPr lang="ja-JP" altLang="en-US" sz="3600" b="1" dirty="0" smtClean="0"/>
              <a:t>才</a:t>
            </a:r>
            <a:endParaRPr lang="en-A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74656" y="5498811"/>
            <a:ext cx="143340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n</a:t>
            </a:r>
            <a:r>
              <a:rPr lang="en-US" sz="2400" b="1" dirty="0" smtClean="0"/>
              <a:t>ana-</a:t>
            </a:r>
            <a:r>
              <a:rPr lang="en-US" sz="2400" b="1" dirty="0" err="1" smtClean="0"/>
              <a:t>sai</a:t>
            </a:r>
            <a:endParaRPr lang="en-US" sz="2400" b="1" dirty="0" smtClean="0"/>
          </a:p>
          <a:p>
            <a:pPr algn="ctr"/>
            <a:r>
              <a:rPr lang="ja-JP" altLang="en-US" sz="3600" b="1" dirty="0" smtClean="0"/>
              <a:t>七才</a:t>
            </a:r>
            <a:endParaRPr lang="en-A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80417" y="5462870"/>
            <a:ext cx="143340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k</a:t>
            </a:r>
            <a:r>
              <a:rPr lang="en-US" sz="2400" b="1" dirty="0" err="1" smtClean="0"/>
              <a:t>yuu-sai</a:t>
            </a:r>
            <a:endParaRPr lang="en-US" sz="2400" b="1" dirty="0" smtClean="0"/>
          </a:p>
          <a:p>
            <a:pPr algn="ctr"/>
            <a:r>
              <a:rPr lang="ja-JP" altLang="en-US" sz="3600" b="1" dirty="0" smtClean="0"/>
              <a:t>九才</a:t>
            </a:r>
            <a:endParaRPr lang="en-AU" sz="3600" b="1" dirty="0"/>
          </a:p>
        </p:txBody>
      </p:sp>
    </p:spTree>
    <p:extLst>
      <p:ext uri="{BB962C8B-B14F-4D97-AF65-F5344CB8AC3E}">
        <p14:creationId xmlns:p14="http://schemas.microsoft.com/office/powerpoint/2010/main" val="14159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8" y="517583"/>
            <a:ext cx="2872946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is-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396" y="185185"/>
            <a:ext cx="4308388" cy="6030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428" y="5569844"/>
            <a:ext cx="221086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1 year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一才</a:t>
            </a:r>
            <a:endParaRPr lang="en-AU" sz="9600" b="1" dirty="0"/>
          </a:p>
        </p:txBody>
      </p:sp>
    </p:spTree>
    <p:extLst>
      <p:ext uri="{BB962C8B-B14F-4D97-AF65-F5344CB8AC3E}">
        <p14:creationId xmlns:p14="http://schemas.microsoft.com/office/powerpoint/2010/main" val="18419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16" y="484632"/>
            <a:ext cx="8641492" cy="800471"/>
          </a:xfrm>
        </p:spPr>
        <p:txBody>
          <a:bodyPr/>
          <a:lstStyle/>
          <a:p>
            <a:r>
              <a:rPr lang="en-US" dirty="0" smtClean="0"/>
              <a:t>Can you remember how old?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23" y="2817340"/>
            <a:ext cx="2285999" cy="3047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652014"/>
              </p:ext>
            </p:extLst>
          </p:nvPr>
        </p:nvGraphicFramePr>
        <p:xfrm>
          <a:off x="2930441" y="1354225"/>
          <a:ext cx="2901950" cy="12802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4036"/>
                <a:gridCol w="2617914"/>
              </a:tblGrid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Q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/>
                        <a:t>Nan </a:t>
                      </a:r>
                      <a:r>
                        <a:rPr lang="en-AU" sz="2000" b="1" dirty="0" err="1" smtClean="0"/>
                        <a:t>sai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ka</a:t>
                      </a:r>
                      <a:r>
                        <a:rPr lang="en-AU" sz="2000" b="1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How old</a:t>
                      </a:r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are you? 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>
                          <a:solidFill>
                            <a:srgbClr val="FF0000"/>
                          </a:solidFill>
                        </a:rPr>
                        <a:t>AGE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.</a:t>
                      </a:r>
                      <a:endParaRPr lang="en-AU" sz="2000" b="1" baseline="0" dirty="0" smtClean="0"/>
                    </a:p>
                    <a:p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I’m AGE.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6190" y="5462871"/>
            <a:ext cx="157447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juu</a:t>
            </a:r>
            <a:r>
              <a:rPr lang="en-US" sz="2400" b="1" dirty="0" smtClean="0"/>
              <a:t> is-</a:t>
            </a:r>
            <a:r>
              <a:rPr lang="en-US" sz="2400" b="1" dirty="0" err="1" smtClean="0"/>
              <a:t>sai</a:t>
            </a:r>
            <a:endParaRPr lang="en-US" sz="2400" b="1" dirty="0" smtClean="0"/>
          </a:p>
          <a:p>
            <a:pPr algn="ctr"/>
            <a:r>
              <a:rPr lang="ja-JP" altLang="en-US" sz="3600" b="1" dirty="0" smtClean="0"/>
              <a:t>十一才</a:t>
            </a:r>
            <a:endParaRPr lang="en-AU" sz="3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532" y="2817340"/>
            <a:ext cx="1927654" cy="3394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1713" y="5498811"/>
            <a:ext cx="1159292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jus-</a:t>
            </a:r>
            <a:r>
              <a:rPr lang="en-US" sz="2400" b="1" dirty="0" err="1" smtClean="0"/>
              <a:t>sai</a:t>
            </a:r>
            <a:endParaRPr lang="en-US" sz="2400" b="1" dirty="0" smtClean="0"/>
          </a:p>
          <a:p>
            <a:pPr algn="ctr"/>
            <a:r>
              <a:rPr lang="ja-JP" altLang="en-US" sz="3600" b="1" dirty="0"/>
              <a:t>十</a:t>
            </a:r>
            <a:r>
              <a:rPr lang="ja-JP" altLang="en-US" sz="3600" b="1" dirty="0" smtClean="0"/>
              <a:t>才</a:t>
            </a:r>
            <a:endParaRPr lang="en-AU" sz="3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805" y="2795389"/>
            <a:ext cx="2364260" cy="3451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74194" y="5462870"/>
            <a:ext cx="1245854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has-</a:t>
            </a:r>
            <a:r>
              <a:rPr lang="en-US" sz="2400" b="1" dirty="0" err="1" smtClean="0"/>
              <a:t>sai</a:t>
            </a:r>
            <a:endParaRPr lang="en-US" sz="2400" b="1" dirty="0" smtClean="0"/>
          </a:p>
          <a:p>
            <a:pPr algn="ctr"/>
            <a:r>
              <a:rPr lang="ja-JP" altLang="en-US" sz="3600" b="1" dirty="0"/>
              <a:t>八</a:t>
            </a:r>
            <a:r>
              <a:rPr lang="ja-JP" altLang="en-US" sz="3600" b="1" dirty="0" smtClean="0"/>
              <a:t>才</a:t>
            </a:r>
            <a:endParaRPr lang="en-AU" sz="3600" b="1" dirty="0"/>
          </a:p>
        </p:txBody>
      </p:sp>
    </p:spTree>
    <p:extLst>
      <p:ext uri="{BB962C8B-B14F-4D97-AF65-F5344CB8AC3E}">
        <p14:creationId xmlns:p14="http://schemas.microsoft.com/office/powerpoint/2010/main" val="111850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07" y="3126180"/>
            <a:ext cx="2198342" cy="3299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77" y="3048000"/>
            <a:ext cx="2290483" cy="3208557"/>
          </a:xfrm>
          <a:prstGeom prst="rect">
            <a:avLst/>
          </a:prstGeom>
        </p:spPr>
      </p:pic>
      <p:pic>
        <p:nvPicPr>
          <p:cNvPr id="14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162" y="3113902"/>
            <a:ext cx="2203568" cy="3301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16" y="484632"/>
            <a:ext cx="8641492" cy="800471"/>
          </a:xfrm>
        </p:spPr>
        <p:txBody>
          <a:bodyPr/>
          <a:lstStyle/>
          <a:p>
            <a:r>
              <a:rPr lang="en-US" dirty="0" smtClean="0"/>
              <a:t>Can you remember how old?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652014"/>
              </p:ext>
            </p:extLst>
          </p:nvPr>
        </p:nvGraphicFramePr>
        <p:xfrm>
          <a:off x="2930441" y="1354225"/>
          <a:ext cx="2901950" cy="12802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4036"/>
                <a:gridCol w="2617914"/>
              </a:tblGrid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Q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/>
                        <a:t>Nan </a:t>
                      </a:r>
                      <a:r>
                        <a:rPr lang="en-AU" sz="2000" b="1" dirty="0" err="1" smtClean="0"/>
                        <a:t>sai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 </a:t>
                      </a:r>
                      <a:r>
                        <a:rPr lang="en-AU" sz="2000" b="1" dirty="0" err="1" smtClean="0"/>
                        <a:t>ka</a:t>
                      </a:r>
                      <a:r>
                        <a:rPr lang="en-AU" sz="2000" b="1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How old</a:t>
                      </a:r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are you? 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  <a:tr h="60781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</a:t>
                      </a:r>
                      <a:endParaRPr lang="en-AU" sz="1600" b="1" dirty="0"/>
                    </a:p>
                  </a:txBody>
                  <a:tcPr marL="91456" marR="91456" marT="45746" marB="45746"/>
                </a:tc>
                <a:tc>
                  <a:txBody>
                    <a:bodyPr/>
                    <a:lstStyle/>
                    <a:p>
                      <a:r>
                        <a:rPr lang="en-AU" sz="2000" b="1" dirty="0" smtClean="0">
                          <a:solidFill>
                            <a:srgbClr val="FF0000"/>
                          </a:solidFill>
                        </a:rPr>
                        <a:t>AGE </a:t>
                      </a:r>
                      <a:r>
                        <a:rPr lang="en-AU" sz="2000" b="1" dirty="0" err="1" smtClean="0"/>
                        <a:t>desu</a:t>
                      </a:r>
                      <a:r>
                        <a:rPr lang="en-AU" sz="2000" b="1" dirty="0" smtClean="0"/>
                        <a:t>.</a:t>
                      </a:r>
                      <a:endParaRPr lang="en-AU" sz="2000" b="1" baseline="0" dirty="0" smtClean="0"/>
                    </a:p>
                    <a:p>
                      <a:r>
                        <a:rPr lang="en-AU" sz="16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I’m AGE.</a:t>
                      </a:r>
                      <a:endParaRPr lang="en-AU" sz="16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97823" y="5462871"/>
            <a:ext cx="1111202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ni-sai</a:t>
            </a:r>
            <a:endParaRPr lang="en-US" sz="2400" b="1" dirty="0" smtClean="0"/>
          </a:p>
          <a:p>
            <a:pPr algn="ctr"/>
            <a:r>
              <a:rPr lang="ja-JP" altLang="en-US" sz="3600" b="1" dirty="0" smtClean="0"/>
              <a:t>二才</a:t>
            </a:r>
            <a:endParaRPr lang="en-A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35758" y="5498811"/>
            <a:ext cx="1111202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go-</a:t>
            </a:r>
            <a:r>
              <a:rPr lang="en-US" sz="2400" b="1" dirty="0" err="1" smtClean="0"/>
              <a:t>sai</a:t>
            </a:r>
            <a:endParaRPr lang="en-US" sz="2400" b="1" dirty="0" smtClean="0"/>
          </a:p>
          <a:p>
            <a:pPr algn="ctr"/>
            <a:r>
              <a:rPr lang="ja-JP" altLang="en-US" sz="3600" b="1" dirty="0" smtClean="0"/>
              <a:t>五才</a:t>
            </a:r>
            <a:endParaRPr lang="en-A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06067" y="5462870"/>
            <a:ext cx="138211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roku-sai</a:t>
            </a:r>
            <a:endParaRPr lang="en-US" sz="2400" b="1" dirty="0" smtClean="0"/>
          </a:p>
          <a:p>
            <a:pPr algn="ctr"/>
            <a:r>
              <a:rPr lang="ja-JP" altLang="en-US" sz="3600" b="1" dirty="0" smtClean="0"/>
              <a:t>六才</a:t>
            </a:r>
            <a:endParaRPr lang="en-AU" sz="3600" b="1" dirty="0"/>
          </a:p>
        </p:txBody>
      </p:sp>
    </p:spTree>
    <p:extLst>
      <p:ext uri="{BB962C8B-B14F-4D97-AF65-F5344CB8AC3E}">
        <p14:creationId xmlns:p14="http://schemas.microsoft.com/office/powerpoint/2010/main" val="21839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8" y="517583"/>
            <a:ext cx="2872946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err="1" smtClean="0"/>
              <a:t>ni-sai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二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5132" y="298450"/>
            <a:ext cx="4082750" cy="61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383691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smtClean="0"/>
              <a:t>san-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3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三才</a:t>
            </a:r>
            <a:endParaRPr lang="en-AU" sz="9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83" y="459918"/>
            <a:ext cx="3965360" cy="59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9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383691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smtClean="0"/>
              <a:t>yon-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4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四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261" y="517582"/>
            <a:ext cx="3839765" cy="57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383691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go-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5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五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2" y="517582"/>
            <a:ext cx="4143911" cy="58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3812059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err="1" smtClean="0"/>
              <a:t>roku-sai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6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六才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42" y="418728"/>
            <a:ext cx="4012997" cy="60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8000" dirty="0" smtClean="0"/>
              <a:t>nana-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7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/>
              <a:t>七</a:t>
            </a:r>
            <a:r>
              <a:rPr lang="ja-JP" altLang="en-US" sz="9600" b="1" dirty="0" smtClean="0"/>
              <a:t>才</a:t>
            </a:r>
            <a:endParaRPr lang="en-AU" sz="9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405925"/>
            <a:ext cx="47625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427" y="517583"/>
            <a:ext cx="4010915" cy="1609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/>
              <a:t>has-</a:t>
            </a:r>
            <a:r>
              <a:rPr lang="en-US" sz="8000" dirty="0" err="1" smtClean="0"/>
              <a:t>sai</a:t>
            </a:r>
            <a:endParaRPr lang="en-AU" sz="8000" dirty="0"/>
          </a:p>
        </p:txBody>
      </p:sp>
      <p:sp>
        <p:nvSpPr>
          <p:cNvPr id="7" name="TextBox 6"/>
          <p:cNvSpPr txBox="1"/>
          <p:nvPr/>
        </p:nvSpPr>
        <p:spPr>
          <a:xfrm>
            <a:off x="430428" y="5569844"/>
            <a:ext cx="24416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8</a:t>
            </a:r>
            <a:r>
              <a:rPr lang="en-US" sz="3600" dirty="0" smtClean="0"/>
              <a:t> years old</a:t>
            </a:r>
            <a:endParaRPr lang="en-AU" sz="3600" dirty="0"/>
          </a:p>
        </p:txBody>
      </p:sp>
      <p:sp>
        <p:nvSpPr>
          <p:cNvPr id="8" name="Rectangle 7"/>
          <p:cNvSpPr/>
          <p:nvPr/>
        </p:nvSpPr>
        <p:spPr>
          <a:xfrm>
            <a:off x="430428" y="2986299"/>
            <a:ext cx="287294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9600" b="1" dirty="0" smtClean="0"/>
              <a:t>八才</a:t>
            </a:r>
            <a:endParaRPr lang="en-AU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507" y="517583"/>
            <a:ext cx="3924558" cy="57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63</TotalTime>
  <Words>349</Words>
  <Application>Microsoft Office PowerPoint</Application>
  <PresentationFormat>On-screen Show (4:3)</PresentationFormat>
  <Paragraphs>137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HGｺﾞｼｯｸM</vt:lpstr>
      <vt:lpstr>MS PGothic</vt:lpstr>
      <vt:lpstr>Arial</vt:lpstr>
      <vt:lpstr>Arial Black</vt:lpstr>
      <vt:lpstr>Calibri</vt:lpstr>
      <vt:lpstr>Wingdings</vt:lpstr>
      <vt:lpstr>Wood Type</vt:lpstr>
      <vt:lpstr>Nan Sai?</vt:lpstr>
      <vt:lpstr>is-sai</vt:lpstr>
      <vt:lpstr>ni-sai</vt:lpstr>
      <vt:lpstr>san-sai</vt:lpstr>
      <vt:lpstr>yon-sai</vt:lpstr>
      <vt:lpstr>go-sai</vt:lpstr>
      <vt:lpstr>roku-sai</vt:lpstr>
      <vt:lpstr>nana-sai</vt:lpstr>
      <vt:lpstr>has-sai</vt:lpstr>
      <vt:lpstr>kyuu-sai</vt:lpstr>
      <vt:lpstr>jus-sai</vt:lpstr>
      <vt:lpstr>juu is-sai</vt:lpstr>
      <vt:lpstr>juu ni-sai</vt:lpstr>
      <vt:lpstr>juu san-sai</vt:lpstr>
      <vt:lpstr>PowerPoint Presentation</vt:lpstr>
      <vt:lpstr>PowerPoint Presentation</vt:lpstr>
      <vt:lpstr>PowerPoint Presentation</vt:lpstr>
      <vt:lpstr>Saying how old you are…</vt:lpstr>
      <vt:lpstr>Can you remember how old?</vt:lpstr>
      <vt:lpstr>Can you remember how old?</vt:lpstr>
      <vt:lpstr>Can you remember how old?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 Sai?</dc:title>
  <dc:creator>Inge Foley</dc:creator>
  <cp:lastModifiedBy>Inge Foley</cp:lastModifiedBy>
  <cp:revision>12</cp:revision>
  <dcterms:created xsi:type="dcterms:W3CDTF">2015-01-12T05:28:26Z</dcterms:created>
  <dcterms:modified xsi:type="dcterms:W3CDTF">2015-01-13T02:22:30Z</dcterms:modified>
</cp:coreProperties>
</file>