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1" r:id="rId3"/>
    <p:sldId id="262" r:id="rId4"/>
    <p:sldId id="263" r:id="rId5"/>
    <p:sldId id="281" r:id="rId6"/>
    <p:sldId id="282" r:id="rId7"/>
    <p:sldId id="264" r:id="rId8"/>
    <p:sldId id="265" r:id="rId9"/>
    <p:sldId id="283" r:id="rId10"/>
    <p:sldId id="266" r:id="rId11"/>
    <p:sldId id="267" r:id="rId12"/>
    <p:sldId id="268" r:id="rId13"/>
    <p:sldId id="269" r:id="rId14"/>
    <p:sldId id="270" r:id="rId15"/>
    <p:sldId id="284" r:id="rId16"/>
    <p:sldId id="271" r:id="rId17"/>
    <p:sldId id="285" r:id="rId18"/>
    <p:sldId id="272" r:id="rId19"/>
    <p:sldId id="286" r:id="rId20"/>
    <p:sldId id="259" r:id="rId21"/>
    <p:sldId id="273" r:id="rId22"/>
    <p:sldId id="287" r:id="rId23"/>
    <p:sldId id="288" r:id="rId24"/>
    <p:sldId id="291" r:id="rId25"/>
    <p:sldId id="290" r:id="rId26"/>
    <p:sldId id="289" r:id="rId27"/>
    <p:sldId id="274" r:id="rId28"/>
    <p:sldId id="275" r:id="rId29"/>
    <p:sldId id="292" r:id="rId30"/>
    <p:sldId id="276" r:id="rId31"/>
    <p:sldId id="293" r:id="rId32"/>
    <p:sldId id="294" r:id="rId33"/>
    <p:sldId id="277" r:id="rId34"/>
    <p:sldId id="295" r:id="rId35"/>
    <p:sldId id="296" r:id="rId36"/>
    <p:sldId id="297" r:id="rId37"/>
    <p:sldId id="298" r:id="rId38"/>
    <p:sldId id="299" r:id="rId39"/>
    <p:sldId id="300" r:id="rId40"/>
    <p:sldId id="278" r:id="rId41"/>
    <p:sldId id="279" r:id="rId42"/>
    <p:sldId id="301" r:id="rId43"/>
    <p:sldId id="260" r:id="rId44"/>
    <p:sldId id="302" r:id="rId45"/>
    <p:sldId id="303" r:id="rId46"/>
    <p:sldId id="304" r:id="rId47"/>
    <p:sldId id="280" r:id="rId4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1/13/2014</a:t>
            </a:fld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t>
              </a:t>
            </a:r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rgbClr val="40BAD2"/>
                </a:solidFill>
              </a:rPr>
              <a:pPr/>
              <a:t>‹#›</a:t>
            </a:fld>
            <a:endParaRPr lang="en-US" dirty="0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995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1/13/2014</a:t>
            </a:fld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t>
              </a:t>
            </a:r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rgbClr val="40BAD2"/>
                </a:solidFill>
              </a:rPr>
              <a:pPr/>
              <a:t>‹#›</a:t>
            </a:fld>
            <a:endParaRPr lang="en-US" dirty="0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4036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1/13/2014</a:t>
            </a:fld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t>
              </a:t>
            </a:r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rgbClr val="40BAD2"/>
                </a:solidFill>
              </a:rPr>
              <a:pPr/>
              <a:t>‹#›</a:t>
            </a:fld>
            <a:endParaRPr lang="en-US" dirty="0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593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1/13/2014</a:t>
            </a:fld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t>
              </a:t>
            </a:r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rgbClr val="40BAD2"/>
                </a:solidFill>
              </a:rPr>
              <a:pPr/>
              <a:t>‹#›</a:t>
            </a:fld>
            <a:endParaRPr lang="en-US" dirty="0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429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1/13/2014</a:t>
            </a:fld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t>
              </a:t>
            </a:r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rgbClr val="40BAD2"/>
                </a:solidFill>
              </a:rPr>
              <a:pPr/>
              <a:t>‹#›</a:t>
            </a:fld>
            <a:endParaRPr lang="en-US" dirty="0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507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1/13/2014</a:t>
            </a:fld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t>
              </a:t>
            </a:r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rgbClr val="40BAD2"/>
                </a:solidFill>
              </a:rPr>
              <a:pPr/>
              <a:t>‹#›</a:t>
            </a:fld>
            <a:endParaRPr lang="en-US" dirty="0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3004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1/13/2014</a:t>
            </a:fld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t>
              </a:t>
            </a:r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rgbClr val="40BAD2"/>
                </a:solidFill>
              </a:rPr>
              <a:pPr/>
              <a:t>‹#›</a:t>
            </a:fld>
            <a:endParaRPr lang="en-US" dirty="0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1738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1/13/2014</a:t>
            </a:fld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t>
              </a:t>
            </a:r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rgbClr val="40BAD2"/>
                </a:solidFill>
              </a:rPr>
              <a:pPr/>
              <a:t>‹#›</a:t>
            </a:fld>
            <a:endParaRPr lang="en-US" dirty="0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6681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1/13/2014</a:t>
            </a:fld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t>
              </a:t>
            </a:r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rgbClr val="40BAD2"/>
                </a:solidFill>
              </a:rPr>
              <a:pPr/>
              <a:t>‹#›</a:t>
            </a:fld>
            <a:endParaRPr lang="en-US" dirty="0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162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1/13/2014</a:t>
            </a:fld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t>
              </a:t>
            </a:r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rgbClr val="40BAD2"/>
                </a:solidFill>
              </a:rPr>
              <a:pPr/>
              <a:t>‹#›</a:t>
            </a:fld>
            <a:endParaRPr lang="en-US" dirty="0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737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1/13/2014</a:t>
            </a:fld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r>
              <a:rPr 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t>
              </a:t>
            </a:r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rgbClr val="40BAD2"/>
                </a:solidFill>
              </a:rPr>
              <a:pPr/>
              <a:t>‹#›</a:t>
            </a:fld>
            <a:endParaRPr lang="en-US" dirty="0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208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defTabSz="457200"/>
            <a:fld id="{51CF1133-3259-4C45-BABA-5B62D9C6F78D}" type="datetimeFigureOut">
              <a:rPr 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 defTabSz="457200"/>
              <a:t>1/13/2014</a:t>
            </a:fld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defTabSz="457200"/>
            <a:r>
              <a:rPr 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t>
              </a:t>
            </a:r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pPr defTabSz="457200"/>
            <a:fld id="{6D22F896-40B5-4ADD-8801-0D06FADFA095}" type="slidenum">
              <a:rPr lang="en-US" smtClean="0">
                <a:solidFill>
                  <a:srgbClr val="40BAD2"/>
                </a:solidFill>
              </a:rPr>
              <a:pPr defTabSz="457200"/>
              <a:t>‹#›</a:t>
            </a:fld>
            <a:endParaRPr lang="en-US" dirty="0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6359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japaneselanguageculturefood.com/graphics/katakana/japanese-language-katakana-writing-wo.png" TargetMode="External"/><Relationship Id="rId2" Type="http://schemas.openxmlformats.org/officeDocument/2006/relationships/hyperlink" Target="http://www.youtube.com/watch?v=QzsaTY5K3Z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9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7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9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1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9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1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3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5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7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9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1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3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5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8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9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1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3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5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7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8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9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1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カタカナ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Katakana</a:t>
            </a:r>
            <a:endParaRPr lang="en-AU" dirty="0"/>
          </a:p>
        </p:txBody>
      </p:sp>
      <p:sp>
        <p:nvSpPr>
          <p:cNvPr id="5" name="TextBox 4"/>
          <p:cNvSpPr txBox="1"/>
          <p:nvPr/>
        </p:nvSpPr>
        <p:spPr>
          <a:xfrm>
            <a:off x="9410700" y="5184536"/>
            <a:ext cx="27813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AU" dirty="0" smtClean="0">
                <a:solidFill>
                  <a:srgbClr val="000000"/>
                </a:solidFill>
              </a:rPr>
              <a:t>Video </a:t>
            </a:r>
            <a:r>
              <a:rPr lang="en-AU" dirty="0" err="1" smtClean="0">
                <a:solidFill>
                  <a:srgbClr val="000000"/>
                </a:solidFill>
              </a:rPr>
              <a:t>Myu</a:t>
            </a:r>
            <a:r>
              <a:rPr lang="en-AU" dirty="0" smtClean="0">
                <a:solidFill>
                  <a:srgbClr val="000000"/>
                </a:solidFill>
              </a:rPr>
              <a:t> Sings Katakana: </a:t>
            </a:r>
            <a:r>
              <a:rPr lang="en-AU" sz="1400" dirty="0" smtClean="0">
                <a:solidFill>
                  <a:srgbClr val="000000"/>
                </a:solidFill>
                <a:hlinkClick r:id="rId2"/>
              </a:rPr>
              <a:t>http</a:t>
            </a:r>
            <a:r>
              <a:rPr lang="en-AU" sz="1400" dirty="0">
                <a:solidFill>
                  <a:srgbClr val="000000"/>
                </a:solidFill>
                <a:hlinkClick r:id="rId2"/>
              </a:rPr>
              <a:t>://</a:t>
            </a:r>
            <a:r>
              <a:rPr lang="en-AU" sz="1400" dirty="0" smtClean="0">
                <a:solidFill>
                  <a:srgbClr val="000000"/>
                </a:solidFill>
                <a:hlinkClick r:id="rId2"/>
              </a:rPr>
              <a:t>www.youtube.com/watch?v=QzsaTY5K3Zg</a:t>
            </a:r>
            <a:endParaRPr lang="en-AU" sz="1400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9470" y="6359780"/>
            <a:ext cx="738934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1000" dirty="0" smtClean="0"/>
              <a:t>Images from: </a:t>
            </a:r>
            <a:r>
              <a:rPr lang="en-AU" sz="1000" dirty="0" smtClean="0">
                <a:hlinkClick r:id="rId3"/>
              </a:rPr>
              <a:t>http://japaneselanguageculturefood.com/graphics/katakana/japanese-language-katakana-writing-wo.png</a:t>
            </a:r>
            <a:r>
              <a:rPr lang="en-AU" sz="1000" dirty="0" smtClean="0"/>
              <a:t> </a:t>
            </a:r>
            <a:endParaRPr lang="en-AU" sz="1000" dirty="0"/>
          </a:p>
        </p:txBody>
      </p:sp>
    </p:spTree>
    <p:extLst>
      <p:ext uri="{BB962C8B-B14F-4D97-AF65-F5344CB8AC3E}">
        <p14:creationId xmlns:p14="http://schemas.microsoft.com/office/powerpoint/2010/main" val="870678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560" y="1364078"/>
            <a:ext cx="8194212" cy="13278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560" y="3456373"/>
            <a:ext cx="8194212" cy="132784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42813" y="1029684"/>
            <a:ext cx="1451038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AU" kern="0" dirty="0">
                <a:solidFill>
                  <a:prstClr val="black"/>
                </a:solidFill>
                <a:latin typeface="Calibri"/>
              </a:rPr>
              <a:t>Katakana ‘KE’</a:t>
            </a:r>
            <a:endParaRPr lang="en-AU" kern="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813" y="1824381"/>
            <a:ext cx="2505023" cy="250502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740" y="4897296"/>
            <a:ext cx="3023982" cy="77571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995174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560" y="1364078"/>
            <a:ext cx="8194212" cy="13278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560" y="3456373"/>
            <a:ext cx="8194212" cy="132784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42813" y="1029684"/>
            <a:ext cx="1491114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AU" kern="0" dirty="0">
                <a:solidFill>
                  <a:prstClr val="black"/>
                </a:solidFill>
                <a:latin typeface="Calibri"/>
              </a:rPr>
              <a:t>Katakana ‘KO’</a:t>
            </a:r>
            <a:endParaRPr lang="en-AU" kern="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871" y="1917051"/>
            <a:ext cx="2272393" cy="227239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554" y="4964126"/>
            <a:ext cx="2663312" cy="85817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308436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560" y="1364078"/>
            <a:ext cx="8194212" cy="13278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560" y="3456373"/>
            <a:ext cx="8194212" cy="132784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42813" y="1029684"/>
            <a:ext cx="1457450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AU" kern="0" dirty="0">
                <a:solidFill>
                  <a:prstClr val="black"/>
                </a:solidFill>
                <a:latin typeface="Calibri"/>
              </a:rPr>
              <a:t>Katakana ‘SA’</a:t>
            </a:r>
            <a:endParaRPr lang="en-AU" kern="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554" y="1739425"/>
            <a:ext cx="2463928" cy="246392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306" y="4994697"/>
            <a:ext cx="3098250" cy="86492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7852620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560" y="1364078"/>
            <a:ext cx="8194212" cy="13278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560" y="3456373"/>
            <a:ext cx="8194212" cy="132784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42813" y="1029684"/>
            <a:ext cx="1526380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AU" kern="0" dirty="0">
                <a:solidFill>
                  <a:prstClr val="black"/>
                </a:solidFill>
                <a:latin typeface="Calibri"/>
              </a:rPr>
              <a:t>Katakana ‘SHI’</a:t>
            </a:r>
            <a:endParaRPr lang="en-AU" kern="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503" y="1739425"/>
            <a:ext cx="2608640" cy="260864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503" y="4943949"/>
            <a:ext cx="2914860" cy="74772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730392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560" y="1364078"/>
            <a:ext cx="8194212" cy="13278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560" y="3456373"/>
            <a:ext cx="8194212" cy="132784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42813" y="1029684"/>
            <a:ext cx="1529586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AU" kern="0" dirty="0">
                <a:solidFill>
                  <a:prstClr val="black"/>
                </a:solidFill>
                <a:latin typeface="Calibri"/>
              </a:rPr>
              <a:t>Katakana ‘SU’</a:t>
            </a:r>
            <a:endParaRPr lang="en-AU" kern="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205" y="1706149"/>
            <a:ext cx="2669908" cy="266990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209" y="4886856"/>
            <a:ext cx="2780904" cy="90745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070934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560" y="1364078"/>
            <a:ext cx="8194212" cy="13278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560" y="3456373"/>
            <a:ext cx="8194212" cy="132784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42813" y="1029684"/>
            <a:ext cx="1436612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AU" kern="0" dirty="0">
                <a:solidFill>
                  <a:prstClr val="black"/>
                </a:solidFill>
                <a:latin typeface="Calibri"/>
              </a:rPr>
              <a:t>Katakana ‘</a:t>
            </a:r>
            <a:r>
              <a:rPr lang="en-AU" kern="0" dirty="0" smtClean="0">
                <a:solidFill>
                  <a:prstClr val="black"/>
                </a:solidFill>
                <a:latin typeface="Calibri"/>
              </a:rPr>
              <a:t>SE’</a:t>
            </a:r>
            <a:endParaRPr lang="en-AU" kern="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813" y="1832404"/>
            <a:ext cx="2319466" cy="231946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6294" y="4585258"/>
            <a:ext cx="2540992" cy="81876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554905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560" y="1364078"/>
            <a:ext cx="8194212" cy="13278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560" y="3456373"/>
            <a:ext cx="8194212" cy="132784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42813" y="1029684"/>
            <a:ext cx="1476686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AU" kern="0" dirty="0">
                <a:solidFill>
                  <a:prstClr val="black"/>
                </a:solidFill>
                <a:latin typeface="Calibri"/>
              </a:rPr>
              <a:t>Katakana ‘SO’</a:t>
            </a:r>
            <a:endParaRPr lang="en-AU" kern="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503" y="1786424"/>
            <a:ext cx="2766916" cy="276691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916" y="4940748"/>
            <a:ext cx="2562118" cy="82557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115657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560" y="1364078"/>
            <a:ext cx="8194212" cy="13278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560" y="3456373"/>
            <a:ext cx="8194212" cy="132784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42813" y="1029684"/>
            <a:ext cx="1463862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AU" kern="0" dirty="0">
                <a:solidFill>
                  <a:prstClr val="black"/>
                </a:solidFill>
                <a:latin typeface="Calibri"/>
              </a:rPr>
              <a:t>Katakana </a:t>
            </a:r>
            <a:r>
              <a:rPr lang="en-AU" kern="0" dirty="0" smtClean="0">
                <a:solidFill>
                  <a:prstClr val="black"/>
                </a:solidFill>
                <a:latin typeface="Calibri"/>
              </a:rPr>
              <a:t>‘TA’</a:t>
            </a:r>
            <a:endParaRPr lang="en-AU" kern="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7915" y="1807690"/>
            <a:ext cx="2583077" cy="258307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1040" y="5001525"/>
            <a:ext cx="2821484" cy="72377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6479662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560" y="1364078"/>
            <a:ext cx="8194212" cy="13278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560" y="3456373"/>
            <a:ext cx="8194212" cy="132784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42813" y="1029684"/>
            <a:ext cx="1544012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AU" kern="0" dirty="0">
                <a:solidFill>
                  <a:prstClr val="black"/>
                </a:solidFill>
                <a:latin typeface="Calibri"/>
              </a:rPr>
              <a:t>Katakana ‘CHI’</a:t>
            </a:r>
            <a:endParaRPr lang="en-AU" kern="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812" y="1861068"/>
            <a:ext cx="2496327" cy="249632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9606" y="4952170"/>
            <a:ext cx="3218746" cy="80468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986553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560" y="1364078"/>
            <a:ext cx="8194212" cy="13278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560" y="3456373"/>
            <a:ext cx="8194212" cy="132784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42813" y="1029684"/>
            <a:ext cx="1584088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AU" kern="0" dirty="0">
                <a:solidFill>
                  <a:prstClr val="black"/>
                </a:solidFill>
                <a:latin typeface="Calibri"/>
              </a:rPr>
              <a:t>Katakana </a:t>
            </a:r>
            <a:r>
              <a:rPr lang="en-AU" kern="0" dirty="0" smtClean="0">
                <a:solidFill>
                  <a:prstClr val="black"/>
                </a:solidFill>
                <a:latin typeface="Calibri"/>
              </a:rPr>
              <a:t>‘TSU’</a:t>
            </a:r>
            <a:endParaRPr lang="en-AU" kern="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101" y="1832403"/>
            <a:ext cx="2527471" cy="252747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7396" y="4933434"/>
            <a:ext cx="3049291" cy="74243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42360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560" y="1364078"/>
            <a:ext cx="8194212" cy="13278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560" y="3456373"/>
            <a:ext cx="8194212" cy="132784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42813" y="1029684"/>
            <a:ext cx="1351652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AU" kern="0" dirty="0">
                <a:solidFill>
                  <a:prstClr val="black"/>
                </a:solidFill>
                <a:latin typeface="Calibri"/>
              </a:rPr>
              <a:t>Katakana ‘A’</a:t>
            </a:r>
            <a:endParaRPr lang="en-AU" kern="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154" y="2028000"/>
            <a:ext cx="2273411" cy="227341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813" y="4943772"/>
            <a:ext cx="2318062" cy="75723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684757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560" y="1364078"/>
            <a:ext cx="8194212" cy="13278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560" y="3456373"/>
            <a:ext cx="8194212" cy="132784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379" y="4784220"/>
            <a:ext cx="3039269" cy="73828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537" y="1720763"/>
            <a:ext cx="2142110" cy="214211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542813" y="1029684"/>
            <a:ext cx="1436612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AU" kern="0" dirty="0">
                <a:solidFill>
                  <a:prstClr val="black"/>
                </a:solidFill>
                <a:latin typeface="Calibri"/>
              </a:rPr>
              <a:t>Katakana ‘TE’</a:t>
            </a:r>
            <a:endParaRPr lang="en-AU" kern="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126611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560" y="1364078"/>
            <a:ext cx="8194212" cy="13278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560" y="3456373"/>
            <a:ext cx="8194212" cy="132784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42813" y="1029684"/>
            <a:ext cx="1540806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AU" kern="0" dirty="0">
                <a:solidFill>
                  <a:prstClr val="black"/>
                </a:solidFill>
                <a:latin typeface="Calibri"/>
              </a:rPr>
              <a:t>Katakana ‘TO’</a:t>
            </a:r>
            <a:endParaRPr lang="en-AU" kern="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547" y="1644205"/>
            <a:ext cx="2666537" cy="266653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308" y="4951756"/>
            <a:ext cx="2532776" cy="93230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646717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560" y="1364078"/>
            <a:ext cx="8194212" cy="13278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560" y="3456373"/>
            <a:ext cx="8194212" cy="132784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42813" y="1029684"/>
            <a:ext cx="1500732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AU" kern="0" dirty="0">
                <a:solidFill>
                  <a:prstClr val="black"/>
                </a:solidFill>
                <a:latin typeface="Calibri"/>
              </a:rPr>
              <a:t>Katakana </a:t>
            </a:r>
            <a:r>
              <a:rPr lang="en-AU" kern="0" dirty="0" smtClean="0">
                <a:solidFill>
                  <a:prstClr val="black"/>
                </a:solidFill>
                <a:latin typeface="Calibri"/>
              </a:rPr>
              <a:t>‘NA’</a:t>
            </a:r>
            <a:endParaRPr lang="en-AU" kern="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813" y="1766502"/>
            <a:ext cx="2299892" cy="229989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760" y="4784220"/>
            <a:ext cx="2470521" cy="84222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55643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560" y="1364078"/>
            <a:ext cx="8194212" cy="13278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560" y="3456373"/>
            <a:ext cx="8194212" cy="132784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42813" y="1029684"/>
            <a:ext cx="1425390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AU" kern="0" dirty="0">
                <a:solidFill>
                  <a:prstClr val="black"/>
                </a:solidFill>
                <a:latin typeface="Calibri"/>
              </a:rPr>
              <a:t>Katakana </a:t>
            </a:r>
            <a:r>
              <a:rPr lang="en-AU" kern="0" dirty="0" smtClean="0">
                <a:solidFill>
                  <a:prstClr val="black"/>
                </a:solidFill>
                <a:latin typeface="Calibri"/>
              </a:rPr>
              <a:t>‘NI’</a:t>
            </a:r>
            <a:endParaRPr lang="en-AU" kern="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759" y="1739424"/>
            <a:ext cx="2639667" cy="263966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8002" y="4719499"/>
            <a:ext cx="2862367" cy="102227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484304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560" y="1364078"/>
            <a:ext cx="8194212" cy="13278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560" y="3456373"/>
            <a:ext cx="8194212" cy="132784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42813" y="1029684"/>
            <a:ext cx="1515158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AU" kern="0" dirty="0">
                <a:solidFill>
                  <a:prstClr val="black"/>
                </a:solidFill>
                <a:latin typeface="Calibri"/>
              </a:rPr>
              <a:t>Katakana </a:t>
            </a:r>
            <a:r>
              <a:rPr lang="en-AU" kern="0" dirty="0" smtClean="0">
                <a:solidFill>
                  <a:prstClr val="black"/>
                </a:solidFill>
                <a:latin typeface="Calibri"/>
              </a:rPr>
              <a:t>‘NU’</a:t>
            </a:r>
            <a:endParaRPr lang="en-AU" kern="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813" y="1799452"/>
            <a:ext cx="2329405" cy="232940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3141" y="4678963"/>
            <a:ext cx="2722919" cy="92276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034834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560" y="1364078"/>
            <a:ext cx="8194212" cy="13278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560" y="3456373"/>
            <a:ext cx="8194212" cy="132784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42813" y="1029684"/>
            <a:ext cx="1479892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AU" kern="0" dirty="0">
                <a:solidFill>
                  <a:prstClr val="black"/>
                </a:solidFill>
                <a:latin typeface="Calibri"/>
              </a:rPr>
              <a:t>Katakana </a:t>
            </a:r>
            <a:r>
              <a:rPr lang="en-AU" kern="0" dirty="0" smtClean="0">
                <a:solidFill>
                  <a:prstClr val="black"/>
                </a:solidFill>
                <a:latin typeface="Calibri"/>
              </a:rPr>
              <a:t>‘NE’</a:t>
            </a:r>
            <a:endParaRPr lang="en-AU" kern="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760" y="1684122"/>
            <a:ext cx="2470521" cy="247052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760" y="4930860"/>
            <a:ext cx="2619375" cy="5715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618844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560" y="1364078"/>
            <a:ext cx="8194212" cy="13278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560" y="3456373"/>
            <a:ext cx="8194212" cy="132784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42813" y="1029684"/>
            <a:ext cx="1519968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AU" kern="0" dirty="0">
                <a:solidFill>
                  <a:prstClr val="black"/>
                </a:solidFill>
                <a:latin typeface="Calibri"/>
              </a:rPr>
              <a:t>Katakana </a:t>
            </a:r>
            <a:r>
              <a:rPr lang="en-AU" kern="0" dirty="0" smtClean="0">
                <a:solidFill>
                  <a:prstClr val="black"/>
                </a:solidFill>
                <a:latin typeface="Calibri"/>
              </a:rPr>
              <a:t>‘NO’</a:t>
            </a:r>
            <a:endParaRPr lang="en-AU" kern="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760" y="1782977"/>
            <a:ext cx="2392532" cy="239253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1608" y="4784220"/>
            <a:ext cx="1600200" cy="762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601921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560" y="1364078"/>
            <a:ext cx="8194212" cy="13278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560" y="3456373"/>
            <a:ext cx="8194212" cy="132784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42813" y="1029684"/>
            <a:ext cx="1495922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AU" kern="0" dirty="0">
                <a:solidFill>
                  <a:prstClr val="black"/>
                </a:solidFill>
                <a:latin typeface="Calibri"/>
              </a:rPr>
              <a:t>Katakana ‘HA’</a:t>
            </a:r>
            <a:endParaRPr lang="en-AU" kern="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806" y="1693118"/>
            <a:ext cx="2664278" cy="266427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020" y="4923763"/>
            <a:ext cx="2663087" cy="90786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679658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560" y="1364078"/>
            <a:ext cx="8194212" cy="13278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560" y="3456373"/>
            <a:ext cx="8194212" cy="132784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42813" y="1029684"/>
            <a:ext cx="1420582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AU" kern="0" dirty="0">
                <a:solidFill>
                  <a:prstClr val="black"/>
                </a:solidFill>
                <a:latin typeface="Calibri"/>
              </a:rPr>
              <a:t>Katakana ‘HI’</a:t>
            </a:r>
            <a:endParaRPr lang="en-AU" kern="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020" y="1711432"/>
            <a:ext cx="2655293" cy="265529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020" y="4886856"/>
            <a:ext cx="2869133" cy="84213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58670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560" y="1364078"/>
            <a:ext cx="8194212" cy="13278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560" y="3456373"/>
            <a:ext cx="8194212" cy="132784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42813" y="1029684"/>
            <a:ext cx="1471878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AU" kern="0" dirty="0">
                <a:solidFill>
                  <a:prstClr val="black"/>
                </a:solidFill>
                <a:latin typeface="Calibri"/>
              </a:rPr>
              <a:t>Katakana </a:t>
            </a:r>
            <a:r>
              <a:rPr lang="en-AU" kern="0" dirty="0" smtClean="0">
                <a:solidFill>
                  <a:prstClr val="black"/>
                </a:solidFill>
                <a:latin typeface="Calibri"/>
              </a:rPr>
              <a:t>‘FU’</a:t>
            </a:r>
            <a:endParaRPr lang="en-AU" kern="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813" y="1815928"/>
            <a:ext cx="2550126" cy="255012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2693" y="4820636"/>
            <a:ext cx="1778692" cy="84699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70638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560" y="1364078"/>
            <a:ext cx="8194212" cy="13278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560" y="3456373"/>
            <a:ext cx="8194212" cy="132784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42813" y="1029684"/>
            <a:ext cx="1276311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AU" kern="0" dirty="0">
                <a:solidFill>
                  <a:prstClr val="black"/>
                </a:solidFill>
                <a:latin typeface="Calibri"/>
              </a:rPr>
              <a:t>Katakana ‘I’</a:t>
            </a:r>
            <a:endParaRPr lang="en-AU" kern="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813" y="1929410"/>
            <a:ext cx="2213381" cy="221338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813" y="4878821"/>
            <a:ext cx="2300118" cy="7475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6335063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560" y="1364078"/>
            <a:ext cx="8194212" cy="13278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560" y="3456373"/>
            <a:ext cx="8194212" cy="132784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42813" y="1029684"/>
            <a:ext cx="1475084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AU" kern="0" dirty="0">
                <a:solidFill>
                  <a:prstClr val="black"/>
                </a:solidFill>
                <a:latin typeface="Calibri"/>
              </a:rPr>
              <a:t>Katakana ‘HE’</a:t>
            </a:r>
            <a:endParaRPr lang="en-AU" kern="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020" y="1683786"/>
            <a:ext cx="2644421" cy="264442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813" y="4784220"/>
            <a:ext cx="2238761" cy="106607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008093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560" y="1364078"/>
            <a:ext cx="8194212" cy="13278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560" y="3456373"/>
            <a:ext cx="8194212" cy="132784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42813" y="1029684"/>
            <a:ext cx="1515158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AU" kern="0" dirty="0">
                <a:solidFill>
                  <a:prstClr val="black"/>
                </a:solidFill>
                <a:latin typeface="Calibri"/>
              </a:rPr>
              <a:t>Katakana ‘</a:t>
            </a:r>
            <a:r>
              <a:rPr lang="en-AU" kern="0" dirty="0" smtClean="0">
                <a:solidFill>
                  <a:prstClr val="black"/>
                </a:solidFill>
                <a:latin typeface="Calibri"/>
              </a:rPr>
              <a:t>HO’</a:t>
            </a:r>
            <a:endParaRPr lang="en-AU" kern="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812" y="1739424"/>
            <a:ext cx="2445397" cy="244539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958" y="4993365"/>
            <a:ext cx="2939372" cy="64131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2605002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560" y="1364078"/>
            <a:ext cx="8194212" cy="13278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560" y="3456373"/>
            <a:ext cx="8194212" cy="132784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42813" y="1029684"/>
            <a:ext cx="1548822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AU" kern="0" dirty="0">
                <a:solidFill>
                  <a:prstClr val="black"/>
                </a:solidFill>
                <a:latin typeface="Calibri"/>
              </a:rPr>
              <a:t>Katakana </a:t>
            </a:r>
            <a:r>
              <a:rPr lang="en-AU" kern="0" dirty="0" smtClean="0">
                <a:solidFill>
                  <a:prstClr val="black"/>
                </a:solidFill>
                <a:latin typeface="Calibri"/>
              </a:rPr>
              <a:t>‘MA’</a:t>
            </a:r>
            <a:endParaRPr lang="en-AU" kern="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818" y="1873592"/>
            <a:ext cx="2591315" cy="259131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3132" y="4841885"/>
            <a:ext cx="2688001" cy="91636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4860383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560" y="1364078"/>
            <a:ext cx="8194212" cy="13278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560" y="3456373"/>
            <a:ext cx="8194212" cy="132784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42813" y="1029684"/>
            <a:ext cx="1473480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AU" kern="0" dirty="0">
                <a:solidFill>
                  <a:prstClr val="black"/>
                </a:solidFill>
                <a:latin typeface="Calibri"/>
              </a:rPr>
              <a:t>Katakana ‘MI’</a:t>
            </a:r>
            <a:endParaRPr lang="en-AU" kern="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812" y="1739424"/>
            <a:ext cx="2496673" cy="249667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216" y="5073054"/>
            <a:ext cx="2969178" cy="72125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5938470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560" y="1364078"/>
            <a:ext cx="8194212" cy="13278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560" y="3456373"/>
            <a:ext cx="8194212" cy="132784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42813" y="1029684"/>
            <a:ext cx="1620957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AU" kern="0" dirty="0">
                <a:solidFill>
                  <a:prstClr val="black"/>
                </a:solidFill>
                <a:latin typeface="Calibri"/>
              </a:rPr>
              <a:t>Katakana ‘</a:t>
            </a:r>
            <a:r>
              <a:rPr lang="en-AU" kern="0" dirty="0" smtClean="0">
                <a:solidFill>
                  <a:prstClr val="black"/>
                </a:solidFill>
                <a:latin typeface="Calibri"/>
              </a:rPr>
              <a:t>MU’</a:t>
            </a:r>
            <a:endParaRPr lang="en-AU" kern="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812" y="2008005"/>
            <a:ext cx="2498091" cy="249809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704" y="4932204"/>
            <a:ext cx="2519723" cy="85899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5566937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560" y="1364078"/>
            <a:ext cx="8194212" cy="13278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560" y="3456373"/>
            <a:ext cx="8194212" cy="132784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42813" y="1029684"/>
            <a:ext cx="1527982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AU" kern="0" dirty="0">
                <a:solidFill>
                  <a:prstClr val="black"/>
                </a:solidFill>
                <a:latin typeface="Calibri"/>
              </a:rPr>
              <a:t>Katakana ‘</a:t>
            </a:r>
            <a:r>
              <a:rPr lang="en-AU" kern="0" dirty="0" smtClean="0">
                <a:solidFill>
                  <a:prstClr val="black"/>
                </a:solidFill>
                <a:latin typeface="Calibri"/>
              </a:rPr>
              <a:t>ME’</a:t>
            </a:r>
            <a:endParaRPr lang="en-AU" kern="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813" y="1881831"/>
            <a:ext cx="2365144" cy="236514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6787" y="4729790"/>
            <a:ext cx="2820603" cy="995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40928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560" y="1364078"/>
            <a:ext cx="8194212" cy="13278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560" y="3456373"/>
            <a:ext cx="8194212" cy="132784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42813" y="1029684"/>
            <a:ext cx="1568058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AU" kern="0" dirty="0">
                <a:solidFill>
                  <a:prstClr val="black"/>
                </a:solidFill>
                <a:latin typeface="Calibri"/>
              </a:rPr>
              <a:t>Katakana ‘</a:t>
            </a:r>
            <a:r>
              <a:rPr lang="en-AU" kern="0" dirty="0" smtClean="0">
                <a:solidFill>
                  <a:prstClr val="black"/>
                </a:solidFill>
                <a:latin typeface="Calibri"/>
              </a:rPr>
              <a:t>MO’</a:t>
            </a:r>
            <a:endParaRPr lang="en-AU" kern="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101" y="1727668"/>
            <a:ext cx="2325348" cy="232534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384" y="4601340"/>
            <a:ext cx="2863520" cy="69559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70286985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560" y="1364078"/>
            <a:ext cx="8194212" cy="13278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560" y="3456373"/>
            <a:ext cx="8194212" cy="132784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42813" y="1029684"/>
            <a:ext cx="1463862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AU" kern="0" dirty="0">
                <a:solidFill>
                  <a:prstClr val="black"/>
                </a:solidFill>
                <a:latin typeface="Calibri"/>
              </a:rPr>
              <a:t>Katakana </a:t>
            </a:r>
            <a:r>
              <a:rPr lang="en-AU" kern="0" dirty="0" smtClean="0">
                <a:solidFill>
                  <a:prstClr val="black"/>
                </a:solidFill>
                <a:latin typeface="Calibri"/>
              </a:rPr>
              <a:t>‘YA’</a:t>
            </a:r>
            <a:endParaRPr lang="en-AU" kern="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960" y="1739424"/>
            <a:ext cx="2370953" cy="237095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960" y="4692780"/>
            <a:ext cx="2569599" cy="87599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6754049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560" y="1364078"/>
            <a:ext cx="8194212" cy="13278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560" y="3456373"/>
            <a:ext cx="8194212" cy="132784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42813" y="1029684"/>
            <a:ext cx="1478290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AU" kern="0" dirty="0">
                <a:solidFill>
                  <a:prstClr val="black"/>
                </a:solidFill>
                <a:latin typeface="Calibri"/>
              </a:rPr>
              <a:t>Katakana </a:t>
            </a:r>
            <a:r>
              <a:rPr lang="en-AU" kern="0" dirty="0" smtClean="0">
                <a:solidFill>
                  <a:prstClr val="black"/>
                </a:solidFill>
                <a:latin typeface="Calibri"/>
              </a:rPr>
              <a:t>‘YU’</a:t>
            </a:r>
            <a:endParaRPr lang="en-AU" kern="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813" y="1890069"/>
            <a:ext cx="2237088" cy="223708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278" y="4698322"/>
            <a:ext cx="2557321" cy="88693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8719945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560" y="1364078"/>
            <a:ext cx="8194212" cy="13278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560" y="3456373"/>
            <a:ext cx="8194212" cy="132784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42813" y="1029684"/>
            <a:ext cx="1483098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AU" kern="0" dirty="0">
                <a:solidFill>
                  <a:prstClr val="black"/>
                </a:solidFill>
                <a:latin typeface="Calibri"/>
              </a:rPr>
              <a:t>Katakana </a:t>
            </a:r>
            <a:r>
              <a:rPr lang="en-AU" kern="0" dirty="0" smtClean="0">
                <a:solidFill>
                  <a:prstClr val="black"/>
                </a:solidFill>
                <a:latin typeface="Calibri"/>
              </a:rPr>
              <a:t>‘YO’</a:t>
            </a:r>
            <a:endParaRPr lang="en-AU" kern="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277" y="1785332"/>
            <a:ext cx="2557321" cy="255732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277" y="4728969"/>
            <a:ext cx="2907176" cy="81509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43315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560" y="1364078"/>
            <a:ext cx="8194212" cy="13278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560" y="3456373"/>
            <a:ext cx="8194212" cy="132784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42813" y="1029684"/>
            <a:ext cx="1366080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AU" kern="0" dirty="0">
                <a:solidFill>
                  <a:prstClr val="black"/>
                </a:solidFill>
                <a:latin typeface="Calibri"/>
              </a:rPr>
              <a:t>Katakana </a:t>
            </a:r>
            <a:r>
              <a:rPr lang="en-AU" kern="0" dirty="0" smtClean="0">
                <a:solidFill>
                  <a:prstClr val="black"/>
                </a:solidFill>
                <a:latin typeface="Calibri"/>
              </a:rPr>
              <a:t>‘U’</a:t>
            </a:r>
            <a:endParaRPr lang="en-AU" kern="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813" y="1739425"/>
            <a:ext cx="2461872" cy="246187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7462" y="4784220"/>
            <a:ext cx="2712329" cy="94931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9537016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560" y="1364078"/>
            <a:ext cx="8194212" cy="13278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560" y="3456373"/>
            <a:ext cx="8194212" cy="132784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42813" y="1029684"/>
            <a:ext cx="1476686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AU" kern="0" dirty="0">
                <a:solidFill>
                  <a:prstClr val="black"/>
                </a:solidFill>
                <a:latin typeface="Calibri"/>
              </a:rPr>
              <a:t>Katakana ‘RA’</a:t>
            </a:r>
            <a:endParaRPr lang="en-AU" kern="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978" y="1618472"/>
            <a:ext cx="2738924" cy="273892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978" y="4944057"/>
            <a:ext cx="2673570" cy="99021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73523780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560" y="1364078"/>
            <a:ext cx="8194212" cy="13278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560" y="3456373"/>
            <a:ext cx="8194212" cy="132784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42813" y="994746"/>
            <a:ext cx="1401346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AU" kern="0" dirty="0">
                <a:solidFill>
                  <a:prstClr val="black"/>
                </a:solidFill>
                <a:latin typeface="Calibri"/>
              </a:rPr>
              <a:t>Katakana ‘RI’</a:t>
            </a:r>
            <a:endParaRPr lang="en-AU" kern="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28" y="1739424"/>
            <a:ext cx="2655293" cy="265529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2813" y="4869412"/>
            <a:ext cx="2446840" cy="9062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9065993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560" y="1364078"/>
            <a:ext cx="8194212" cy="13278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560" y="3456373"/>
            <a:ext cx="8194212" cy="132784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42813" y="994746"/>
            <a:ext cx="1491114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AU" kern="0" dirty="0">
                <a:solidFill>
                  <a:prstClr val="black"/>
                </a:solidFill>
                <a:latin typeface="Calibri"/>
              </a:rPr>
              <a:t>Katakana ‘</a:t>
            </a:r>
            <a:r>
              <a:rPr lang="en-AU" kern="0" dirty="0" smtClean="0">
                <a:solidFill>
                  <a:prstClr val="black"/>
                </a:solidFill>
                <a:latin typeface="Calibri"/>
              </a:rPr>
              <a:t>RU’</a:t>
            </a:r>
            <a:endParaRPr lang="en-AU" kern="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813" y="1733549"/>
            <a:ext cx="2446840" cy="244684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9246" y="4642536"/>
            <a:ext cx="2683093" cy="97567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0387644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560" y="1364078"/>
            <a:ext cx="8194212" cy="13278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560" y="3456373"/>
            <a:ext cx="8194212" cy="132784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42813" y="1029684"/>
            <a:ext cx="1455848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AU" kern="0" dirty="0">
                <a:solidFill>
                  <a:prstClr val="black"/>
                </a:solidFill>
                <a:latin typeface="Calibri"/>
              </a:rPr>
              <a:t>Katakana ‘RE’</a:t>
            </a:r>
            <a:endParaRPr lang="en-AU" kern="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813" y="1821877"/>
            <a:ext cx="2283592" cy="228359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155" y="4825589"/>
            <a:ext cx="1818781" cy="86608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7857945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560" y="1364078"/>
            <a:ext cx="8194212" cy="13278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560" y="3456373"/>
            <a:ext cx="8194212" cy="132784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42813" y="1029684"/>
            <a:ext cx="1495922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AU" kern="0" dirty="0">
                <a:solidFill>
                  <a:prstClr val="black"/>
                </a:solidFill>
                <a:latin typeface="Calibri"/>
              </a:rPr>
              <a:t>Katakana ‘</a:t>
            </a:r>
            <a:r>
              <a:rPr lang="en-AU" kern="0" dirty="0" smtClean="0">
                <a:solidFill>
                  <a:prstClr val="black"/>
                </a:solidFill>
                <a:latin typeface="Calibri"/>
              </a:rPr>
              <a:t>RO’</a:t>
            </a:r>
            <a:endParaRPr lang="en-AU" kern="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812" y="1739424"/>
            <a:ext cx="2618391" cy="261839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1707" y="4784220"/>
            <a:ext cx="2739496" cy="76808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4090098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560" y="1364078"/>
            <a:ext cx="8194212" cy="13278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560" y="3456373"/>
            <a:ext cx="8194212" cy="132784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42813" y="1029684"/>
            <a:ext cx="1556836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AU" kern="0" dirty="0">
                <a:solidFill>
                  <a:prstClr val="black"/>
                </a:solidFill>
                <a:latin typeface="Calibri"/>
              </a:rPr>
              <a:t>Katakana </a:t>
            </a:r>
            <a:r>
              <a:rPr lang="en-AU" kern="0" dirty="0" smtClean="0">
                <a:solidFill>
                  <a:prstClr val="black"/>
                </a:solidFill>
                <a:latin typeface="Calibri"/>
              </a:rPr>
              <a:t>‘WA’</a:t>
            </a:r>
            <a:endParaRPr lang="en-AU" kern="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707" y="1659409"/>
            <a:ext cx="2640741" cy="264074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1707" y="4724915"/>
            <a:ext cx="2485416" cy="92624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2951843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560" y="1364078"/>
            <a:ext cx="8194212" cy="13278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560" y="3456373"/>
            <a:ext cx="8194212" cy="132784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42813" y="1029684"/>
            <a:ext cx="1576072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AU" kern="0" dirty="0">
                <a:solidFill>
                  <a:prstClr val="black"/>
                </a:solidFill>
                <a:latin typeface="Calibri"/>
              </a:rPr>
              <a:t>Katakana </a:t>
            </a:r>
            <a:r>
              <a:rPr lang="en-AU" kern="0" dirty="0" smtClean="0">
                <a:solidFill>
                  <a:prstClr val="black"/>
                </a:solidFill>
                <a:latin typeface="Calibri"/>
              </a:rPr>
              <a:t>‘WO’</a:t>
            </a:r>
            <a:endParaRPr lang="en-AU" kern="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706" y="1739424"/>
            <a:ext cx="2403871" cy="240387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6376" y="4784220"/>
            <a:ext cx="2923438" cy="82738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6061317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560" y="1364078"/>
            <a:ext cx="8194212" cy="13278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560" y="3456373"/>
            <a:ext cx="8194212" cy="132784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42813" y="994746"/>
            <a:ext cx="1367682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AU" kern="0" dirty="0">
                <a:solidFill>
                  <a:prstClr val="black"/>
                </a:solidFill>
                <a:latin typeface="Calibri"/>
              </a:rPr>
              <a:t>Katakana ‘N’</a:t>
            </a:r>
            <a:endParaRPr lang="en-AU" kern="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093" y="1642440"/>
            <a:ext cx="2548560" cy="254856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9345" y="4784219"/>
            <a:ext cx="2865036" cy="103555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60939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560" y="1364078"/>
            <a:ext cx="8194212" cy="13278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560" y="3456373"/>
            <a:ext cx="8194212" cy="132784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42813" y="1029684"/>
            <a:ext cx="1330814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AU" kern="0" dirty="0">
                <a:solidFill>
                  <a:prstClr val="black"/>
                </a:solidFill>
                <a:latin typeface="Calibri"/>
              </a:rPr>
              <a:t>Katakana ‘E’</a:t>
            </a:r>
            <a:endParaRPr lang="en-AU" kern="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812" y="1954373"/>
            <a:ext cx="2300385" cy="230038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379" y="4671527"/>
            <a:ext cx="2923590" cy="116943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67736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560" y="1364078"/>
            <a:ext cx="8194212" cy="13278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560" y="3456373"/>
            <a:ext cx="8194212" cy="132784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42813" y="1029684"/>
            <a:ext cx="1370888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AU" kern="0" dirty="0">
                <a:solidFill>
                  <a:prstClr val="black"/>
                </a:solidFill>
                <a:latin typeface="Calibri"/>
              </a:rPr>
              <a:t>Katakana </a:t>
            </a:r>
            <a:r>
              <a:rPr lang="en-AU" kern="0" dirty="0" smtClean="0">
                <a:solidFill>
                  <a:prstClr val="black"/>
                </a:solidFill>
                <a:latin typeface="Calibri"/>
              </a:rPr>
              <a:t>‘O’</a:t>
            </a:r>
            <a:endParaRPr lang="en-AU" kern="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813" y="1739425"/>
            <a:ext cx="2255926" cy="225592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008" y="4784220"/>
            <a:ext cx="2573871" cy="65633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1832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560" y="1364078"/>
            <a:ext cx="8194212" cy="13278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560" y="3456373"/>
            <a:ext cx="8194212" cy="132784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42813" y="1029684"/>
            <a:ext cx="1471878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AU" kern="0" dirty="0">
                <a:solidFill>
                  <a:prstClr val="black"/>
                </a:solidFill>
                <a:latin typeface="Calibri"/>
              </a:rPr>
              <a:t>Katakana ‘KA’</a:t>
            </a:r>
            <a:endParaRPr lang="en-AU" kern="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970" y="1739425"/>
            <a:ext cx="2123448" cy="212344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660" y="4784220"/>
            <a:ext cx="2695035" cy="87588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52721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560" y="1364078"/>
            <a:ext cx="8194212" cy="13278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560" y="3456373"/>
            <a:ext cx="8194212" cy="132784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42813" y="1029684"/>
            <a:ext cx="1396536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AU" kern="0" dirty="0">
                <a:solidFill>
                  <a:prstClr val="black"/>
                </a:solidFill>
                <a:latin typeface="Calibri"/>
              </a:rPr>
              <a:t>Katakana ‘KI’</a:t>
            </a:r>
            <a:endParaRPr lang="en-AU" kern="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969" y="2028000"/>
            <a:ext cx="2124121" cy="212412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8833" y="5069924"/>
            <a:ext cx="2960176" cy="75237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504788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560" y="1364078"/>
            <a:ext cx="8194212" cy="13278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560" y="3456373"/>
            <a:ext cx="8194212" cy="132784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42813" y="1029684"/>
            <a:ext cx="1544012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AU" kern="0" dirty="0">
                <a:solidFill>
                  <a:prstClr val="black"/>
                </a:solidFill>
                <a:latin typeface="Calibri"/>
              </a:rPr>
              <a:t>Katakana ‘</a:t>
            </a:r>
            <a:r>
              <a:rPr lang="en-AU" kern="0" dirty="0" smtClean="0">
                <a:solidFill>
                  <a:prstClr val="black"/>
                </a:solidFill>
                <a:latin typeface="Calibri"/>
              </a:rPr>
              <a:t>KU’</a:t>
            </a:r>
            <a:endParaRPr lang="en-AU" kern="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812" y="1805719"/>
            <a:ext cx="2428529" cy="242852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324" y="4784220"/>
            <a:ext cx="2562433" cy="98226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45994698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203</Words>
  <Application>Microsoft Office PowerPoint</Application>
  <PresentationFormat>Widescreen</PresentationFormat>
  <Paragraphs>50</Paragraphs>
  <Slides>47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2" baseType="lpstr">
      <vt:lpstr>ＭＳ ゴシック</vt:lpstr>
      <vt:lpstr>Calibri</vt:lpstr>
      <vt:lpstr>Corbel</vt:lpstr>
      <vt:lpstr>Wingdings 2</vt:lpstr>
      <vt:lpstr>Frame</vt:lpstr>
      <vt:lpstr>カタカナ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カタカナ</dc:title>
  <dc:creator>billinge</dc:creator>
  <cp:lastModifiedBy>billinge</cp:lastModifiedBy>
  <cp:revision>5</cp:revision>
  <dcterms:created xsi:type="dcterms:W3CDTF">2014-01-13T03:22:34Z</dcterms:created>
  <dcterms:modified xsi:type="dcterms:W3CDTF">2014-01-13T03:47:25Z</dcterms:modified>
</cp:coreProperties>
</file>