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1" r:id="rId8"/>
    <p:sldId id="272" r:id="rId9"/>
    <p:sldId id="278" r:id="rId10"/>
    <p:sldId id="279" r:id="rId11"/>
    <p:sldId id="276" r:id="rId12"/>
    <p:sldId id="277" r:id="rId13"/>
    <p:sldId id="268" r:id="rId14"/>
    <p:sldId id="269" r:id="rId15"/>
    <p:sldId id="266" r:id="rId16"/>
    <p:sldId id="267" r:id="rId17"/>
    <p:sldId id="264" r:id="rId18"/>
    <p:sldId id="265" r:id="rId19"/>
    <p:sldId id="273" r:id="rId20"/>
    <p:sldId id="274" r:id="rId21"/>
    <p:sldId id="280" r:id="rId22"/>
    <p:sldId id="281" r:id="rId23"/>
    <p:sldId id="284" r:id="rId24"/>
    <p:sldId id="285" r:id="rId25"/>
    <p:sldId id="282" r:id="rId26"/>
    <p:sldId id="283" r:id="rId27"/>
    <p:sldId id="286" r:id="rId28"/>
    <p:sldId id="28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66FF"/>
    <a:srgbClr val="777777"/>
    <a:srgbClr val="CC3399"/>
    <a:srgbClr val="CC66FF"/>
    <a:srgbClr val="99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6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9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1413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93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150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9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0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6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2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3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3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5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5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0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2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8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ja-JP" altLang="en-US" sz="9600" dirty="0" smtClean="0"/>
              <a:t>から</a:t>
            </a:r>
            <a:endParaRPr lang="en-AU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Because / So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553575" y="6410325"/>
            <a:ext cx="249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Created by </a:t>
            </a:r>
            <a:r>
              <a:rPr lang="en-US" dirty="0" err="1" smtClean="0"/>
              <a:t>Inge</a:t>
            </a:r>
            <a:r>
              <a:rPr lang="en-US" dirty="0" smtClean="0"/>
              <a:t> Foley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51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886" y="576649"/>
            <a:ext cx="820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Make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sentence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for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each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picture.</a:t>
            </a:r>
            <a:r>
              <a:rPr lang="ja-JP" altLang="en-US" dirty="0">
                <a:solidFill>
                  <a:prstClr val="black"/>
                </a:solidFill>
              </a:rPr>
              <a:t>  </a:t>
            </a:r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combine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them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with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から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(because).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i="1" dirty="0" smtClean="0">
                <a:solidFill>
                  <a:prstClr val="black"/>
                </a:solidFill>
              </a:rPr>
              <a:t>(Remember the ‘reason’ comes first in Japanese.)</a:t>
            </a:r>
            <a:endParaRPr lang="en-AU" i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20" y="2655415"/>
            <a:ext cx="2409825" cy="1895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608" y="2547655"/>
            <a:ext cx="816935" cy="908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33" y="1642177"/>
            <a:ext cx="1952712" cy="324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888" y="2547654"/>
            <a:ext cx="816935" cy="908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8320" y="469285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6600"/>
                </a:solidFill>
              </a:rPr>
              <a:t>おかねが　ありません。</a:t>
            </a:r>
            <a:endParaRPr lang="en-AU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3000" y="483146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かいものを　しません。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676482" y="5514285"/>
            <a:ext cx="6212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6600"/>
                </a:solidFill>
              </a:rPr>
              <a:t>おかねが　ありません</a:t>
            </a:r>
            <a:r>
              <a:rPr lang="ja-JP" altLang="en-US" dirty="0" smtClean="0">
                <a:solidFill>
                  <a:srgbClr val="00B0F0"/>
                </a:solidFill>
              </a:rPr>
              <a:t>か</a:t>
            </a:r>
            <a:r>
              <a:rPr lang="ja-JP" altLang="en-US" dirty="0">
                <a:solidFill>
                  <a:srgbClr val="00B0F0"/>
                </a:solidFill>
              </a:rPr>
              <a:t>ら</a:t>
            </a:r>
            <a:r>
              <a:rPr lang="ja-JP" altLang="en-US" dirty="0" smtClean="0"/>
              <a:t>　かいものを　しません。</a:t>
            </a:r>
            <a:endParaRPr lang="en-US" altLang="ja-JP" dirty="0" smtClean="0"/>
          </a:p>
          <a:p>
            <a:r>
              <a:rPr lang="en-US" altLang="ja-JP" dirty="0" smtClean="0"/>
              <a:t>Because I don’t have any money, I’m not going shopping. 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74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886" y="576649"/>
            <a:ext cx="820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Make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sentence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for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each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picture.</a:t>
            </a:r>
            <a:r>
              <a:rPr lang="ja-JP" altLang="en-US" dirty="0">
                <a:solidFill>
                  <a:prstClr val="black"/>
                </a:solidFill>
              </a:rPr>
              <a:t>  </a:t>
            </a:r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combine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them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with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から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(because).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i="1" dirty="0" smtClean="0">
                <a:solidFill>
                  <a:prstClr val="black"/>
                </a:solidFill>
              </a:rPr>
              <a:t>(Remember the ‘reason’ comes first in Japanese.)</a:t>
            </a:r>
            <a:endParaRPr lang="en-AU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2122961"/>
            <a:ext cx="777059" cy="777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16" y="3017438"/>
            <a:ext cx="2438400" cy="1267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32" y="1921475"/>
            <a:ext cx="2629415" cy="26294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358" y="3017438"/>
            <a:ext cx="816935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886" y="576649"/>
            <a:ext cx="820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Make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sentence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for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each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picture.</a:t>
            </a:r>
            <a:r>
              <a:rPr lang="ja-JP" altLang="en-US" dirty="0">
                <a:solidFill>
                  <a:prstClr val="black"/>
                </a:solidFill>
              </a:rPr>
              <a:t>  </a:t>
            </a:r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combine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them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with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から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(because).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i="1" dirty="0" smtClean="0">
                <a:solidFill>
                  <a:prstClr val="black"/>
                </a:solidFill>
              </a:rPr>
              <a:t>(Remember the ‘reason’ comes first in Japanese.)</a:t>
            </a:r>
            <a:endParaRPr lang="en-AU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2122961"/>
            <a:ext cx="777059" cy="777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16" y="3017438"/>
            <a:ext cx="2438400" cy="1267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32" y="1921475"/>
            <a:ext cx="2629415" cy="26294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358" y="3017438"/>
            <a:ext cx="816935" cy="908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4691" y="452947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6600"/>
                </a:solidFill>
              </a:rPr>
              <a:t>ひこうきが　きらいです。</a:t>
            </a:r>
            <a:endParaRPr lang="en-AU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1743" y="45720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パリに　いきません。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748586" y="5512214"/>
            <a:ext cx="5739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6600"/>
                </a:solidFill>
              </a:rPr>
              <a:t>ひこうきが　きらいです</a:t>
            </a:r>
            <a:r>
              <a:rPr lang="ja-JP" altLang="en-US" dirty="0" smtClean="0">
                <a:solidFill>
                  <a:srgbClr val="00B0F0"/>
                </a:solidFill>
              </a:rPr>
              <a:t>か</a:t>
            </a:r>
            <a:r>
              <a:rPr lang="ja-JP" altLang="en-US" dirty="0">
                <a:solidFill>
                  <a:srgbClr val="00B0F0"/>
                </a:solidFill>
              </a:rPr>
              <a:t>ら</a:t>
            </a:r>
            <a:r>
              <a:rPr lang="ja-JP" altLang="en-US" dirty="0" smtClean="0"/>
              <a:t>　パリに　いきません。</a:t>
            </a:r>
            <a:endParaRPr lang="en-US" altLang="ja-JP" dirty="0" smtClean="0"/>
          </a:p>
          <a:p>
            <a:r>
              <a:rPr lang="en-US" altLang="ja-JP" dirty="0" smtClean="0"/>
              <a:t>Because I don’t like planes, I’m not going to Paris.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5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886" y="576649"/>
            <a:ext cx="820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Make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sentence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for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each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picture.</a:t>
            </a:r>
            <a:r>
              <a:rPr lang="ja-JP" altLang="en-US" dirty="0">
                <a:solidFill>
                  <a:prstClr val="black"/>
                </a:solidFill>
              </a:rPr>
              <a:t>  </a:t>
            </a:r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combine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them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with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から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(because).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i="1" dirty="0" smtClean="0">
                <a:solidFill>
                  <a:prstClr val="black"/>
                </a:solidFill>
              </a:rPr>
              <a:t>(Remember the ‘reason’ comes first in Japanese.)</a:t>
            </a:r>
            <a:endParaRPr lang="en-AU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90" y="2067698"/>
            <a:ext cx="2695575" cy="2695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11" y="1905773"/>
            <a:ext cx="371475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891" y="2431093"/>
            <a:ext cx="816935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886" y="576649"/>
            <a:ext cx="820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Make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sentence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for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each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picture.</a:t>
            </a:r>
            <a:r>
              <a:rPr lang="ja-JP" altLang="en-US" dirty="0">
                <a:solidFill>
                  <a:prstClr val="black"/>
                </a:solidFill>
              </a:rPr>
              <a:t>  </a:t>
            </a:r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combine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them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with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から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(because).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i="1" dirty="0" smtClean="0">
                <a:solidFill>
                  <a:prstClr val="black"/>
                </a:solidFill>
              </a:rPr>
              <a:t>(Remember the ‘reason’ comes first in Japanese.)</a:t>
            </a:r>
            <a:endParaRPr lang="en-AU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1" y="1515761"/>
            <a:ext cx="2695575" cy="2695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62" y="1353836"/>
            <a:ext cx="371475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891" y="1879156"/>
            <a:ext cx="816935" cy="9083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1708" y="45720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6600"/>
                </a:solidFill>
              </a:rPr>
              <a:t>セータ</a:t>
            </a:r>
            <a:r>
              <a:rPr lang="ja-JP" altLang="en-US" dirty="0" smtClean="0">
                <a:solidFill>
                  <a:srgbClr val="FF6600"/>
                </a:solidFill>
              </a:rPr>
              <a:t>ーを　きています。</a:t>
            </a:r>
            <a:endParaRPr lang="en-AU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1743" y="45720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さむくない　です。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721708" y="5609968"/>
            <a:ext cx="5598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6600"/>
                </a:solidFill>
              </a:rPr>
              <a:t>セーターを　きています</a:t>
            </a:r>
            <a:r>
              <a:rPr lang="ja-JP" altLang="en-US" dirty="0" smtClean="0">
                <a:solidFill>
                  <a:srgbClr val="00B0F0"/>
                </a:solidFill>
              </a:rPr>
              <a:t>か</a:t>
            </a:r>
            <a:r>
              <a:rPr lang="ja-JP" altLang="en-US" dirty="0">
                <a:solidFill>
                  <a:srgbClr val="00B0F0"/>
                </a:solidFill>
              </a:rPr>
              <a:t>ら</a:t>
            </a:r>
            <a:r>
              <a:rPr lang="ja-JP" altLang="en-US" dirty="0" smtClean="0"/>
              <a:t>　さむくない　です。</a:t>
            </a:r>
            <a:endParaRPr lang="en-US" altLang="ja-JP" dirty="0" smtClean="0"/>
          </a:p>
          <a:p>
            <a:r>
              <a:rPr lang="en-US" altLang="ja-JP" dirty="0" smtClean="0"/>
              <a:t>Because I am wearing a jumper, I’m not cold. 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34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886" y="576649"/>
            <a:ext cx="820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Make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sentence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for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each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picture.</a:t>
            </a:r>
            <a:r>
              <a:rPr lang="ja-JP" altLang="en-US" dirty="0">
                <a:solidFill>
                  <a:prstClr val="black"/>
                </a:solidFill>
              </a:rPr>
              <a:t>  </a:t>
            </a:r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combine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them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with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から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(because).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i="1" dirty="0" smtClean="0">
                <a:solidFill>
                  <a:prstClr val="black"/>
                </a:solidFill>
              </a:rPr>
              <a:t>(Remember the ‘reason’ comes first in Japanese.)</a:t>
            </a:r>
            <a:endParaRPr lang="en-AU" i="1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87" y="2537555"/>
            <a:ext cx="3161271" cy="28451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1195933">
            <a:off x="1148431" y="2217661"/>
            <a:ext cx="126188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はやく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39" y="2944382"/>
            <a:ext cx="2735993" cy="236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886" y="576649"/>
            <a:ext cx="820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Make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sentence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for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each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picture.</a:t>
            </a:r>
            <a:r>
              <a:rPr lang="ja-JP" altLang="en-US" dirty="0">
                <a:solidFill>
                  <a:prstClr val="black"/>
                </a:solidFill>
              </a:rPr>
              <a:t>  </a:t>
            </a:r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combine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them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with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から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(because).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i="1" dirty="0" smtClean="0">
                <a:solidFill>
                  <a:prstClr val="black"/>
                </a:solidFill>
              </a:rPr>
              <a:t>(Remember the ‘reason’ comes first in Japanese.)</a:t>
            </a:r>
            <a:endParaRPr lang="en-AU" i="1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87" y="1639628"/>
            <a:ext cx="3161271" cy="28451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1195933">
            <a:off x="1148431" y="1319734"/>
            <a:ext cx="126188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はやく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39" y="2046455"/>
            <a:ext cx="2735993" cy="2361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1708" y="45720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6600"/>
                </a:solidFill>
              </a:rPr>
              <a:t>はやく　おきました。</a:t>
            </a:r>
            <a:endParaRPr lang="en-AU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743" y="45720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サーフィンに　いきます。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721708" y="5609968"/>
            <a:ext cx="5907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6600"/>
                </a:solidFill>
              </a:rPr>
              <a:t>はやく　おきました</a:t>
            </a:r>
            <a:r>
              <a:rPr lang="ja-JP" altLang="en-US" dirty="0" smtClean="0">
                <a:solidFill>
                  <a:srgbClr val="00B0F0"/>
                </a:solidFill>
              </a:rPr>
              <a:t>か</a:t>
            </a:r>
            <a:r>
              <a:rPr lang="ja-JP" altLang="en-US" dirty="0">
                <a:solidFill>
                  <a:srgbClr val="00B0F0"/>
                </a:solidFill>
              </a:rPr>
              <a:t>ら</a:t>
            </a:r>
            <a:r>
              <a:rPr lang="ja-JP" altLang="en-US" dirty="0" smtClean="0"/>
              <a:t>　サーフィンに　いきます。</a:t>
            </a:r>
            <a:endParaRPr lang="en-US" altLang="ja-JP" dirty="0" smtClean="0"/>
          </a:p>
          <a:p>
            <a:r>
              <a:rPr lang="en-US" altLang="ja-JP" dirty="0" smtClean="0"/>
              <a:t>Because I woke up early, I’m going surfing.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94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886" y="576649"/>
            <a:ext cx="820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Make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sentence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for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each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picture.</a:t>
            </a:r>
            <a:r>
              <a:rPr lang="ja-JP" altLang="en-US" dirty="0">
                <a:solidFill>
                  <a:prstClr val="black"/>
                </a:solidFill>
              </a:rPr>
              <a:t>  </a:t>
            </a:r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combine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them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with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から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(because).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i="1" dirty="0" smtClean="0">
                <a:solidFill>
                  <a:prstClr val="black"/>
                </a:solidFill>
              </a:rPr>
              <a:t>(Remember the ‘reason’ comes first in Japanese.)</a:t>
            </a:r>
            <a:endParaRPr lang="en-AU" i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80" y="2712654"/>
            <a:ext cx="2358081" cy="2358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54" y="2049680"/>
            <a:ext cx="2976176" cy="32494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1195933">
            <a:off x="1790983" y="2117249"/>
            <a:ext cx="126188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あし</a:t>
            </a:r>
            <a:r>
              <a:rPr lang="ja-JP" alt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た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71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886" y="576649"/>
            <a:ext cx="820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Make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sentence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for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each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picture.</a:t>
            </a:r>
            <a:r>
              <a:rPr lang="ja-JP" altLang="en-US" dirty="0">
                <a:solidFill>
                  <a:prstClr val="black"/>
                </a:solidFill>
              </a:rPr>
              <a:t>  </a:t>
            </a:r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combine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them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with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から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(because).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i="1" dirty="0" smtClean="0">
                <a:solidFill>
                  <a:prstClr val="black"/>
                </a:solidFill>
              </a:rPr>
              <a:t>(Remember the ‘reason’ comes first in Japanese.)</a:t>
            </a:r>
            <a:endParaRPr lang="en-AU" i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80" y="1971246"/>
            <a:ext cx="2358081" cy="2358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54" y="1308272"/>
            <a:ext cx="2976176" cy="32494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1195933">
            <a:off x="1790983" y="1375841"/>
            <a:ext cx="126188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あし</a:t>
            </a:r>
            <a:r>
              <a:rPr lang="ja-JP" alt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た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1708" y="457200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6600"/>
                </a:solidFill>
              </a:rPr>
              <a:t>あしたは　たんじょうびです。</a:t>
            </a:r>
            <a:endParaRPr lang="en-AU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1743" y="45720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パーティーを　しましょう！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21708" y="5609968"/>
            <a:ext cx="6878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6600"/>
                </a:solidFill>
              </a:rPr>
              <a:t>あしたは　たんじょうびです</a:t>
            </a:r>
            <a:r>
              <a:rPr lang="ja-JP" altLang="en-US" dirty="0" smtClean="0">
                <a:solidFill>
                  <a:srgbClr val="00B0F0"/>
                </a:solidFill>
              </a:rPr>
              <a:t>か</a:t>
            </a:r>
            <a:r>
              <a:rPr lang="ja-JP" altLang="en-US" dirty="0">
                <a:solidFill>
                  <a:srgbClr val="00B0F0"/>
                </a:solidFill>
              </a:rPr>
              <a:t>ら</a:t>
            </a:r>
            <a:r>
              <a:rPr lang="ja-JP" altLang="en-US" dirty="0" smtClean="0"/>
              <a:t>　パーティーを　しましょう！</a:t>
            </a:r>
            <a:endParaRPr lang="en-US" altLang="ja-JP" dirty="0" smtClean="0"/>
          </a:p>
          <a:p>
            <a:r>
              <a:rPr lang="en-US" altLang="ja-JP" dirty="0" smtClean="0"/>
              <a:t>Because it is her birthday tomorrow, let’s have a party.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55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886" y="576649"/>
            <a:ext cx="820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Make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sentence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for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each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picture.</a:t>
            </a:r>
            <a:r>
              <a:rPr lang="ja-JP" altLang="en-US" dirty="0">
                <a:solidFill>
                  <a:prstClr val="black"/>
                </a:solidFill>
              </a:rPr>
              <a:t>  </a:t>
            </a:r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combine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them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with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から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(because).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i="1" dirty="0" smtClean="0">
                <a:solidFill>
                  <a:prstClr val="black"/>
                </a:solidFill>
              </a:rPr>
              <a:t>(Remember the ‘reason’ comes first in Japanese.)</a:t>
            </a:r>
            <a:endParaRPr lang="en-AU" i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0" y="3062498"/>
            <a:ext cx="2159000" cy="20193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899496" y="4072148"/>
            <a:ext cx="603339" cy="42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81" y="3677722"/>
            <a:ext cx="812556" cy="1209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45" y="2943655"/>
            <a:ext cx="2462999" cy="1845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444" y="3369624"/>
            <a:ext cx="816935" cy="9083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1195933">
            <a:off x="853566" y="2283561"/>
            <a:ext cx="162095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きょねん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1195933">
            <a:off x="5539197" y="2262507"/>
            <a:ext cx="126188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ことし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0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から　</a:t>
            </a:r>
            <a:r>
              <a:rPr lang="en-US" altLang="ja-JP" dirty="0" err="1" smtClean="0"/>
              <a:t>kara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700" y="2643154"/>
            <a:ext cx="3540439" cy="384903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REASON </a:t>
            </a:r>
            <a:r>
              <a:rPr lang="en-US" dirty="0" smtClean="0">
                <a:solidFill>
                  <a:srgbClr val="00B0F0"/>
                </a:solidFill>
              </a:rPr>
              <a:t> + 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r>
              <a:rPr lang="ja-JP" altLang="en-US" dirty="0" smtClean="0"/>
              <a:t>　</a:t>
            </a:r>
            <a:r>
              <a:rPr lang="en-US" altLang="ja-JP" dirty="0" smtClean="0"/>
              <a:t>+ MAIN CLAUSE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301578" y="3720177"/>
            <a:ext cx="71096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Examples:</a:t>
            </a:r>
          </a:p>
          <a:p>
            <a:endParaRPr lang="en-US" altLang="ja-JP" dirty="0" smtClean="0">
              <a:solidFill>
                <a:srgbClr val="00B0F0"/>
              </a:solidFill>
            </a:endParaRPr>
          </a:p>
          <a:p>
            <a:r>
              <a:rPr lang="ja-JP" altLang="en-US" dirty="0" smtClean="0">
                <a:solidFill>
                  <a:srgbClr val="FF6600"/>
                </a:solidFill>
              </a:rPr>
              <a:t>にほんに　いきます　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r>
              <a:rPr lang="ja-JP" altLang="en-US" dirty="0" smtClean="0"/>
              <a:t>　にほんごを　べんきょうしています。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00B0F0"/>
                </a:solidFill>
              </a:rPr>
              <a:t>Because</a:t>
            </a:r>
            <a:r>
              <a:rPr lang="ja-JP" altLang="en-US" dirty="0" smtClean="0">
                <a:solidFill>
                  <a:srgbClr val="00B0F0"/>
                </a:solidFill>
              </a:rPr>
              <a:t> </a:t>
            </a:r>
            <a:r>
              <a:rPr lang="en-US" altLang="ja-JP" dirty="0" smtClean="0">
                <a:solidFill>
                  <a:srgbClr val="FF6600"/>
                </a:solidFill>
              </a:rPr>
              <a:t>I’m</a:t>
            </a:r>
            <a:r>
              <a:rPr lang="ja-JP" altLang="en-US" dirty="0" smtClean="0">
                <a:solidFill>
                  <a:srgbClr val="FF6600"/>
                </a:solidFill>
              </a:rPr>
              <a:t> </a:t>
            </a:r>
            <a:r>
              <a:rPr lang="en-US" altLang="ja-JP" dirty="0" smtClean="0">
                <a:solidFill>
                  <a:srgbClr val="FF6600"/>
                </a:solidFill>
              </a:rPr>
              <a:t>going</a:t>
            </a:r>
            <a:r>
              <a:rPr lang="ja-JP" altLang="en-US" dirty="0" smtClean="0">
                <a:solidFill>
                  <a:srgbClr val="FF6600"/>
                </a:solidFill>
              </a:rPr>
              <a:t> </a:t>
            </a:r>
            <a:r>
              <a:rPr lang="en-US" altLang="ja-JP" dirty="0" smtClean="0">
                <a:solidFill>
                  <a:srgbClr val="FF6600"/>
                </a:solidFill>
              </a:rPr>
              <a:t>to</a:t>
            </a:r>
            <a:r>
              <a:rPr lang="ja-JP" altLang="en-US" dirty="0" smtClean="0">
                <a:solidFill>
                  <a:srgbClr val="FF6600"/>
                </a:solidFill>
              </a:rPr>
              <a:t> </a:t>
            </a:r>
            <a:r>
              <a:rPr lang="en-US" altLang="ja-JP" dirty="0" smtClean="0">
                <a:solidFill>
                  <a:srgbClr val="FF6600"/>
                </a:solidFill>
              </a:rPr>
              <a:t>Japan</a:t>
            </a:r>
            <a:r>
              <a:rPr lang="en-US" altLang="ja-JP" dirty="0" smtClean="0"/>
              <a:t>,</a:t>
            </a:r>
            <a:r>
              <a:rPr lang="ja-JP" altLang="en-US" dirty="0" smtClean="0">
                <a:solidFill>
                  <a:srgbClr val="00B0F0"/>
                </a:solidFill>
              </a:rPr>
              <a:t> </a:t>
            </a:r>
            <a:r>
              <a:rPr lang="en-US" altLang="ja-JP" dirty="0" smtClean="0"/>
              <a:t>I’m</a:t>
            </a:r>
            <a:r>
              <a:rPr lang="ja-JP" altLang="en-US" dirty="0" smtClean="0"/>
              <a:t> </a:t>
            </a:r>
            <a:r>
              <a:rPr lang="en-US" altLang="ja-JP" dirty="0" smtClean="0"/>
              <a:t>studying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Japanese.</a:t>
            </a:r>
          </a:p>
          <a:p>
            <a:endParaRPr lang="en-US" altLang="ja-JP" dirty="0">
              <a:solidFill>
                <a:srgbClr val="FF6600"/>
              </a:solidFill>
            </a:endParaRPr>
          </a:p>
          <a:p>
            <a:r>
              <a:rPr lang="ja-JP" altLang="en-US" dirty="0" smtClean="0">
                <a:solidFill>
                  <a:srgbClr val="FF6600"/>
                </a:solidFill>
              </a:rPr>
              <a:t>あたまが　いたい　です</a:t>
            </a:r>
            <a:r>
              <a:rPr lang="ja-JP" altLang="en-US" dirty="0" smtClean="0">
                <a:solidFill>
                  <a:srgbClr val="00B0F0"/>
                </a:solidFill>
              </a:rPr>
              <a:t>　から</a:t>
            </a:r>
            <a:r>
              <a:rPr lang="ja-JP" altLang="en-US" dirty="0" smtClean="0"/>
              <a:t>　がっこうを　やすみます。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00B0F0"/>
                </a:solidFill>
              </a:rPr>
              <a:t>Because </a:t>
            </a:r>
            <a:r>
              <a:rPr lang="en-US" altLang="ja-JP" dirty="0" smtClean="0">
                <a:solidFill>
                  <a:srgbClr val="FF6600"/>
                </a:solidFill>
              </a:rPr>
              <a:t>I have a headache</a:t>
            </a:r>
            <a:r>
              <a:rPr lang="en-US" altLang="ja-JP" dirty="0" smtClean="0"/>
              <a:t>, I won’t go to school.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334" y="1412608"/>
            <a:ext cx="8894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から </a:t>
            </a:r>
            <a:r>
              <a:rPr lang="en-US" altLang="ja-JP" dirty="0" smtClean="0"/>
              <a:t>means because or so.  In English we usually put the reason after the main clause, but in Japanese </a:t>
            </a:r>
            <a:r>
              <a:rPr lang="en-US" altLang="ja-JP" u="sng" dirty="0" smtClean="0">
                <a:solidFill>
                  <a:srgbClr val="FF0000"/>
                </a:solidFill>
              </a:rPr>
              <a:t>the reason comes first</a:t>
            </a:r>
            <a:r>
              <a:rPr lang="en-US" altLang="ja-JP" dirty="0" smtClean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22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886" y="576649"/>
            <a:ext cx="820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Make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sentence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for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each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picture.</a:t>
            </a:r>
            <a:r>
              <a:rPr lang="ja-JP" altLang="en-US" dirty="0">
                <a:solidFill>
                  <a:prstClr val="black"/>
                </a:solidFill>
              </a:rPr>
              <a:t>  </a:t>
            </a:r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combine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them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with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から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(because).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i="1" dirty="0" smtClean="0">
                <a:solidFill>
                  <a:prstClr val="black"/>
                </a:solidFill>
              </a:rPr>
              <a:t>(Remember the ‘reason’ comes first in Japanese.)</a:t>
            </a:r>
            <a:endParaRPr lang="en-AU" i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0" y="2230474"/>
            <a:ext cx="2159000" cy="20193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899496" y="3240124"/>
            <a:ext cx="603339" cy="42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81" y="2845698"/>
            <a:ext cx="812556" cy="1209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45" y="2111631"/>
            <a:ext cx="2462999" cy="1845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444" y="2537600"/>
            <a:ext cx="816935" cy="9083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1195933">
            <a:off x="853566" y="1451537"/>
            <a:ext cx="162095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きょねん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1195933">
            <a:off x="5539197" y="1430483"/>
            <a:ext cx="126188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ことし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422" y="4538828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6600"/>
                </a:solidFill>
              </a:rPr>
              <a:t>きょねん、ニュージーランドに　いきました。</a:t>
            </a:r>
            <a:endParaRPr lang="en-AU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1743" y="457200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ことし、アメリカに　いきません。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748586" y="5512214"/>
            <a:ext cx="9402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6600"/>
                </a:solidFill>
              </a:rPr>
              <a:t>き</a:t>
            </a:r>
            <a:r>
              <a:rPr lang="ja-JP" altLang="en-US" dirty="0" smtClean="0">
                <a:solidFill>
                  <a:srgbClr val="FF6600"/>
                </a:solidFill>
              </a:rPr>
              <a:t>ょね</a:t>
            </a:r>
            <a:r>
              <a:rPr lang="ja-JP" altLang="en-US" dirty="0">
                <a:solidFill>
                  <a:srgbClr val="FF6600"/>
                </a:solidFill>
              </a:rPr>
              <a:t>ん</a:t>
            </a:r>
            <a:r>
              <a:rPr lang="ja-JP" altLang="en-US" dirty="0" smtClean="0">
                <a:solidFill>
                  <a:srgbClr val="FF6600"/>
                </a:solidFill>
              </a:rPr>
              <a:t>、ニュージーランドに　行きました</a:t>
            </a:r>
            <a:r>
              <a:rPr lang="ja-JP" altLang="en-US" dirty="0" smtClean="0">
                <a:solidFill>
                  <a:srgbClr val="00B0F0"/>
                </a:solidFill>
              </a:rPr>
              <a:t>か</a:t>
            </a:r>
            <a:r>
              <a:rPr lang="ja-JP" altLang="en-US" dirty="0">
                <a:solidFill>
                  <a:srgbClr val="00B0F0"/>
                </a:solidFill>
              </a:rPr>
              <a:t>ら</a:t>
            </a:r>
            <a:r>
              <a:rPr lang="ja-JP" altLang="en-US" dirty="0" smtClean="0"/>
              <a:t>　ことし、アメリカに　いきません。</a:t>
            </a:r>
            <a:endParaRPr lang="en-US" altLang="ja-JP" dirty="0" smtClean="0"/>
          </a:p>
          <a:p>
            <a:r>
              <a:rPr lang="en-US" altLang="ja-JP" dirty="0" smtClean="0"/>
              <a:t>Because I went to New Zealand last year, I’m not going to America this year.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30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886" y="576649"/>
            <a:ext cx="820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Make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sentence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for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each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picture.</a:t>
            </a:r>
            <a:r>
              <a:rPr lang="ja-JP" altLang="en-US" dirty="0">
                <a:solidFill>
                  <a:prstClr val="black"/>
                </a:solidFill>
              </a:rPr>
              <a:t>  </a:t>
            </a:r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combine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them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with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から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(because).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i="1" dirty="0" smtClean="0">
                <a:solidFill>
                  <a:prstClr val="black"/>
                </a:solidFill>
              </a:rPr>
              <a:t>(Remember the ‘reason’ comes first in Japanese.)</a:t>
            </a:r>
            <a:endParaRPr lang="en-AU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83" y="2901781"/>
            <a:ext cx="2053280" cy="205328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976158" y="1013255"/>
            <a:ext cx="3748216" cy="1952368"/>
          </a:xfrm>
          <a:prstGeom prst="cloudCallout">
            <a:avLst>
              <a:gd name="adj1" fmla="val -50470"/>
              <a:gd name="adj2" fmla="val 561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82" y="1296598"/>
            <a:ext cx="1357967" cy="1385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2" y="2243910"/>
            <a:ext cx="1706644" cy="20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886" y="576649"/>
            <a:ext cx="820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Make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sentence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for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each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picture.</a:t>
            </a:r>
            <a:r>
              <a:rPr lang="ja-JP" altLang="en-US" dirty="0">
                <a:solidFill>
                  <a:prstClr val="black"/>
                </a:solidFill>
              </a:rPr>
              <a:t>  </a:t>
            </a:r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combine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them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with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から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(because).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i="1" dirty="0" smtClean="0">
                <a:solidFill>
                  <a:prstClr val="black"/>
                </a:solidFill>
              </a:rPr>
              <a:t>(Remember the ‘reason’ comes first in Japanese.)</a:t>
            </a:r>
            <a:endParaRPr lang="en-AU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83" y="2901781"/>
            <a:ext cx="1715531" cy="1715531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976158" y="1013255"/>
            <a:ext cx="3748216" cy="1952368"/>
          </a:xfrm>
          <a:prstGeom prst="cloudCallout">
            <a:avLst>
              <a:gd name="adj1" fmla="val -50470"/>
              <a:gd name="adj2" fmla="val 561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82" y="1296598"/>
            <a:ext cx="1357967" cy="1385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2" y="2243910"/>
            <a:ext cx="1706644" cy="2019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8320" y="469285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6600"/>
                </a:solidFill>
              </a:rPr>
              <a:t>しずか　です。</a:t>
            </a:r>
            <a:endParaRPr lang="en-AU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9583" y="4700079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としょかんで　べんきょうします。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82" y="5514285"/>
            <a:ext cx="6240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6600"/>
                </a:solidFill>
              </a:rPr>
              <a:t>しずか　です　</a:t>
            </a:r>
            <a:r>
              <a:rPr lang="ja-JP" altLang="en-US" dirty="0" smtClean="0">
                <a:solidFill>
                  <a:srgbClr val="00B0F0"/>
                </a:solidFill>
              </a:rPr>
              <a:t>か</a:t>
            </a:r>
            <a:r>
              <a:rPr lang="ja-JP" altLang="en-US" dirty="0">
                <a:solidFill>
                  <a:srgbClr val="00B0F0"/>
                </a:solidFill>
              </a:rPr>
              <a:t>ら</a:t>
            </a:r>
            <a:r>
              <a:rPr lang="ja-JP" altLang="en-US" dirty="0" smtClean="0"/>
              <a:t>　としょかんで　べんきょうします。</a:t>
            </a:r>
            <a:endParaRPr lang="en-US" altLang="ja-JP" dirty="0" smtClean="0"/>
          </a:p>
          <a:p>
            <a:r>
              <a:rPr lang="en-US" altLang="ja-JP" dirty="0" smtClean="0"/>
              <a:t>Because it’s quiet, I’m going to study in the library. 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58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551" y="411892"/>
            <a:ext cx="428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Match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reason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main</a:t>
            </a:r>
            <a:r>
              <a:rPr lang="ja-JP" altLang="en-US" dirty="0" smtClean="0"/>
              <a:t> </a:t>
            </a:r>
            <a:r>
              <a:rPr lang="en-US" altLang="ja-JP" dirty="0" smtClean="0"/>
              <a:t>clause.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247134" y="1416908"/>
            <a:ext cx="58400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ジュースを　のみました</a:t>
            </a:r>
            <a:r>
              <a:rPr lang="ja-JP" altLang="en-US" dirty="0" smtClean="0"/>
              <a:t>から</a:t>
            </a:r>
            <a:endParaRPr lang="en-US" altLang="ja-JP" dirty="0"/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ハンバーガーを　たべました</a:t>
            </a:r>
            <a:r>
              <a:rPr lang="ja-JP" altLang="en-US" dirty="0" smtClean="0"/>
              <a:t>から</a:t>
            </a:r>
            <a:endParaRPr lang="en-US" altLang="ja-JP" dirty="0" smtClean="0"/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きのう</a:t>
            </a:r>
            <a:r>
              <a:rPr lang="ja-JP" altLang="en-US" dirty="0">
                <a:solidFill>
                  <a:srgbClr val="FF6600"/>
                </a:solidFill>
              </a:rPr>
              <a:t>、</a:t>
            </a:r>
            <a:r>
              <a:rPr lang="ja-JP" altLang="en-US" dirty="0" smtClean="0">
                <a:solidFill>
                  <a:srgbClr val="FF6600"/>
                </a:solidFill>
              </a:rPr>
              <a:t>１１時まで　しゅくだいを　しました</a:t>
            </a:r>
            <a:r>
              <a:rPr lang="ja-JP" altLang="en-US" dirty="0" smtClean="0"/>
              <a:t>から</a:t>
            </a:r>
            <a:endParaRPr lang="en-US" altLang="ja-JP" dirty="0" smtClean="0"/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こどもの　とき、にほんに　すんでいました</a:t>
            </a:r>
            <a:r>
              <a:rPr lang="ja-JP" altLang="en-US" dirty="0" smtClean="0"/>
              <a:t>から</a:t>
            </a:r>
            <a:endParaRPr lang="en-US" altLang="ja-JP" dirty="0" smtClean="0"/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おかねが　ありません</a:t>
            </a:r>
            <a:r>
              <a:rPr lang="ja-JP" altLang="en-US" dirty="0" smtClean="0"/>
              <a:t>から</a:t>
            </a:r>
            <a:endParaRPr lang="en-US" altLang="ja-JP" dirty="0"/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あしが　いたい　です</a:t>
            </a:r>
            <a:r>
              <a:rPr lang="ja-JP" altLang="en-US" dirty="0" smtClean="0"/>
              <a:t>から</a:t>
            </a:r>
            <a:endParaRPr lang="en-US" altLang="ja-JP" dirty="0" smtClean="0"/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ゆうきさんは　おなかが　いたい　です</a:t>
            </a:r>
            <a:r>
              <a:rPr lang="ja-JP" altLang="en-US" dirty="0" smtClean="0"/>
              <a:t>から</a:t>
            </a:r>
            <a:endParaRPr lang="en-US" altLang="ja-JP" dirty="0" smtClean="0"/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いぬが　すき　です</a:t>
            </a:r>
            <a:r>
              <a:rPr lang="ja-JP" altLang="en-US" dirty="0" smtClean="0"/>
              <a:t>から</a:t>
            </a:r>
            <a:endParaRPr lang="en-US" altLang="ja-JP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695748" y="1303786"/>
            <a:ext cx="42739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A.</a:t>
            </a:r>
            <a:r>
              <a:rPr lang="ja-JP" altLang="en-US" dirty="0" smtClean="0"/>
              <a:t>　きょうは　つかれています。</a:t>
            </a:r>
            <a:endParaRPr lang="en-US" altLang="ja-JP" dirty="0" smtClean="0"/>
          </a:p>
          <a:p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lang="en-US" altLang="ja-JP" dirty="0" smtClean="0"/>
              <a:t>B.</a:t>
            </a:r>
            <a:r>
              <a:rPr lang="ja-JP" altLang="en-US" dirty="0"/>
              <a:t> </a:t>
            </a:r>
            <a:r>
              <a:rPr lang="ja-JP" altLang="en-US" dirty="0" smtClean="0"/>
              <a:t>　にほんごが　じょうずです。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C.</a:t>
            </a:r>
            <a:r>
              <a:rPr lang="ja-JP" altLang="en-US" dirty="0" smtClean="0"/>
              <a:t>　のどは　かわいていません。</a:t>
            </a:r>
            <a:endParaRPr lang="en-US" altLang="ja-JP" dirty="0" smtClean="0"/>
          </a:p>
          <a:p>
            <a:endParaRPr lang="en-US" dirty="0"/>
          </a:p>
          <a:p>
            <a:r>
              <a:rPr lang="en-US" altLang="ja-JP" dirty="0" smtClean="0"/>
              <a:t>D.</a:t>
            </a:r>
            <a:r>
              <a:rPr lang="ja-JP" altLang="en-US" dirty="0" smtClean="0"/>
              <a:t>　にほんに　いきません。</a:t>
            </a:r>
            <a:endParaRPr lang="en-US" altLang="ja-JP" dirty="0" smtClean="0"/>
          </a:p>
          <a:p>
            <a:endParaRPr lang="en-US" dirty="0"/>
          </a:p>
          <a:p>
            <a:r>
              <a:rPr lang="en-US" altLang="ja-JP" dirty="0" smtClean="0"/>
              <a:t>E.</a:t>
            </a:r>
            <a:r>
              <a:rPr lang="ja-JP" altLang="en-US" dirty="0" smtClean="0"/>
              <a:t>　</a:t>
            </a:r>
            <a:r>
              <a:rPr lang="ja-JP" altLang="en-US" dirty="0"/>
              <a:t>サッカーを　しません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lang="en-US" dirty="0"/>
          </a:p>
          <a:p>
            <a:r>
              <a:rPr lang="en-US" altLang="ja-JP" dirty="0" smtClean="0"/>
              <a:t>F.</a:t>
            </a:r>
            <a:r>
              <a:rPr lang="ja-JP" altLang="en-US" dirty="0" smtClean="0"/>
              <a:t>　</a:t>
            </a:r>
            <a:r>
              <a:rPr lang="ja-JP" altLang="en-US" dirty="0"/>
              <a:t>いぬを　いっぴき　かいたいです。</a:t>
            </a:r>
            <a:endParaRPr lang="en-US" altLang="ja-JP" dirty="0"/>
          </a:p>
          <a:p>
            <a:endParaRPr lang="en-US" dirty="0"/>
          </a:p>
          <a:p>
            <a:r>
              <a:rPr lang="en-US" altLang="ja-JP" dirty="0" smtClean="0"/>
              <a:t>G</a:t>
            </a:r>
            <a:r>
              <a:rPr lang="en-US" altLang="ja-JP" dirty="0"/>
              <a:t>.</a:t>
            </a:r>
            <a:r>
              <a:rPr lang="ja-JP" altLang="en-US" dirty="0" smtClean="0"/>
              <a:t>　</a:t>
            </a:r>
            <a:r>
              <a:rPr lang="ja-JP" altLang="en-US" dirty="0"/>
              <a:t>おなかは　すいていません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I.</a:t>
            </a:r>
            <a:r>
              <a:rPr lang="ja-JP" altLang="en-US" dirty="0" smtClean="0"/>
              <a:t>　</a:t>
            </a:r>
            <a:r>
              <a:rPr lang="ja-JP" altLang="en-US" dirty="0"/>
              <a:t>きょうは　テストが　できません。</a:t>
            </a:r>
            <a:endParaRPr lang="en-AU" dirty="0"/>
          </a:p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47134" y="1416907"/>
            <a:ext cx="58400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ジュースを　のみました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endParaRPr lang="en-US" altLang="ja-JP" dirty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ハンバーガーを　たべました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きのう</a:t>
            </a:r>
            <a:r>
              <a:rPr lang="ja-JP" altLang="en-US" dirty="0">
                <a:solidFill>
                  <a:srgbClr val="FF6600"/>
                </a:solidFill>
              </a:rPr>
              <a:t>、</a:t>
            </a:r>
            <a:r>
              <a:rPr lang="ja-JP" altLang="en-US" dirty="0" smtClean="0">
                <a:solidFill>
                  <a:srgbClr val="FF6600"/>
                </a:solidFill>
              </a:rPr>
              <a:t>１１時まで　しゅくだいを　しました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こどもの　とき、にほんに　すんでいました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おかねが　ありません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endParaRPr lang="en-US" altLang="ja-JP" dirty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あしが　いたい　です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ゆうきさんは　おなかが　いたい　です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いぬが　すき　です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endParaRPr lang="en-US" altLang="ja-JP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551" y="411892"/>
            <a:ext cx="428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Match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reason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main</a:t>
            </a:r>
            <a:r>
              <a:rPr lang="ja-JP" altLang="en-US" dirty="0" smtClean="0"/>
              <a:t> </a:t>
            </a:r>
            <a:r>
              <a:rPr lang="en-US" altLang="ja-JP" dirty="0" smtClean="0"/>
              <a:t>clause.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247134" y="1416908"/>
            <a:ext cx="58400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ジュースを　のみました</a:t>
            </a:r>
            <a:r>
              <a:rPr lang="ja-JP" altLang="en-US" dirty="0" smtClean="0"/>
              <a:t>から</a:t>
            </a:r>
            <a:endParaRPr lang="en-US" altLang="ja-JP" dirty="0"/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ハンバーガーを　たべました</a:t>
            </a:r>
            <a:r>
              <a:rPr lang="ja-JP" altLang="en-US" dirty="0" smtClean="0"/>
              <a:t>から</a:t>
            </a:r>
            <a:endParaRPr lang="en-US" altLang="ja-JP" dirty="0" smtClean="0"/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きのう</a:t>
            </a:r>
            <a:r>
              <a:rPr lang="ja-JP" altLang="en-US" dirty="0">
                <a:solidFill>
                  <a:srgbClr val="FF6600"/>
                </a:solidFill>
              </a:rPr>
              <a:t>、</a:t>
            </a:r>
            <a:r>
              <a:rPr lang="ja-JP" altLang="en-US" dirty="0" smtClean="0">
                <a:solidFill>
                  <a:srgbClr val="FF6600"/>
                </a:solidFill>
              </a:rPr>
              <a:t>１１時まで　しゅくだいを　しました</a:t>
            </a:r>
            <a:r>
              <a:rPr lang="ja-JP" altLang="en-US" dirty="0" smtClean="0"/>
              <a:t>から</a:t>
            </a:r>
            <a:endParaRPr lang="en-US" altLang="ja-JP" dirty="0" smtClean="0"/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こどもの　とき、にほんに　すんでいました</a:t>
            </a:r>
            <a:r>
              <a:rPr lang="ja-JP" altLang="en-US" dirty="0" smtClean="0"/>
              <a:t>から</a:t>
            </a:r>
            <a:endParaRPr lang="en-US" altLang="ja-JP" dirty="0" smtClean="0"/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おかねが　ありません</a:t>
            </a:r>
            <a:r>
              <a:rPr lang="ja-JP" altLang="en-US" dirty="0" smtClean="0"/>
              <a:t>から</a:t>
            </a:r>
            <a:endParaRPr lang="en-US" altLang="ja-JP" dirty="0"/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あしが　いたい　です</a:t>
            </a:r>
            <a:r>
              <a:rPr lang="ja-JP" altLang="en-US" dirty="0" smtClean="0"/>
              <a:t>から</a:t>
            </a:r>
            <a:endParaRPr lang="en-US" altLang="ja-JP" dirty="0" smtClean="0"/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ゆうきさんは　おなかが　いたい　です</a:t>
            </a:r>
            <a:r>
              <a:rPr lang="ja-JP" altLang="en-US" dirty="0" smtClean="0"/>
              <a:t>から</a:t>
            </a:r>
            <a:endParaRPr lang="en-US" altLang="ja-JP" dirty="0" smtClean="0"/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いぬが　すき　です</a:t>
            </a:r>
            <a:r>
              <a:rPr lang="ja-JP" altLang="en-US" dirty="0" smtClean="0"/>
              <a:t>から</a:t>
            </a:r>
            <a:endParaRPr lang="en-US" altLang="ja-JP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695748" y="1303786"/>
            <a:ext cx="42739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A.</a:t>
            </a:r>
            <a:r>
              <a:rPr lang="ja-JP" altLang="en-US" dirty="0" smtClean="0"/>
              <a:t>　きょうは　つかれています。</a:t>
            </a:r>
            <a:endParaRPr lang="en-US" altLang="ja-JP" dirty="0" smtClean="0"/>
          </a:p>
          <a:p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lang="en-US" altLang="ja-JP" dirty="0" smtClean="0"/>
              <a:t>B.</a:t>
            </a:r>
            <a:r>
              <a:rPr lang="ja-JP" altLang="en-US" dirty="0"/>
              <a:t> </a:t>
            </a:r>
            <a:r>
              <a:rPr lang="ja-JP" altLang="en-US" dirty="0" smtClean="0"/>
              <a:t>　にほんごが　じょうずです。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C.</a:t>
            </a:r>
            <a:r>
              <a:rPr lang="ja-JP" altLang="en-US" dirty="0" smtClean="0"/>
              <a:t>　のどは　かわいていません。</a:t>
            </a:r>
            <a:endParaRPr lang="en-US" altLang="ja-JP" dirty="0" smtClean="0"/>
          </a:p>
          <a:p>
            <a:endParaRPr lang="en-US" dirty="0"/>
          </a:p>
          <a:p>
            <a:r>
              <a:rPr lang="en-US" altLang="ja-JP" dirty="0" smtClean="0"/>
              <a:t>D.</a:t>
            </a:r>
            <a:r>
              <a:rPr lang="ja-JP" altLang="en-US" dirty="0" smtClean="0"/>
              <a:t>　にほんに　いきません。</a:t>
            </a:r>
            <a:endParaRPr lang="en-US" altLang="ja-JP" dirty="0" smtClean="0"/>
          </a:p>
          <a:p>
            <a:endParaRPr lang="en-US" dirty="0"/>
          </a:p>
          <a:p>
            <a:r>
              <a:rPr lang="en-US" altLang="ja-JP" dirty="0" smtClean="0"/>
              <a:t>E.</a:t>
            </a:r>
            <a:r>
              <a:rPr lang="ja-JP" altLang="en-US" dirty="0" smtClean="0"/>
              <a:t>　</a:t>
            </a:r>
            <a:r>
              <a:rPr lang="ja-JP" altLang="en-US" dirty="0"/>
              <a:t>サッカーを　しません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lang="en-US" dirty="0"/>
          </a:p>
          <a:p>
            <a:r>
              <a:rPr lang="en-US" altLang="ja-JP" dirty="0" smtClean="0"/>
              <a:t>F.</a:t>
            </a:r>
            <a:r>
              <a:rPr lang="ja-JP" altLang="en-US" dirty="0" smtClean="0"/>
              <a:t>　</a:t>
            </a:r>
            <a:r>
              <a:rPr lang="ja-JP" altLang="en-US" dirty="0"/>
              <a:t>いぬを　いっぴき　かいたいです。</a:t>
            </a:r>
            <a:endParaRPr lang="en-US" altLang="ja-JP" dirty="0"/>
          </a:p>
          <a:p>
            <a:endParaRPr lang="en-US" dirty="0"/>
          </a:p>
          <a:p>
            <a:r>
              <a:rPr lang="en-US" altLang="ja-JP" dirty="0" smtClean="0"/>
              <a:t>G</a:t>
            </a:r>
            <a:r>
              <a:rPr lang="en-US" altLang="ja-JP" dirty="0"/>
              <a:t>.</a:t>
            </a:r>
            <a:r>
              <a:rPr lang="ja-JP" altLang="en-US" dirty="0" smtClean="0"/>
              <a:t>　</a:t>
            </a:r>
            <a:r>
              <a:rPr lang="ja-JP" altLang="en-US" dirty="0"/>
              <a:t>おなかは　すいていません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I.</a:t>
            </a:r>
            <a:r>
              <a:rPr lang="ja-JP" altLang="en-US" dirty="0" smtClean="0"/>
              <a:t>　</a:t>
            </a:r>
            <a:r>
              <a:rPr lang="ja-JP" altLang="en-US" dirty="0"/>
              <a:t>きょうは　テストが　できません。</a:t>
            </a:r>
            <a:endParaRPr lang="en-AU" dirty="0"/>
          </a:p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47134" y="1416907"/>
            <a:ext cx="58400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ジュースを　のみました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endParaRPr lang="en-US" altLang="ja-JP" dirty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ハンバーガーを　たべました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きのう</a:t>
            </a:r>
            <a:r>
              <a:rPr lang="ja-JP" altLang="en-US" dirty="0">
                <a:solidFill>
                  <a:srgbClr val="FF6600"/>
                </a:solidFill>
              </a:rPr>
              <a:t>、</a:t>
            </a:r>
            <a:r>
              <a:rPr lang="ja-JP" altLang="en-US" dirty="0" smtClean="0">
                <a:solidFill>
                  <a:srgbClr val="FF6600"/>
                </a:solidFill>
              </a:rPr>
              <a:t>１１時まで　しゅくだいを　しました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こどもの　とき、にほんに　すんでいました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おかねが　ありません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endParaRPr lang="en-US" altLang="ja-JP" dirty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あしが　いたい　です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ゆうきさんは　おなかが　いたい　です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endParaRPr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>
                <a:solidFill>
                  <a:srgbClr val="FF6600"/>
                </a:solidFill>
              </a:rPr>
              <a:t>いぬが　すき　です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endParaRPr lang="en-US" altLang="ja-JP" dirty="0" smtClean="0">
              <a:solidFill>
                <a:srgbClr val="00B0F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95307" y="1583703"/>
            <a:ext cx="3063712" cy="9803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92804" y="2150882"/>
            <a:ext cx="2666215" cy="259080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949884" y="1583702"/>
            <a:ext cx="809135" cy="105987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45464" y="2113638"/>
            <a:ext cx="1013555" cy="1112647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433288" y="3210754"/>
            <a:ext cx="3325731" cy="511083"/>
          </a:xfrm>
          <a:prstGeom prst="straightConnector1">
            <a:avLst/>
          </a:prstGeom>
          <a:ln>
            <a:solidFill>
              <a:srgbClr val="FF33CC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86101" y="3678656"/>
            <a:ext cx="3260609" cy="592560"/>
          </a:xfrm>
          <a:prstGeom prst="straightConnector1">
            <a:avLst/>
          </a:prstGeom>
          <a:ln>
            <a:solidFill>
              <a:srgbClr val="9933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92281" y="4861050"/>
            <a:ext cx="1315206" cy="447811"/>
          </a:xfrm>
          <a:prstGeom prst="straightConnector1">
            <a:avLst/>
          </a:prstGeom>
          <a:ln>
            <a:solidFill>
              <a:srgbClr val="3366FF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11226" y="4202836"/>
            <a:ext cx="3484522" cy="1192702"/>
          </a:xfrm>
          <a:prstGeom prst="straightConnector1">
            <a:avLst/>
          </a:prstGeom>
          <a:ln>
            <a:solidFill>
              <a:srgbClr val="777777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8" y="560173"/>
            <a:ext cx="935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the two sentences with because (</a:t>
            </a:r>
            <a:r>
              <a:rPr lang="ja-JP" altLang="en-US" dirty="0" smtClean="0"/>
              <a:t>から</a:t>
            </a:r>
            <a:r>
              <a:rPr lang="en-AU" altLang="ja-JP" dirty="0" smtClean="0"/>
              <a:t>) and then </a:t>
            </a:r>
            <a:r>
              <a:rPr lang="en-US" dirty="0" smtClean="0"/>
              <a:t>translate them into Japanese.</a:t>
            </a:r>
          </a:p>
          <a:p>
            <a:r>
              <a:rPr lang="en-US" altLang="ja-JP" dirty="0" smtClean="0"/>
              <a:t>(Remember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/>
              <a:t> </a:t>
            </a:r>
            <a:r>
              <a:rPr lang="en-US" altLang="ja-JP" dirty="0" smtClean="0"/>
              <a:t>reason</a:t>
            </a:r>
            <a:r>
              <a:rPr lang="ja-JP" altLang="en-US" dirty="0"/>
              <a:t> </a:t>
            </a:r>
            <a:r>
              <a:rPr lang="en-US" altLang="ja-JP" dirty="0" smtClean="0"/>
              <a:t>goes</a:t>
            </a:r>
            <a:r>
              <a:rPr lang="ja-JP" altLang="en-US" dirty="0"/>
              <a:t> </a:t>
            </a:r>
            <a:r>
              <a:rPr lang="en-US" altLang="ja-JP" dirty="0" smtClean="0"/>
              <a:t>first.)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03870" y="1787611"/>
            <a:ext cx="588244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I’m sick.  I won’t play golf with my friends.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I’m going to my friends house. I made a cake.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 will go to England.  I will visit my girlfriend.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 am not wearing a beanie.  I am cold.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 woke up early.  I’m going for a swim</a:t>
            </a:r>
            <a:r>
              <a:rPr lang="ja-JP" altLang="en-US" dirty="0"/>
              <a:t> </a:t>
            </a:r>
            <a:r>
              <a:rPr lang="en-US" altLang="ja-JP" dirty="0" smtClean="0"/>
              <a:t>at the beach.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 don’t like sushi. I will not eat it.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It will rain tomorrow.  I will not go to the beach.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 like Japanese. I am studying Japanese.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81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8" y="560173"/>
            <a:ext cx="954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the two sentences with because (</a:t>
            </a:r>
            <a:r>
              <a:rPr lang="ja-JP" altLang="en-US" dirty="0" smtClean="0"/>
              <a:t>から</a:t>
            </a:r>
            <a:r>
              <a:rPr lang="en-AU" altLang="ja-JP" dirty="0" smtClean="0"/>
              <a:t>) and then </a:t>
            </a:r>
            <a:r>
              <a:rPr lang="en-US" dirty="0" smtClean="0"/>
              <a:t>translate them into Japanese.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3870" y="1787611"/>
            <a:ext cx="734047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I’m sick.  I won’t play golf with my friends.</a:t>
            </a:r>
          </a:p>
          <a:p>
            <a:r>
              <a:rPr lang="en-US" dirty="0">
                <a:solidFill>
                  <a:srgbClr val="FF6600"/>
                </a:solidFill>
              </a:rPr>
              <a:t>	</a:t>
            </a:r>
            <a:r>
              <a:rPr lang="ja-JP" altLang="en-US" dirty="0">
                <a:solidFill>
                  <a:srgbClr val="FF6600"/>
                </a:solidFill>
              </a:rPr>
              <a:t>び</a:t>
            </a:r>
            <a:r>
              <a:rPr lang="ja-JP" altLang="en-US" dirty="0" smtClean="0">
                <a:solidFill>
                  <a:srgbClr val="FF6600"/>
                </a:solidFill>
              </a:rPr>
              <a:t>ょうき　です</a:t>
            </a: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r>
              <a:rPr lang="ja-JP" altLang="en-US" dirty="0" smtClean="0"/>
              <a:t>　ともだちと　ゴルフを　しません。</a:t>
            </a:r>
            <a:endParaRPr lang="en-US" altLang="ja-JP" dirty="0" smtClean="0"/>
          </a:p>
          <a:p>
            <a:r>
              <a:rPr lang="en-US" dirty="0" smtClean="0"/>
              <a:t>2. I’m going to my friends house. I made a cake.</a:t>
            </a:r>
          </a:p>
          <a:p>
            <a:r>
              <a:rPr lang="en-US" altLang="ja-JP" dirty="0" smtClean="0"/>
              <a:t>	</a:t>
            </a:r>
            <a:r>
              <a:rPr lang="ja-JP" altLang="en-US" dirty="0" smtClean="0">
                <a:solidFill>
                  <a:srgbClr val="FF6600"/>
                </a:solidFill>
              </a:rPr>
              <a:t>ともだちの　うちに　いきます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r>
              <a:rPr lang="ja-JP" altLang="en-US" dirty="0"/>
              <a:t>　</a:t>
            </a:r>
            <a:r>
              <a:rPr lang="ja-JP" altLang="en-US" dirty="0" smtClean="0"/>
              <a:t>ケーキを　つくりました。</a:t>
            </a:r>
            <a:endParaRPr lang="en-US" dirty="0" smtClean="0"/>
          </a:p>
          <a:p>
            <a:r>
              <a:rPr lang="en-US" dirty="0" smtClean="0"/>
              <a:t>3. I will go to England.  I will visit my girlfriend.</a:t>
            </a:r>
          </a:p>
          <a:p>
            <a:r>
              <a:rPr lang="en-US" dirty="0"/>
              <a:t>	</a:t>
            </a:r>
            <a:r>
              <a:rPr lang="ja-JP" altLang="en-US" dirty="0" smtClean="0">
                <a:solidFill>
                  <a:srgbClr val="FF6600"/>
                </a:solidFill>
              </a:rPr>
              <a:t>ガールフレンドに　あいます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r>
              <a:rPr lang="ja-JP" altLang="en-US" dirty="0" smtClean="0"/>
              <a:t>　イギリスに　いきます。</a:t>
            </a:r>
            <a:endParaRPr lang="en-US" dirty="0" smtClean="0"/>
          </a:p>
          <a:p>
            <a:r>
              <a:rPr lang="en-US" dirty="0" smtClean="0"/>
              <a:t>4. I am not wearing a beanie.  I am cold.</a:t>
            </a:r>
          </a:p>
          <a:p>
            <a:r>
              <a:rPr lang="en-US" dirty="0" smtClean="0"/>
              <a:t>	</a:t>
            </a:r>
            <a:r>
              <a:rPr lang="ja-JP" altLang="en-US" dirty="0" smtClean="0">
                <a:solidFill>
                  <a:srgbClr val="FF6600"/>
                </a:solidFill>
              </a:rPr>
              <a:t>ニットぼうしを　かぶっていません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r>
              <a:rPr lang="ja-JP" altLang="en-US" dirty="0" smtClean="0"/>
              <a:t>　さむいです。</a:t>
            </a:r>
            <a:endParaRPr lang="en-US" dirty="0" smtClean="0"/>
          </a:p>
          <a:p>
            <a:r>
              <a:rPr lang="en-US" dirty="0" smtClean="0"/>
              <a:t>5. I woke up early.  I’m going for a swim at the beach.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	</a:t>
            </a:r>
            <a:r>
              <a:rPr lang="ja-JP" altLang="en-US" dirty="0" smtClean="0">
                <a:solidFill>
                  <a:srgbClr val="FF6600"/>
                </a:solidFill>
              </a:rPr>
              <a:t>はやく　おきました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r>
              <a:rPr lang="ja-JP" altLang="en-US" dirty="0" smtClean="0"/>
              <a:t>　うみで　すいえいを　します。</a:t>
            </a:r>
            <a:endParaRPr lang="en-US" dirty="0" smtClean="0"/>
          </a:p>
          <a:p>
            <a:r>
              <a:rPr lang="en-US" dirty="0" smtClean="0"/>
              <a:t>6. I don’t like sushi. I will not eat it.</a:t>
            </a:r>
          </a:p>
          <a:p>
            <a:r>
              <a:rPr lang="en-US" dirty="0"/>
              <a:t>	</a:t>
            </a:r>
            <a:r>
              <a:rPr lang="ja-JP" altLang="en-US" dirty="0" smtClean="0">
                <a:solidFill>
                  <a:srgbClr val="FF6600"/>
                </a:solidFill>
              </a:rPr>
              <a:t>すしが　すきじゃありません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r>
              <a:rPr lang="ja-JP" altLang="en-US" dirty="0" smtClean="0"/>
              <a:t>　たべません。</a:t>
            </a:r>
            <a:endParaRPr lang="en-US" dirty="0" smtClean="0"/>
          </a:p>
          <a:p>
            <a:r>
              <a:rPr lang="en-US" dirty="0" smtClean="0"/>
              <a:t>7. It will rain tomorrow.  I will not go to the beach.</a:t>
            </a:r>
          </a:p>
          <a:p>
            <a:r>
              <a:rPr lang="en-US" dirty="0"/>
              <a:t>	</a:t>
            </a:r>
            <a:r>
              <a:rPr lang="ja-JP" altLang="en-US" dirty="0" smtClean="0">
                <a:solidFill>
                  <a:srgbClr val="FF6600"/>
                </a:solidFill>
              </a:rPr>
              <a:t>あした、あめが　ふります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r>
              <a:rPr lang="ja-JP" altLang="en-US" dirty="0" smtClean="0"/>
              <a:t>　うみに　いきません。</a:t>
            </a:r>
            <a:endParaRPr lang="en-US" dirty="0" smtClean="0"/>
          </a:p>
          <a:p>
            <a:r>
              <a:rPr lang="en-US" dirty="0" smtClean="0"/>
              <a:t>8. I like Japanese. I am studying Japanese.</a:t>
            </a:r>
          </a:p>
          <a:p>
            <a:r>
              <a:rPr lang="en-US" dirty="0"/>
              <a:t>	</a:t>
            </a:r>
            <a:r>
              <a:rPr lang="ja-JP" altLang="en-US" dirty="0" smtClean="0">
                <a:solidFill>
                  <a:srgbClr val="FF6600"/>
                </a:solidFill>
              </a:rPr>
              <a:t>にほんごが　すき　です</a:t>
            </a:r>
            <a:r>
              <a:rPr lang="ja-JP" altLang="en-US" dirty="0" smtClean="0">
                <a:solidFill>
                  <a:srgbClr val="00B0F0"/>
                </a:solidFill>
              </a:rPr>
              <a:t>から　</a:t>
            </a:r>
            <a:r>
              <a:rPr lang="ja-JP" altLang="en-US" dirty="0" smtClean="0"/>
              <a:t>べんきょうしています。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27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718" y="509047"/>
            <a:ext cx="58977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00B0F0"/>
                </a:solidFill>
              </a:rPr>
              <a:t>かいわを　しましょう！</a:t>
            </a:r>
            <a:endParaRPr lang="en-US" altLang="ja-JP" sz="3200" dirty="0" smtClean="0">
              <a:solidFill>
                <a:srgbClr val="00B0F0"/>
              </a:solidFill>
            </a:endParaRPr>
          </a:p>
          <a:p>
            <a:r>
              <a:rPr lang="en-US" altLang="ja-JP" dirty="0" smtClean="0"/>
              <a:t>Answer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following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questions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Japanese using 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.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744718" y="2130457"/>
            <a:ext cx="9042860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1.</a:t>
            </a:r>
            <a:r>
              <a:rPr lang="ja-JP" altLang="en-US" dirty="0" smtClean="0"/>
              <a:t>　</a:t>
            </a:r>
            <a:r>
              <a:rPr lang="ja-JP" altLang="en-US" sz="2100" dirty="0" smtClean="0"/>
              <a:t>どうして　にほんごを　べんきょうしていますか。</a:t>
            </a:r>
            <a:endParaRPr lang="en-US" altLang="ja-JP" sz="2100" dirty="0" smtClean="0"/>
          </a:p>
          <a:p>
            <a:pPr marL="342900" indent="-342900">
              <a:buAutoNum type="arabicPeriod"/>
            </a:pPr>
            <a:endParaRPr lang="en-US" altLang="ja-JP" sz="2100" dirty="0" smtClean="0"/>
          </a:p>
          <a:p>
            <a:r>
              <a:rPr lang="en-US" altLang="ja-JP" sz="2100" dirty="0" smtClean="0"/>
              <a:t>2.</a:t>
            </a:r>
            <a:r>
              <a:rPr lang="ja-JP" altLang="en-US" sz="2100" dirty="0"/>
              <a:t>　</a:t>
            </a:r>
            <a:r>
              <a:rPr lang="ja-JP" altLang="en-US" sz="2100" dirty="0" smtClean="0"/>
              <a:t>ことし、日本に　いきますか。どうして　ですか。</a:t>
            </a:r>
            <a:endParaRPr lang="en-US" altLang="ja-JP" sz="2100" dirty="0" smtClean="0"/>
          </a:p>
          <a:p>
            <a:endParaRPr lang="en-US" sz="2100" dirty="0"/>
          </a:p>
          <a:p>
            <a:r>
              <a:rPr lang="en-US" altLang="ja-JP" sz="2100" dirty="0" smtClean="0"/>
              <a:t>3.</a:t>
            </a:r>
            <a:r>
              <a:rPr lang="ja-JP" altLang="en-US" sz="2100" dirty="0" smtClean="0"/>
              <a:t>　ペットを　かっていますか。どうして　ですか。</a:t>
            </a:r>
            <a:endParaRPr lang="en-US" altLang="ja-JP" sz="2100" dirty="0" smtClean="0"/>
          </a:p>
          <a:p>
            <a:endParaRPr lang="en-US" sz="2100" dirty="0"/>
          </a:p>
          <a:p>
            <a:r>
              <a:rPr lang="en-US" altLang="ja-JP" sz="2100" dirty="0" smtClean="0"/>
              <a:t>4.</a:t>
            </a:r>
            <a:r>
              <a:rPr lang="ja-JP" altLang="en-US" sz="2100" dirty="0" smtClean="0"/>
              <a:t>　しゅまつに　なにを　しますか。　どうして　ですか。</a:t>
            </a:r>
            <a:endParaRPr lang="en-US" altLang="ja-JP" sz="2100" dirty="0" smtClean="0"/>
          </a:p>
          <a:p>
            <a:endParaRPr lang="en-US" sz="2100" dirty="0"/>
          </a:p>
          <a:p>
            <a:r>
              <a:rPr lang="en-US" altLang="ja-JP" sz="2100" dirty="0" smtClean="0"/>
              <a:t>5.</a:t>
            </a:r>
            <a:r>
              <a:rPr lang="ja-JP" altLang="en-US" sz="2100" dirty="0" smtClean="0"/>
              <a:t>　いちばん　すきな　かもくは　なん　ですか。　どうして　ですか。</a:t>
            </a:r>
            <a:endParaRPr lang="en-AU" sz="2100" dirty="0"/>
          </a:p>
        </p:txBody>
      </p:sp>
    </p:spTree>
    <p:extLst>
      <p:ext uri="{BB962C8B-B14F-4D97-AF65-F5344CB8AC3E}">
        <p14:creationId xmlns:p14="http://schemas.microsoft.com/office/powerpoint/2010/main" val="19511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718" y="509047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B0F0"/>
                </a:solidFill>
              </a:rPr>
              <a:t>Sample</a:t>
            </a:r>
            <a:r>
              <a:rPr lang="ja-JP" altLang="en-US" sz="3200" dirty="0" smtClean="0">
                <a:solidFill>
                  <a:srgbClr val="00B0F0"/>
                </a:solidFill>
              </a:rPr>
              <a:t> </a:t>
            </a:r>
            <a:r>
              <a:rPr lang="en-US" altLang="ja-JP" sz="3200" dirty="0" smtClean="0">
                <a:solidFill>
                  <a:srgbClr val="00B0F0"/>
                </a:solidFill>
              </a:rPr>
              <a:t>answers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68493" y="1416082"/>
            <a:ext cx="941796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1.</a:t>
            </a:r>
            <a:r>
              <a:rPr lang="ja-JP" altLang="en-US" sz="2000" dirty="0" smtClean="0"/>
              <a:t>　どうして　にほんごを　べんきょうしていますか。</a:t>
            </a:r>
            <a:endParaRPr lang="en-US" altLang="ja-JP" sz="2000" dirty="0" smtClean="0"/>
          </a:p>
          <a:p>
            <a:r>
              <a:rPr lang="ja-JP" altLang="en-US" sz="2000" dirty="0" smtClean="0">
                <a:solidFill>
                  <a:srgbClr val="FF6600"/>
                </a:solidFill>
              </a:rPr>
              <a:t>まんがが　すきです</a:t>
            </a:r>
            <a:r>
              <a:rPr lang="ja-JP" altLang="en-US" sz="2000" dirty="0" smtClean="0">
                <a:solidFill>
                  <a:srgbClr val="00B0F0"/>
                </a:solidFill>
              </a:rPr>
              <a:t>から</a:t>
            </a:r>
            <a:r>
              <a:rPr lang="ja-JP" altLang="en-US" sz="2000" dirty="0" smtClean="0"/>
              <a:t>にほんごを　べんきょうしています。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2.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ことし、日本に　いきますか。どうして　ですか。</a:t>
            </a:r>
            <a:endParaRPr lang="en-US" altLang="ja-JP" sz="2000" dirty="0" smtClean="0"/>
          </a:p>
          <a:p>
            <a:r>
              <a:rPr lang="ja-JP" altLang="en-US" sz="2000" dirty="0" smtClean="0">
                <a:solidFill>
                  <a:srgbClr val="FF6600"/>
                </a:solidFill>
              </a:rPr>
              <a:t>がっこうの　えんそくが　ありません</a:t>
            </a:r>
            <a:r>
              <a:rPr lang="ja-JP" altLang="en-US" sz="2000" dirty="0" smtClean="0">
                <a:solidFill>
                  <a:srgbClr val="00B0F0"/>
                </a:solidFill>
              </a:rPr>
              <a:t>から</a:t>
            </a:r>
            <a:r>
              <a:rPr lang="ja-JP" altLang="en-US" sz="2000" dirty="0" smtClean="0"/>
              <a:t>　ことし　日本に　いきません。</a:t>
            </a:r>
            <a:endParaRPr lang="en-US" altLang="ja-JP" sz="2000" dirty="0" smtClean="0"/>
          </a:p>
          <a:p>
            <a:endParaRPr lang="en-US" sz="2000" dirty="0"/>
          </a:p>
          <a:p>
            <a:r>
              <a:rPr lang="en-US" altLang="ja-JP" sz="2000" dirty="0" smtClean="0"/>
              <a:t>3.</a:t>
            </a:r>
            <a:r>
              <a:rPr lang="ja-JP" altLang="en-US" sz="2000" dirty="0" smtClean="0"/>
              <a:t>　ペットを　かっていますか。どうして　ですか。</a:t>
            </a:r>
            <a:endParaRPr lang="en-US" altLang="ja-JP" sz="2000" dirty="0" smtClean="0"/>
          </a:p>
          <a:p>
            <a:r>
              <a:rPr lang="ja-JP" altLang="en-US" sz="2000" dirty="0" smtClean="0">
                <a:solidFill>
                  <a:srgbClr val="FF6600"/>
                </a:solidFill>
              </a:rPr>
              <a:t>いぬが　好きじゃありません</a:t>
            </a:r>
            <a:r>
              <a:rPr lang="ja-JP" altLang="en-US" sz="2000" dirty="0" smtClean="0">
                <a:solidFill>
                  <a:srgbClr val="00B0F0"/>
                </a:solidFill>
              </a:rPr>
              <a:t>から</a:t>
            </a:r>
            <a:r>
              <a:rPr lang="ja-JP" altLang="en-US" sz="2000" dirty="0" smtClean="0"/>
              <a:t>　ペットを　かっていません。</a:t>
            </a:r>
            <a:endParaRPr lang="en-US" altLang="ja-JP" sz="2000" dirty="0" smtClean="0"/>
          </a:p>
          <a:p>
            <a:endParaRPr lang="en-US" sz="2000" dirty="0"/>
          </a:p>
          <a:p>
            <a:r>
              <a:rPr lang="en-US" altLang="ja-JP" sz="2000" dirty="0" smtClean="0"/>
              <a:t>4.</a:t>
            </a:r>
            <a:r>
              <a:rPr lang="ja-JP" altLang="en-US" sz="2000" dirty="0" smtClean="0"/>
              <a:t>　しゅまつに　なにを　しますか。　どうして　ですか。</a:t>
            </a:r>
            <a:endParaRPr lang="en-US" altLang="ja-JP" sz="2000" dirty="0" smtClean="0"/>
          </a:p>
          <a:p>
            <a:r>
              <a:rPr lang="ja-JP" altLang="en-US" sz="2000" dirty="0" smtClean="0">
                <a:solidFill>
                  <a:srgbClr val="FF6600"/>
                </a:solidFill>
              </a:rPr>
              <a:t>ともだちのたん</a:t>
            </a:r>
            <a:r>
              <a:rPr lang="ja-JP" altLang="en-US" sz="2000" dirty="0">
                <a:solidFill>
                  <a:srgbClr val="FF6600"/>
                </a:solidFill>
              </a:rPr>
              <a:t>じ</a:t>
            </a:r>
            <a:r>
              <a:rPr lang="ja-JP" altLang="en-US" sz="2000" dirty="0" smtClean="0">
                <a:solidFill>
                  <a:srgbClr val="FF6600"/>
                </a:solidFill>
              </a:rPr>
              <a:t>ょうびです</a:t>
            </a:r>
            <a:r>
              <a:rPr lang="ja-JP" altLang="en-US" sz="2000" dirty="0" smtClean="0">
                <a:solidFill>
                  <a:srgbClr val="00B0F0"/>
                </a:solidFill>
              </a:rPr>
              <a:t>から　</a:t>
            </a:r>
            <a:r>
              <a:rPr lang="ja-JP" altLang="en-US" sz="2000" dirty="0" smtClean="0"/>
              <a:t>ともだちの　うちに　いきます。</a:t>
            </a:r>
            <a:endParaRPr lang="en-US" altLang="ja-JP" sz="2000" dirty="0" smtClean="0"/>
          </a:p>
          <a:p>
            <a:endParaRPr lang="en-US" sz="2000" dirty="0"/>
          </a:p>
          <a:p>
            <a:r>
              <a:rPr lang="en-US" altLang="ja-JP" sz="2000" dirty="0" smtClean="0"/>
              <a:t>5.</a:t>
            </a:r>
            <a:r>
              <a:rPr lang="ja-JP" altLang="en-US" sz="2000" dirty="0" smtClean="0"/>
              <a:t>　いちばん　すきな　かもくは　なん　ですか。　どうして　ですか。</a:t>
            </a:r>
            <a:endParaRPr lang="en-US" altLang="ja-JP" sz="2000" dirty="0" smtClean="0"/>
          </a:p>
          <a:p>
            <a:r>
              <a:rPr lang="ja-JP" altLang="en-US" sz="2000" dirty="0" smtClean="0">
                <a:solidFill>
                  <a:srgbClr val="FF6600"/>
                </a:solidFill>
              </a:rPr>
              <a:t>せんせいが　しんせつです</a:t>
            </a:r>
            <a:r>
              <a:rPr lang="ja-JP" altLang="en-US" sz="2000" dirty="0" smtClean="0">
                <a:solidFill>
                  <a:srgbClr val="00B0F0"/>
                </a:solidFill>
              </a:rPr>
              <a:t>から　</a:t>
            </a:r>
            <a:r>
              <a:rPr lang="ja-JP" altLang="en-US" sz="2000" dirty="0" smtClean="0"/>
              <a:t>いちばんすきな　かもくは　すうがく　です。</a:t>
            </a:r>
            <a:endParaRPr lang="en-US" altLang="ja-JP" sz="2000" dirty="0" smtClean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6976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から　</a:t>
            </a:r>
            <a:r>
              <a:rPr lang="en-US" altLang="ja-JP" dirty="0" smtClean="0"/>
              <a:t>RULE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69852"/>
              </p:ext>
            </p:extLst>
          </p:nvPr>
        </p:nvGraphicFramePr>
        <p:xfrm>
          <a:off x="1572984" y="2401195"/>
          <a:ext cx="4966284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83142"/>
                <a:gridCol w="24831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VERB</a:t>
                      </a:r>
                      <a:r>
                        <a:rPr lang="ja-JP" altLang="en-US" b="1" baseline="0" dirty="0" smtClean="0"/>
                        <a:t> </a:t>
                      </a:r>
                      <a:r>
                        <a:rPr lang="ja-JP" altLang="en-US" b="1" dirty="0" smtClean="0"/>
                        <a:t>ます</a:t>
                      </a:r>
                      <a:r>
                        <a:rPr lang="ja-JP" altLang="en-US" b="1" baseline="0" dirty="0" smtClean="0"/>
                        <a:t> </a:t>
                      </a:r>
                      <a:r>
                        <a:rPr lang="en-US" altLang="ja-JP" b="1" baseline="0" dirty="0" smtClean="0"/>
                        <a:t>form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から</a:t>
                      </a:r>
                      <a:endParaRPr lang="en-A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い</a:t>
                      </a:r>
                      <a:r>
                        <a:rPr lang="en-US" b="1" dirty="0" smtClean="0"/>
                        <a:t>ADJ </a:t>
                      </a:r>
                      <a:r>
                        <a:rPr lang="ja-JP" altLang="en-US" sz="1200" b="1" dirty="0" smtClean="0"/>
                        <a:t>　</a:t>
                      </a:r>
                      <a:r>
                        <a:rPr lang="en-US" altLang="ja-JP" b="1" dirty="0" smtClean="0"/>
                        <a:t>+</a:t>
                      </a:r>
                      <a:r>
                        <a:rPr lang="ja-JP" altLang="en-US" b="1" dirty="0" smtClean="0"/>
                        <a:t>　です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から</a:t>
                      </a:r>
                      <a:endParaRPr lang="en-A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な</a:t>
                      </a:r>
                      <a:r>
                        <a:rPr lang="en-US" altLang="ja-JP" b="1" dirty="0" smtClean="0"/>
                        <a:t>ADJ</a:t>
                      </a:r>
                      <a:r>
                        <a:rPr lang="ja-JP" altLang="en-US" b="1" dirty="0" smtClean="0"/>
                        <a:t>　</a:t>
                      </a:r>
                      <a:r>
                        <a:rPr lang="en-US" altLang="ja-JP" b="1" dirty="0" smtClean="0"/>
                        <a:t>+</a:t>
                      </a:r>
                      <a:r>
                        <a:rPr lang="ja-JP" altLang="en-US" b="1" dirty="0" smtClean="0"/>
                        <a:t>　です</a:t>
                      </a:r>
                      <a:endParaRPr lang="en-US" altLang="ja-JP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から</a:t>
                      </a:r>
                      <a:endParaRPr lang="en-A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NOUN</a:t>
                      </a:r>
                      <a:r>
                        <a:rPr lang="ja-JP" altLang="en-US" b="1" dirty="0" smtClean="0"/>
                        <a:t>　</a:t>
                      </a:r>
                      <a:r>
                        <a:rPr lang="en-US" altLang="ja-JP" b="1" dirty="0" smtClean="0"/>
                        <a:t>+</a:t>
                      </a:r>
                      <a:r>
                        <a:rPr lang="ja-JP" altLang="en-US" b="1" dirty="0" smtClean="0"/>
                        <a:t>　です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から</a:t>
                      </a:r>
                      <a:endParaRPr lang="en-A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7334" y="1745734"/>
            <a:ext cx="244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Formal Japanese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610221" y="4137879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Less</a:t>
            </a:r>
            <a:r>
              <a:rPr lang="ja-JP" altLang="en-US" dirty="0" smtClean="0"/>
              <a:t> </a:t>
            </a:r>
            <a:r>
              <a:rPr lang="en-US" dirty="0" smtClean="0"/>
              <a:t>Formal </a:t>
            </a:r>
            <a:r>
              <a:rPr lang="en-US" dirty="0"/>
              <a:t>Japanese</a:t>
            </a:r>
            <a:endParaRPr lang="en-A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062784"/>
              </p:ext>
            </p:extLst>
          </p:nvPr>
        </p:nvGraphicFramePr>
        <p:xfrm>
          <a:off x="1572984" y="4846133"/>
          <a:ext cx="4966284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83142"/>
                <a:gridCol w="24831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VERB</a:t>
                      </a:r>
                      <a:r>
                        <a:rPr lang="ja-JP" altLang="en-US" b="1" baseline="0" dirty="0" smtClean="0"/>
                        <a:t> </a:t>
                      </a:r>
                      <a:r>
                        <a:rPr lang="en-US" altLang="ja-JP" b="1" baseline="0" dirty="0" smtClean="0"/>
                        <a:t>plain form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から</a:t>
                      </a:r>
                      <a:endParaRPr lang="en-A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い</a:t>
                      </a:r>
                      <a:r>
                        <a:rPr lang="en-US" b="1" dirty="0" smtClean="0"/>
                        <a:t>ADJ </a:t>
                      </a:r>
                      <a:r>
                        <a:rPr lang="ja-JP" altLang="en-US" b="1" dirty="0" smtClean="0"/>
                        <a:t>　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から</a:t>
                      </a:r>
                      <a:endParaRPr lang="en-A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な</a:t>
                      </a:r>
                      <a:r>
                        <a:rPr lang="en-US" altLang="ja-JP" b="1" dirty="0" smtClean="0"/>
                        <a:t>ADJ</a:t>
                      </a:r>
                      <a:r>
                        <a:rPr lang="ja-JP" altLang="en-US" b="1" dirty="0" smtClean="0"/>
                        <a:t>　</a:t>
                      </a:r>
                      <a:r>
                        <a:rPr lang="en-US" altLang="ja-JP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　だ</a:t>
                      </a:r>
                      <a:endParaRPr lang="en-A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から</a:t>
                      </a:r>
                      <a:endParaRPr lang="en-A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NOUN</a:t>
                      </a:r>
                      <a:r>
                        <a:rPr lang="ja-JP" altLang="en-US" b="1" dirty="0" smtClean="0"/>
                        <a:t>　</a:t>
                      </a:r>
                      <a:r>
                        <a:rPr lang="en-US" altLang="ja-JP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　だ</a:t>
                      </a:r>
                      <a:endParaRPr lang="en-A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から</a:t>
                      </a:r>
                      <a:endParaRPr lang="en-A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9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から　</a:t>
            </a:r>
            <a:r>
              <a:rPr lang="en-US" altLang="ja-JP" dirty="0" smtClean="0"/>
              <a:t>RULE</a:t>
            </a:r>
            <a:r>
              <a:rPr lang="ja-JP" altLang="en-US" dirty="0"/>
              <a:t> </a:t>
            </a:r>
            <a:r>
              <a:rPr lang="en-US" altLang="ja-JP" dirty="0" smtClean="0"/>
              <a:t>EXAMPLE</a:t>
            </a:r>
            <a:r>
              <a:rPr lang="en-US" altLang="ja-JP" dirty="0"/>
              <a:t>S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409049"/>
              </p:ext>
            </p:extLst>
          </p:nvPr>
        </p:nvGraphicFramePr>
        <p:xfrm>
          <a:off x="1572984" y="2401195"/>
          <a:ext cx="7562778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20926"/>
                <a:gridCol w="1326587"/>
                <a:gridCol w="37152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VERB</a:t>
                      </a:r>
                      <a:r>
                        <a:rPr lang="ja-JP" altLang="en-US" b="1" baseline="0" dirty="0" smtClean="0"/>
                        <a:t> </a:t>
                      </a:r>
                      <a:r>
                        <a:rPr lang="ja-JP" altLang="en-US" b="1" dirty="0" smtClean="0"/>
                        <a:t>ます</a:t>
                      </a:r>
                      <a:r>
                        <a:rPr lang="ja-JP" altLang="en-US" b="1" baseline="0" dirty="0" smtClean="0"/>
                        <a:t> </a:t>
                      </a:r>
                      <a:r>
                        <a:rPr lang="en-US" altLang="ja-JP" b="1" baseline="0" dirty="0" smtClean="0"/>
                        <a:t>form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から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いき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ます</a:t>
                      </a:r>
                      <a:r>
                        <a:rPr lang="ja-JP" altLang="en-US" b="1" dirty="0" smtClean="0"/>
                        <a:t>　から</a:t>
                      </a:r>
                      <a:endParaRPr lang="en-A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い</a:t>
                      </a:r>
                      <a:r>
                        <a:rPr lang="en-US" b="1" dirty="0" smtClean="0"/>
                        <a:t>ADJ</a:t>
                      </a:r>
                      <a:r>
                        <a:rPr lang="ja-JP" altLang="en-US" b="1" dirty="0" smtClean="0"/>
                        <a:t>　</a:t>
                      </a:r>
                      <a:r>
                        <a:rPr lang="en-US" altLang="ja-JP" b="1" dirty="0" smtClean="0"/>
                        <a:t>+</a:t>
                      </a:r>
                      <a:r>
                        <a:rPr lang="ja-JP" altLang="en-US" b="1" dirty="0" smtClean="0"/>
                        <a:t>　です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から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おいしい　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です</a:t>
                      </a:r>
                      <a:r>
                        <a:rPr lang="ja-JP" altLang="en-US" b="1" dirty="0" smtClean="0"/>
                        <a:t>　から</a:t>
                      </a:r>
                      <a:endParaRPr lang="en-A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な</a:t>
                      </a:r>
                      <a:r>
                        <a:rPr lang="en-US" altLang="ja-JP" b="1" dirty="0" smtClean="0"/>
                        <a:t>ADJ</a:t>
                      </a:r>
                      <a:r>
                        <a:rPr lang="ja-JP" altLang="en-US" b="1" dirty="0" smtClean="0"/>
                        <a:t>　</a:t>
                      </a:r>
                      <a:r>
                        <a:rPr lang="en-US" altLang="ja-JP" b="1" dirty="0" smtClean="0"/>
                        <a:t>+</a:t>
                      </a:r>
                      <a:r>
                        <a:rPr lang="ja-JP" altLang="en-US" b="1" dirty="0" smtClean="0"/>
                        <a:t>　です</a:t>
                      </a:r>
                      <a:endParaRPr lang="en-US" altLang="ja-JP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から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きれい　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です</a:t>
                      </a:r>
                      <a:r>
                        <a:rPr lang="ja-JP" altLang="en-US" b="1" dirty="0" smtClean="0"/>
                        <a:t>　から</a:t>
                      </a:r>
                      <a:endParaRPr lang="en-A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NOUN</a:t>
                      </a:r>
                      <a:r>
                        <a:rPr lang="ja-JP" altLang="en-US" b="1" dirty="0" smtClean="0"/>
                        <a:t>　</a:t>
                      </a:r>
                      <a:r>
                        <a:rPr lang="en-US" altLang="ja-JP" b="1" dirty="0" smtClean="0"/>
                        <a:t>+</a:t>
                      </a:r>
                      <a:r>
                        <a:rPr lang="ja-JP" altLang="en-US" b="1" dirty="0" smtClean="0"/>
                        <a:t>　です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から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せんせい　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です</a:t>
                      </a:r>
                      <a:r>
                        <a:rPr lang="ja-JP" altLang="en-US" b="1" dirty="0" smtClean="0"/>
                        <a:t>　から</a:t>
                      </a:r>
                      <a:endParaRPr lang="en-A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7334" y="1745734"/>
            <a:ext cx="244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Very Formal Japanese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221" y="4286159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Less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Formal </a:t>
            </a:r>
            <a:r>
              <a:rPr lang="en-US" dirty="0">
                <a:solidFill>
                  <a:prstClr val="black"/>
                </a:solidFill>
              </a:rPr>
              <a:t>Japanese</a:t>
            </a:r>
            <a:endParaRPr lang="en-AU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30002"/>
              </p:ext>
            </p:extLst>
          </p:nvPr>
        </p:nvGraphicFramePr>
        <p:xfrm>
          <a:off x="1572984" y="4870846"/>
          <a:ext cx="7701018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67006"/>
                <a:gridCol w="1313459"/>
                <a:gridCol w="38205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VERB</a:t>
                      </a:r>
                      <a:r>
                        <a:rPr lang="ja-JP" altLang="en-US" b="1" baseline="0" dirty="0" smtClean="0"/>
                        <a:t> </a:t>
                      </a:r>
                      <a:r>
                        <a:rPr lang="en-US" altLang="ja-JP" b="1" baseline="0" dirty="0" smtClean="0"/>
                        <a:t>plain form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から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いく　から</a:t>
                      </a:r>
                      <a:endParaRPr lang="en-A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い</a:t>
                      </a:r>
                      <a:r>
                        <a:rPr lang="en-US" b="1" dirty="0" smtClean="0"/>
                        <a:t>ADJ </a:t>
                      </a:r>
                      <a:r>
                        <a:rPr lang="ja-JP" altLang="en-US" b="1" dirty="0" smtClean="0"/>
                        <a:t>　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から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おいしい　から</a:t>
                      </a:r>
                      <a:endParaRPr lang="en-A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な</a:t>
                      </a:r>
                      <a:r>
                        <a:rPr lang="en-US" altLang="ja-JP" b="1" dirty="0" smtClean="0"/>
                        <a:t>ADJ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en-US" altLang="ja-JP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　だ</a:t>
                      </a:r>
                      <a:endParaRPr lang="en-A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から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きれい　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だ</a:t>
                      </a:r>
                      <a:r>
                        <a:rPr lang="ja-JP" altLang="en-US" b="1" dirty="0" smtClean="0"/>
                        <a:t>　から</a:t>
                      </a:r>
                      <a:endParaRPr lang="en-A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NOUN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en-US" altLang="ja-JP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　だ</a:t>
                      </a:r>
                      <a:endParaRPr lang="en-A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から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せんせい　</a:t>
                      </a:r>
                      <a:r>
                        <a:rPr lang="ja-JP" altLang="en-US" b="1" dirty="0" smtClean="0">
                          <a:solidFill>
                            <a:srgbClr val="FF0000"/>
                          </a:solidFill>
                        </a:rPr>
                        <a:t>だ</a:t>
                      </a:r>
                      <a:r>
                        <a:rPr lang="ja-JP" altLang="en-US" b="1" dirty="0" smtClean="0"/>
                        <a:t>　から</a:t>
                      </a:r>
                      <a:endParaRPr lang="en-A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8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06" y="2160891"/>
            <a:ext cx="2853357" cy="2951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35" y="2160891"/>
            <a:ext cx="2977978" cy="2977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886" y="576649"/>
            <a:ext cx="82099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accent1"/>
                </a:solidFill>
              </a:rPr>
              <a:t>Let’s</a:t>
            </a:r>
            <a:r>
              <a:rPr lang="ja-JP" altLang="en-US" sz="2800" dirty="0" smtClean="0">
                <a:solidFill>
                  <a:schemeClr val="accent1"/>
                </a:solidFill>
              </a:rPr>
              <a:t> </a:t>
            </a:r>
            <a:r>
              <a:rPr lang="en-US" altLang="ja-JP" sz="2800" dirty="0" smtClean="0">
                <a:solidFill>
                  <a:schemeClr val="accent1"/>
                </a:solidFill>
              </a:rPr>
              <a:t>practice!</a:t>
            </a:r>
          </a:p>
          <a:p>
            <a:r>
              <a:rPr lang="en-US" altLang="ja-JP" dirty="0" smtClean="0"/>
              <a:t>Make</a:t>
            </a:r>
            <a:r>
              <a:rPr lang="ja-JP" altLang="en-US" dirty="0"/>
              <a:t> </a:t>
            </a:r>
            <a:r>
              <a:rPr lang="en-US" altLang="ja-JP" dirty="0" smtClean="0"/>
              <a:t>a</a:t>
            </a:r>
            <a:r>
              <a:rPr lang="ja-JP" altLang="en-US" dirty="0"/>
              <a:t> </a:t>
            </a:r>
            <a:r>
              <a:rPr lang="en-US" altLang="ja-JP" dirty="0" smtClean="0"/>
              <a:t>sentence</a:t>
            </a:r>
            <a:r>
              <a:rPr lang="ja-JP" altLang="en-US" dirty="0"/>
              <a:t> </a:t>
            </a:r>
            <a:r>
              <a:rPr lang="en-US" altLang="ja-JP" dirty="0" smtClean="0"/>
              <a:t>for</a:t>
            </a:r>
            <a:r>
              <a:rPr lang="ja-JP" altLang="en-US" dirty="0"/>
              <a:t> </a:t>
            </a:r>
            <a:r>
              <a:rPr lang="en-US" altLang="ja-JP" dirty="0" smtClean="0"/>
              <a:t>each</a:t>
            </a:r>
            <a:r>
              <a:rPr lang="ja-JP" altLang="en-US" dirty="0"/>
              <a:t> </a:t>
            </a:r>
            <a:r>
              <a:rPr lang="en-US" altLang="ja-JP" dirty="0" smtClean="0"/>
              <a:t>picture.</a:t>
            </a:r>
            <a:r>
              <a:rPr lang="ja-JP" altLang="en-US" dirty="0"/>
              <a:t>  </a:t>
            </a:r>
            <a:r>
              <a:rPr lang="en-US" altLang="ja-JP" dirty="0" smtClean="0"/>
              <a:t>Then</a:t>
            </a:r>
            <a:r>
              <a:rPr lang="ja-JP" altLang="en-US" dirty="0" smtClean="0"/>
              <a:t> </a:t>
            </a:r>
            <a:r>
              <a:rPr lang="en-US" altLang="ja-JP" dirty="0" smtClean="0"/>
              <a:t>combine</a:t>
            </a:r>
            <a:r>
              <a:rPr lang="ja-JP" altLang="en-US" dirty="0"/>
              <a:t> </a:t>
            </a:r>
            <a:r>
              <a:rPr lang="en-US" altLang="ja-JP" dirty="0" smtClean="0"/>
              <a:t>them</a:t>
            </a:r>
            <a:r>
              <a:rPr lang="ja-JP" altLang="en-US" dirty="0"/>
              <a:t> </a:t>
            </a:r>
            <a:r>
              <a:rPr lang="en-US" altLang="ja-JP" dirty="0" smtClean="0"/>
              <a:t>with</a:t>
            </a:r>
            <a:r>
              <a:rPr lang="ja-JP" altLang="en-US" dirty="0"/>
              <a:t> </a:t>
            </a:r>
            <a:r>
              <a:rPr lang="ja-JP" altLang="en-US" dirty="0" smtClean="0"/>
              <a:t>から</a:t>
            </a:r>
            <a:r>
              <a:rPr lang="en-US" altLang="ja-JP" dirty="0"/>
              <a:t> </a:t>
            </a:r>
            <a:r>
              <a:rPr lang="en-US" altLang="ja-JP" dirty="0" smtClean="0"/>
              <a:t>(because).</a:t>
            </a:r>
            <a:r>
              <a:rPr lang="ja-JP" altLang="en-US" dirty="0"/>
              <a:t> </a:t>
            </a:r>
            <a:endParaRPr lang="en-US" altLang="ja-JP" dirty="0" smtClean="0"/>
          </a:p>
          <a:p>
            <a:r>
              <a:rPr lang="en-US" altLang="ja-JP" i="1" dirty="0" smtClean="0"/>
              <a:t>(Remember the ‘reason’ comes first in Japanese.)</a:t>
            </a:r>
            <a:endParaRPr lang="en-AU" i="1" dirty="0"/>
          </a:p>
        </p:txBody>
      </p:sp>
      <p:pic>
        <p:nvPicPr>
          <p:cNvPr id="6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572" y="2160891"/>
            <a:ext cx="822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3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30" y="1378296"/>
            <a:ext cx="2853357" cy="2951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56" y="1099869"/>
            <a:ext cx="2977978" cy="2977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886" y="576649"/>
            <a:ext cx="267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accent1"/>
                </a:solidFill>
              </a:rPr>
              <a:t>Were you right?</a:t>
            </a:r>
            <a:endParaRPr lang="en-AU" dirty="0"/>
          </a:p>
        </p:txBody>
      </p:sp>
      <p:pic>
        <p:nvPicPr>
          <p:cNvPr id="6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571" y="1518340"/>
            <a:ext cx="822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1708" y="457200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6600"/>
                </a:solidFill>
              </a:rPr>
              <a:t>あめが　ふっています。</a:t>
            </a:r>
            <a:endParaRPr lang="en-AU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743" y="457200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テニスが　できません。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721708" y="5609968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6600"/>
                </a:solidFill>
              </a:rPr>
              <a:t>あめが　ふっています</a:t>
            </a:r>
            <a:r>
              <a:rPr lang="ja-JP" altLang="en-US" dirty="0" smtClean="0">
                <a:solidFill>
                  <a:srgbClr val="00B0F0"/>
                </a:solidFill>
              </a:rPr>
              <a:t>から</a:t>
            </a:r>
            <a:r>
              <a:rPr lang="ja-JP" altLang="en-US" dirty="0" smtClean="0"/>
              <a:t>　テニスが　できません。</a:t>
            </a:r>
            <a:endParaRPr lang="en-US" altLang="ja-JP" dirty="0" smtClean="0"/>
          </a:p>
          <a:p>
            <a:r>
              <a:rPr lang="en-US" altLang="ja-JP" dirty="0" smtClean="0"/>
              <a:t>Because it is raining, we can’t play tennis.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81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886" y="576649"/>
            <a:ext cx="820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Make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sentence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for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each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picture.</a:t>
            </a:r>
            <a:r>
              <a:rPr lang="ja-JP" altLang="en-US" dirty="0">
                <a:solidFill>
                  <a:prstClr val="black"/>
                </a:solidFill>
              </a:rPr>
              <a:t>  </a:t>
            </a:r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combine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them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with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から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(because).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i="1" dirty="0" smtClean="0">
                <a:solidFill>
                  <a:prstClr val="black"/>
                </a:solidFill>
              </a:rPr>
              <a:t>(Remember the ‘reason’ comes first in Japanese.)</a:t>
            </a:r>
            <a:endParaRPr lang="en-AU" i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56" y="2053795"/>
            <a:ext cx="1358900" cy="1470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7" y="3334523"/>
            <a:ext cx="2159000" cy="20193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299786">
            <a:off x="1859775" y="2932848"/>
            <a:ext cx="1568696" cy="46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15" y="2314832"/>
            <a:ext cx="3017911" cy="27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886" y="576649"/>
            <a:ext cx="820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Make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sentence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for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each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picture.</a:t>
            </a:r>
            <a:r>
              <a:rPr lang="ja-JP" altLang="en-US" dirty="0">
                <a:solidFill>
                  <a:prstClr val="black"/>
                </a:solidFill>
              </a:rPr>
              <a:t>  </a:t>
            </a:r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combine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them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with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から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(because).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i="1" dirty="0" smtClean="0">
                <a:solidFill>
                  <a:prstClr val="black"/>
                </a:solidFill>
              </a:rPr>
              <a:t>(Remember the ‘reason’ comes first in Japanese.)</a:t>
            </a:r>
            <a:endParaRPr lang="en-AU" i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32" y="1172346"/>
            <a:ext cx="1358900" cy="1470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43" y="2453074"/>
            <a:ext cx="2159000" cy="20193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299786">
            <a:off x="1876251" y="2051399"/>
            <a:ext cx="1568696" cy="46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91" y="1433383"/>
            <a:ext cx="3017911" cy="2708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1708" y="45720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6600"/>
                </a:solidFill>
              </a:rPr>
              <a:t>にほんに　いきます。</a:t>
            </a:r>
            <a:endParaRPr lang="en-AU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1743" y="4572000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にほんごを　べんきょうしています。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21708" y="5609968"/>
            <a:ext cx="6659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6600"/>
                </a:solidFill>
              </a:rPr>
              <a:t>日本に　行きます</a:t>
            </a:r>
            <a:r>
              <a:rPr lang="ja-JP" altLang="en-US" dirty="0" smtClean="0">
                <a:solidFill>
                  <a:srgbClr val="00B0F0"/>
                </a:solidFill>
              </a:rPr>
              <a:t>か</a:t>
            </a:r>
            <a:r>
              <a:rPr lang="ja-JP" altLang="en-US" dirty="0">
                <a:solidFill>
                  <a:srgbClr val="00B0F0"/>
                </a:solidFill>
              </a:rPr>
              <a:t>ら</a:t>
            </a:r>
            <a:r>
              <a:rPr lang="ja-JP" altLang="en-US" dirty="0" smtClean="0"/>
              <a:t>　日本語を　べんきょうしています。</a:t>
            </a:r>
            <a:endParaRPr lang="en-US" altLang="ja-JP" dirty="0" smtClean="0"/>
          </a:p>
          <a:p>
            <a:r>
              <a:rPr lang="en-US" altLang="ja-JP" dirty="0" smtClean="0"/>
              <a:t>Because I am going to Japan, I’m studying Japanese. 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14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886" y="576649"/>
            <a:ext cx="820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Make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sentence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for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each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picture.</a:t>
            </a:r>
            <a:r>
              <a:rPr lang="ja-JP" altLang="en-US" dirty="0">
                <a:solidFill>
                  <a:prstClr val="black"/>
                </a:solidFill>
              </a:rPr>
              <a:t>  </a:t>
            </a:r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combine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them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with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から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(because).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i="1" dirty="0" smtClean="0">
                <a:solidFill>
                  <a:prstClr val="black"/>
                </a:solidFill>
              </a:rPr>
              <a:t>(Remember the ‘reason’ comes first in Japanese.)</a:t>
            </a:r>
            <a:endParaRPr lang="en-AU" i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20" y="2655415"/>
            <a:ext cx="2409825" cy="1895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608" y="2547655"/>
            <a:ext cx="816935" cy="908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33" y="1642177"/>
            <a:ext cx="1952712" cy="3247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888" y="2547654"/>
            <a:ext cx="816935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984</Words>
  <Application>Microsoft Office PowerPoint</Application>
  <PresentationFormat>Widescreen</PresentationFormat>
  <Paragraphs>293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Meiryo</vt:lpstr>
      <vt:lpstr>Arial</vt:lpstr>
      <vt:lpstr>Trebuchet MS</vt:lpstr>
      <vt:lpstr>Wingdings 3</vt:lpstr>
      <vt:lpstr>Facet</vt:lpstr>
      <vt:lpstr>から</vt:lpstr>
      <vt:lpstr>から　kara</vt:lpstr>
      <vt:lpstr>から　RULE</vt:lpstr>
      <vt:lpstr>から　RULE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から</dc:title>
  <dc:creator>billinge</dc:creator>
  <cp:lastModifiedBy>billinge</cp:lastModifiedBy>
  <cp:revision>16</cp:revision>
  <dcterms:created xsi:type="dcterms:W3CDTF">2013-06-28T02:45:43Z</dcterms:created>
  <dcterms:modified xsi:type="dcterms:W3CDTF">2013-06-28T04:55:57Z</dcterms:modified>
</cp:coreProperties>
</file>