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0" r:id="rId1"/>
    <p:sldMasterId id="2147483698" r:id="rId2"/>
  </p:sldMasterIdLst>
  <p:sldIdLst>
    <p:sldId id="256" r:id="rId3"/>
    <p:sldId id="257" r:id="rId4"/>
    <p:sldId id="258" r:id="rId5"/>
    <p:sldId id="261" r:id="rId6"/>
    <p:sldId id="262" r:id="rId7"/>
    <p:sldId id="263" r:id="rId8"/>
    <p:sldId id="264" r:id="rId9"/>
    <p:sldId id="265" r:id="rId10"/>
    <p:sldId id="266" r:id="rId11"/>
    <p:sldId id="272" r:id="rId12"/>
    <p:sldId id="273" r:id="rId13"/>
    <p:sldId id="276" r:id="rId14"/>
    <p:sldId id="277" r:id="rId15"/>
    <p:sldId id="274" r:id="rId16"/>
    <p:sldId id="275" r:id="rId17"/>
    <p:sldId id="267" r:id="rId18"/>
    <p:sldId id="268" r:id="rId19"/>
    <p:sldId id="278" r:id="rId20"/>
    <p:sldId id="279" r:id="rId21"/>
    <p:sldId id="269" r:id="rId22"/>
    <p:sldId id="270" r:id="rId23"/>
    <p:sldId id="271"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C80"/>
    <a:srgbClr val="663300"/>
    <a:srgbClr val="00FFCC"/>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60"/>
  </p:normalViewPr>
  <p:slideViewPr>
    <p:cSldViewPr snapToGrid="0">
      <p:cViewPr varScale="1">
        <p:scale>
          <a:sx n="92" d="100"/>
          <a:sy n="92" d="100"/>
        </p:scale>
        <p:origin x="192" y="90"/>
      </p:cViewPr>
      <p:guideLst/>
    </p:cSldViewPr>
  </p:slideViewPr>
  <p:notesTextViewPr>
    <p:cViewPr>
      <p:scale>
        <a:sx n="1" d="1"/>
        <a:sy n="1" d="1"/>
      </p:scale>
      <p:origin x="0" y="0"/>
    </p:cViewPr>
  </p:notesTextViewPr>
  <p:sorterViewPr>
    <p:cViewPr varScale="1">
      <p:scale>
        <a:sx n="100" d="100"/>
        <a:sy n="100" d="100"/>
      </p:scale>
      <p:origin x="0" y="-434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descr="Celestia-R1---OverlayTitle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397750" cy="6858000"/>
          </a:xfrm>
          <a:prstGeom prst="rect">
            <a:avLst/>
          </a:prstGeom>
        </p:spPr>
      </p:pic>
      <p:sp>
        <p:nvSpPr>
          <p:cNvPr id="2" name="Title 1"/>
          <p:cNvSpPr>
            <a:spLocks noGrp="1"/>
          </p:cNvSpPr>
          <p:nvPr>
            <p:ph type="ctrTitle"/>
          </p:nvPr>
        </p:nvSpPr>
        <p:spPr>
          <a:xfrm>
            <a:off x="2743973" y="1964267"/>
            <a:ext cx="5714228" cy="2421464"/>
          </a:xfrm>
        </p:spPr>
        <p:txBody>
          <a:bodyPr anchor="b">
            <a:normAutofit/>
          </a:bodyPr>
          <a:lstStyle>
            <a:lvl1pPr algn="r">
              <a:defRPr sz="4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743973" y="4385733"/>
            <a:ext cx="5714228"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752311" y="5870576"/>
            <a:ext cx="1212173" cy="377825"/>
          </a:xfrm>
        </p:spPr>
        <p:txBody>
          <a:bodyPr/>
          <a:lstStyle/>
          <a:p>
            <a:fld id="{B61BEF0D-F0BB-DE4B-95CE-6DB70DBA9567}" type="datetimeFigureOut">
              <a:rPr lang="en-US" smtClean="0"/>
              <a:pPr/>
              <a:t>2/2/2014</a:t>
            </a:fld>
            <a:endParaRPr lang="en-US" dirty="0"/>
          </a:p>
        </p:txBody>
      </p:sp>
      <p:sp>
        <p:nvSpPr>
          <p:cNvPr id="5" name="Footer Placeholder 4"/>
          <p:cNvSpPr>
            <a:spLocks noGrp="1"/>
          </p:cNvSpPr>
          <p:nvPr>
            <p:ph type="ftr" sz="quarter" idx="11"/>
          </p:nvPr>
        </p:nvSpPr>
        <p:spPr>
          <a:xfrm>
            <a:off x="2743973" y="5870576"/>
            <a:ext cx="3932137" cy="377825"/>
          </a:xfrm>
        </p:spPr>
        <p:txBody>
          <a:bodyPr/>
          <a:lstStyle/>
          <a:p>
            <a:endParaRPr lang="en-US" dirty="0"/>
          </a:p>
        </p:txBody>
      </p:sp>
      <p:sp>
        <p:nvSpPr>
          <p:cNvPr id="6" name="Slide Number Placeholder 5"/>
          <p:cNvSpPr>
            <a:spLocks noGrp="1"/>
          </p:cNvSpPr>
          <p:nvPr>
            <p:ph type="sldNum" sz="quarter" idx="12"/>
          </p:nvPr>
        </p:nvSpPr>
        <p:spPr>
          <a:xfrm>
            <a:off x="8040685" y="5870576"/>
            <a:ext cx="417516" cy="3778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38102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1" y="4732865"/>
            <a:ext cx="7772400" cy="566738"/>
          </a:xfrm>
        </p:spPr>
        <p:txBody>
          <a:bodyPr anchor="b">
            <a:normAutofit/>
          </a:bodyPr>
          <a:lstStyle>
            <a:lvl1pPr algn="l">
              <a:defRPr sz="20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914401" y="932112"/>
            <a:ext cx="685800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lvl1pPr>
              <a:defRPr lang="en-US" sz="1600"/>
            </a:lvl1pPr>
          </a:lstStyle>
          <a:p>
            <a:pPr marL="0" lvl="0" indent="0" algn="ctr">
              <a:buNone/>
            </a:pPr>
            <a:r>
              <a:rPr lang="en-US" smtClean="0"/>
              <a:t>Click icon to add picture</a:t>
            </a:r>
            <a:endParaRPr lang="en-US" dirty="0"/>
          </a:p>
        </p:txBody>
      </p:sp>
      <p:sp>
        <p:nvSpPr>
          <p:cNvPr id="4" name="Text Placeholder 3"/>
          <p:cNvSpPr>
            <a:spLocks noGrp="1"/>
          </p:cNvSpPr>
          <p:nvPr>
            <p:ph type="body" sz="half" idx="2"/>
          </p:nvPr>
        </p:nvSpPr>
        <p:spPr>
          <a:xfrm>
            <a:off x="457201" y="5299603"/>
            <a:ext cx="77724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2/2/2014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67742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3" y="609602"/>
            <a:ext cx="7772399" cy="3124199"/>
          </a:xfrm>
        </p:spPr>
        <p:txBody>
          <a:bodyPr anchor="ctr">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457202" y="4343400"/>
            <a:ext cx="7772399"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408395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7" name="Picture 1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11" name="TextBox 10"/>
          <p:cNvSpPr txBox="1"/>
          <p:nvPr/>
        </p:nvSpPr>
        <p:spPr>
          <a:xfrm>
            <a:off x="421796" y="718114"/>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2" name="TextBox 11"/>
          <p:cNvSpPr txBox="1"/>
          <p:nvPr/>
        </p:nvSpPr>
        <p:spPr>
          <a:xfrm>
            <a:off x="7735800" y="2751671"/>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3" name="Title 1"/>
          <p:cNvSpPr>
            <a:spLocks noGrp="1"/>
          </p:cNvSpPr>
          <p:nvPr>
            <p:ph type="title"/>
          </p:nvPr>
        </p:nvSpPr>
        <p:spPr>
          <a:xfrm>
            <a:off x="879115" y="609602"/>
            <a:ext cx="7091297"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6" name="Text Placeholder 9"/>
          <p:cNvSpPr>
            <a:spLocks noGrp="1"/>
          </p:cNvSpPr>
          <p:nvPr>
            <p:ph type="body" sz="quarter" idx="13"/>
          </p:nvPr>
        </p:nvSpPr>
        <p:spPr>
          <a:xfrm>
            <a:off x="988671" y="3352800"/>
            <a:ext cx="6876133" cy="381000"/>
          </a:xfrm>
        </p:spPr>
        <p:txBody>
          <a:bodyPr anchor="ct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462266" y="4343400"/>
            <a:ext cx="77724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047708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1" y="3291648"/>
            <a:ext cx="7772401" cy="1468800"/>
          </a:xfrm>
        </p:spPr>
        <p:txBody>
          <a:bodyPr anchor="b">
            <a:normAutofit/>
          </a:bodyPr>
          <a:lstStyle>
            <a:lvl1pPr algn="l">
              <a:defRPr sz="2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457200" y="4760448"/>
            <a:ext cx="7772402"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09523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3" name="Picture 12"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11" name="TextBox 10"/>
          <p:cNvSpPr txBox="1"/>
          <p:nvPr/>
        </p:nvSpPr>
        <p:spPr>
          <a:xfrm>
            <a:off x="421796" y="718114"/>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2" name="TextBox 11"/>
          <p:cNvSpPr txBox="1"/>
          <p:nvPr/>
        </p:nvSpPr>
        <p:spPr>
          <a:xfrm>
            <a:off x="7735800" y="2751671"/>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879115" y="609602"/>
            <a:ext cx="7091297"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457200" y="3886200"/>
            <a:ext cx="7772401" cy="889000"/>
          </a:xfrm>
        </p:spPr>
        <p:txBody>
          <a:bodyPr vert="horz" lIns="91440" tIns="45720" rIns="91440" bIns="45720" rtlCol="0" anchor="b">
            <a:normAutofit/>
          </a:bodyPr>
          <a:lstStyle>
            <a:lvl1pPr>
              <a:buNone/>
              <a:defRPr lang="en-US" sz="20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457200" y="4775200"/>
            <a:ext cx="7772401" cy="10160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062437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64440" y="609602"/>
            <a:ext cx="7772401" cy="2743199"/>
          </a:xfrm>
        </p:spPr>
        <p:txBody>
          <a:bodyPr vert="horz" lIns="91440" tIns="45720" rIns="91440" bIns="45720" rtlCol="0" anchor="ctr">
            <a:normAutofit/>
          </a:bodyPr>
          <a:lstStyle>
            <a:lvl1pPr>
              <a:defRPr lang="en-US" sz="2800"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464440" y="3505200"/>
            <a:ext cx="7772401" cy="838200"/>
          </a:xfrm>
        </p:spPr>
        <p:txBody>
          <a:bodyPr vert="horz" lIns="91440" tIns="45720" rIns="91440" bIns="45720" rtlCol="0" anchor="b">
            <a:normAutofit/>
          </a:bodyPr>
          <a:lstStyle>
            <a:lvl1pPr>
              <a:buNone/>
              <a:defRPr lang="en-US" sz="20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464439" y="4343400"/>
            <a:ext cx="7772401" cy="14478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099010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8" name="Title 1"/>
          <p:cNvSpPr>
            <a:spLocks noGrp="1"/>
          </p:cNvSpPr>
          <p:nvPr>
            <p:ph type="title"/>
          </p:nvPr>
        </p:nvSpPr>
        <p:spPr>
          <a:xfrm>
            <a:off x="457200" y="609601"/>
            <a:ext cx="7772400" cy="1456267"/>
          </a:xfrm>
        </p:spPr>
        <p:txBody>
          <a:bodyPr>
            <a:normAutofit/>
          </a:bodyPr>
          <a:lstStyle>
            <a:lvl1pPr>
              <a:defRPr sz="2800"/>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0522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Vertical Title 1"/>
          <p:cNvSpPr>
            <a:spLocks noGrp="1"/>
          </p:cNvSpPr>
          <p:nvPr>
            <p:ph type="title" orient="vert"/>
          </p:nvPr>
        </p:nvSpPr>
        <p:spPr>
          <a:xfrm>
            <a:off x="6552978" y="609600"/>
            <a:ext cx="1676621" cy="5181601"/>
          </a:xfrm>
        </p:spPr>
        <p:txBody>
          <a:bodyPr vert="eaVert">
            <a:normAutofit/>
          </a:bodyPr>
          <a:lstStyle>
            <a:lvl1pPr>
              <a:defRPr sz="280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5990184"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22204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26C6814-E091-4B08-9CAF-D96E20333998}" type="datetimeFigureOut">
              <a:rPr lang="en-AU" smtClean="0">
                <a:solidFill>
                  <a:prstClr val="black">
                    <a:tint val="75000"/>
                  </a:prstClr>
                </a:solidFill>
              </a:rPr>
              <a:pPr/>
              <a:t>2/02/2014</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29825D26-0A16-47E6-A876-FAE280207ECA}"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9567424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26C6814-E091-4B08-9CAF-D96E20333998}" type="datetimeFigureOut">
              <a:rPr lang="en-AU" smtClean="0">
                <a:solidFill>
                  <a:prstClr val="black">
                    <a:tint val="75000"/>
                  </a:prstClr>
                </a:solidFill>
              </a:rPr>
              <a:pPr/>
              <a:t>2/02/2014</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29825D26-0A16-47E6-A876-FAE280207ECA}"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983723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p:txBody>
          <a:bodyPr>
            <a:normAutofit/>
          </a:bodyPr>
          <a:lstStyle>
            <a:lvl1pPr>
              <a:defRPr sz="2800"/>
            </a:lvl1p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718439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6C6814-E091-4B08-9CAF-D96E20333998}" type="datetimeFigureOut">
              <a:rPr lang="en-AU" smtClean="0">
                <a:solidFill>
                  <a:prstClr val="black">
                    <a:tint val="75000"/>
                  </a:prstClr>
                </a:solidFill>
              </a:rPr>
              <a:pPr/>
              <a:t>2/02/2014</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29825D26-0A16-47E6-A876-FAE280207ECA}"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4637035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26C6814-E091-4B08-9CAF-D96E20333998}" type="datetimeFigureOut">
              <a:rPr lang="en-AU" smtClean="0">
                <a:solidFill>
                  <a:prstClr val="black">
                    <a:tint val="75000"/>
                  </a:prstClr>
                </a:solidFill>
              </a:rPr>
              <a:pPr/>
              <a:t>2/02/2014</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29825D26-0A16-47E6-A876-FAE280207ECA}"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6204843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26C6814-E091-4B08-9CAF-D96E20333998}" type="datetimeFigureOut">
              <a:rPr lang="en-AU" smtClean="0">
                <a:solidFill>
                  <a:prstClr val="black">
                    <a:tint val="75000"/>
                  </a:prstClr>
                </a:solidFill>
              </a:rPr>
              <a:pPr/>
              <a:t>2/02/2014</a:t>
            </a:fld>
            <a:endParaRPr lang="en-AU">
              <a:solidFill>
                <a:prstClr val="black">
                  <a:tint val="75000"/>
                </a:prstClr>
              </a:solidFill>
            </a:endParaRPr>
          </a:p>
        </p:txBody>
      </p:sp>
      <p:sp>
        <p:nvSpPr>
          <p:cNvPr id="8" name="Footer Placeholder 7"/>
          <p:cNvSpPr>
            <a:spLocks noGrp="1"/>
          </p:cNvSpPr>
          <p:nvPr>
            <p:ph type="ftr" sz="quarter" idx="11"/>
          </p:nvPr>
        </p:nvSpPr>
        <p:spPr/>
        <p:txBody>
          <a:bodyPr/>
          <a:lstStyle/>
          <a:p>
            <a:endParaRPr lang="en-AU">
              <a:solidFill>
                <a:prstClr val="black">
                  <a:tint val="75000"/>
                </a:prstClr>
              </a:solidFill>
            </a:endParaRPr>
          </a:p>
        </p:txBody>
      </p:sp>
      <p:sp>
        <p:nvSpPr>
          <p:cNvPr id="9" name="Slide Number Placeholder 8"/>
          <p:cNvSpPr>
            <a:spLocks noGrp="1"/>
          </p:cNvSpPr>
          <p:nvPr>
            <p:ph type="sldNum" sz="quarter" idx="12"/>
          </p:nvPr>
        </p:nvSpPr>
        <p:spPr/>
        <p:txBody>
          <a:bodyPr/>
          <a:lstStyle/>
          <a:p>
            <a:fld id="{29825D26-0A16-47E6-A876-FAE280207ECA}"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5092732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26C6814-E091-4B08-9CAF-D96E20333998}" type="datetimeFigureOut">
              <a:rPr lang="en-AU" smtClean="0">
                <a:solidFill>
                  <a:prstClr val="black">
                    <a:tint val="75000"/>
                  </a:prstClr>
                </a:solidFill>
              </a:rPr>
              <a:pPr/>
              <a:t>2/02/2014</a:t>
            </a:fld>
            <a:endParaRPr lang="en-AU">
              <a:solidFill>
                <a:prstClr val="black">
                  <a:tint val="75000"/>
                </a:prstClr>
              </a:solidFill>
            </a:endParaRPr>
          </a:p>
        </p:txBody>
      </p:sp>
      <p:sp>
        <p:nvSpPr>
          <p:cNvPr id="4" name="Footer Placeholder 3"/>
          <p:cNvSpPr>
            <a:spLocks noGrp="1"/>
          </p:cNvSpPr>
          <p:nvPr>
            <p:ph type="ftr" sz="quarter" idx="11"/>
          </p:nvPr>
        </p:nvSpPr>
        <p:spPr/>
        <p:txBody>
          <a:bodyPr/>
          <a:lstStyle/>
          <a:p>
            <a:endParaRPr lang="en-AU">
              <a:solidFill>
                <a:prstClr val="black">
                  <a:tint val="75000"/>
                </a:prstClr>
              </a:solidFill>
            </a:endParaRPr>
          </a:p>
        </p:txBody>
      </p:sp>
      <p:sp>
        <p:nvSpPr>
          <p:cNvPr id="5" name="Slide Number Placeholder 4"/>
          <p:cNvSpPr>
            <a:spLocks noGrp="1"/>
          </p:cNvSpPr>
          <p:nvPr>
            <p:ph type="sldNum" sz="quarter" idx="12"/>
          </p:nvPr>
        </p:nvSpPr>
        <p:spPr/>
        <p:txBody>
          <a:bodyPr/>
          <a:lstStyle/>
          <a:p>
            <a:fld id="{29825D26-0A16-47E6-A876-FAE280207ECA}"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9183926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6C6814-E091-4B08-9CAF-D96E20333998}" type="datetimeFigureOut">
              <a:rPr lang="en-AU" smtClean="0">
                <a:solidFill>
                  <a:prstClr val="black">
                    <a:tint val="75000"/>
                  </a:prstClr>
                </a:solidFill>
              </a:rPr>
              <a:pPr/>
              <a:t>2/02/2014</a:t>
            </a:fld>
            <a:endParaRPr lang="en-AU">
              <a:solidFill>
                <a:prstClr val="black">
                  <a:tint val="75000"/>
                </a:prstClr>
              </a:solidFill>
            </a:endParaRPr>
          </a:p>
        </p:txBody>
      </p:sp>
      <p:sp>
        <p:nvSpPr>
          <p:cNvPr id="3" name="Footer Placeholder 2"/>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p:cNvSpPr>
            <a:spLocks noGrp="1"/>
          </p:cNvSpPr>
          <p:nvPr>
            <p:ph type="sldNum" sz="quarter" idx="12"/>
          </p:nvPr>
        </p:nvSpPr>
        <p:spPr/>
        <p:txBody>
          <a:bodyPr/>
          <a:lstStyle/>
          <a:p>
            <a:fld id="{29825D26-0A16-47E6-A876-FAE280207ECA}"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6259302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6C6814-E091-4B08-9CAF-D96E20333998}" type="datetimeFigureOut">
              <a:rPr lang="en-AU" smtClean="0">
                <a:solidFill>
                  <a:prstClr val="black">
                    <a:tint val="75000"/>
                  </a:prstClr>
                </a:solidFill>
              </a:rPr>
              <a:pPr/>
              <a:t>2/02/2014</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29825D26-0A16-47E6-A876-FAE280207ECA}"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41792992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6C6814-E091-4B08-9CAF-D96E20333998}" type="datetimeFigureOut">
              <a:rPr lang="en-AU" smtClean="0">
                <a:solidFill>
                  <a:prstClr val="black">
                    <a:tint val="75000"/>
                  </a:prstClr>
                </a:solidFill>
              </a:rPr>
              <a:pPr/>
              <a:t>2/02/2014</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29825D26-0A16-47E6-A876-FAE280207ECA}"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7662024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26C6814-E091-4B08-9CAF-D96E20333998}" type="datetimeFigureOut">
              <a:rPr lang="en-AU" smtClean="0">
                <a:solidFill>
                  <a:prstClr val="black">
                    <a:tint val="75000"/>
                  </a:prstClr>
                </a:solidFill>
              </a:rPr>
              <a:pPr/>
              <a:t>2/02/2014</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29825D26-0A16-47E6-A876-FAE280207ECA}"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224605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26C6814-E091-4B08-9CAF-D96E20333998}" type="datetimeFigureOut">
              <a:rPr lang="en-AU" smtClean="0">
                <a:solidFill>
                  <a:prstClr val="black">
                    <a:tint val="75000"/>
                  </a:prstClr>
                </a:solidFill>
              </a:rPr>
              <a:pPr/>
              <a:t>2/02/2014</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29825D26-0A16-47E6-A876-FAE280207ECA}"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943870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2" y="3308581"/>
            <a:ext cx="7772400" cy="14688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457201" y="4777381"/>
            <a:ext cx="7772400" cy="860400"/>
          </a:xfrm>
        </p:spPr>
        <p:txBody>
          <a:bodyPr anchor="t">
            <a:normAutofit/>
          </a:bodyPr>
          <a:lstStyle>
            <a:lvl1pPr marL="0" indent="0" algn="l">
              <a:buNone/>
              <a:defRPr sz="18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19995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1" y="2142068"/>
            <a:ext cx="3813048"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6553" y="2142068"/>
            <a:ext cx="3813048"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2/2/2014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04073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3" name="Picture 12"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p:txBody>
          <a:bodyPr>
            <a:normAutofit/>
          </a:bodyPr>
          <a:lstStyle>
            <a:lvl1pPr>
              <a:defRPr sz="3200"/>
            </a:lvl1pPr>
          </a:lstStyle>
          <a:p>
            <a:r>
              <a:rPr lang="en-US" smtClean="0"/>
              <a:t>Click to edit Master title style</a:t>
            </a:r>
            <a:endParaRPr lang="en-US" dirty="0"/>
          </a:p>
        </p:txBody>
      </p:sp>
      <p:sp>
        <p:nvSpPr>
          <p:cNvPr id="3" name="Text Placeholder 2"/>
          <p:cNvSpPr>
            <a:spLocks noGrp="1"/>
          </p:cNvSpPr>
          <p:nvPr>
            <p:ph type="body" idx="1"/>
          </p:nvPr>
        </p:nvSpPr>
        <p:spPr>
          <a:xfrm>
            <a:off x="743480" y="2218267"/>
            <a:ext cx="354060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870201"/>
            <a:ext cx="3813048"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11120" y="2218267"/>
            <a:ext cx="3518480"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6552" y="2870201"/>
            <a:ext cx="3813048"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2/2/2014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50286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1" y="609601"/>
            <a:ext cx="7772400" cy="1456267"/>
          </a:xfrm>
        </p:spPr>
        <p:txBody>
          <a:bodyPr>
            <a:normAutofit/>
          </a:bodyPr>
          <a:lstStyle>
            <a:lvl1pPr>
              <a:defRPr sz="3200"/>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2/2/2014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89721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pPr/>
              <a:t>2/2/2014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94013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2" name="Picture 11"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61718" y="1557868"/>
            <a:ext cx="2862910" cy="1439332"/>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606144" y="609601"/>
            <a:ext cx="4627975"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61718" y="2997200"/>
            <a:ext cx="2862910" cy="184573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2/2/2014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00482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1" name="Picture 10"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62128" y="1735672"/>
            <a:ext cx="4097204" cy="1371600"/>
          </a:xfrm>
        </p:spPr>
        <p:txBody>
          <a:bodyPr anchor="b">
            <a:normAutofit/>
          </a:bodyPr>
          <a:lstStyle>
            <a:lvl1pPr algn="l">
              <a:defRPr sz="24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029200" y="914400"/>
            <a:ext cx="3200400"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lvl1pPr>
              <a:defRPr lang="en-US" sz="1600" dirty="0"/>
            </a:lvl1pPr>
          </a:lstStyle>
          <a:p>
            <a:pPr marL="0" lvl="0" indent="0" algn="ctr">
              <a:buNone/>
            </a:pPr>
            <a:r>
              <a:rPr lang="en-US" smtClean="0"/>
              <a:t>Click icon to add picture</a:t>
            </a:r>
            <a:endParaRPr lang="en-US" dirty="0"/>
          </a:p>
        </p:txBody>
      </p:sp>
      <p:sp>
        <p:nvSpPr>
          <p:cNvPr id="4" name="Text Placeholder 3"/>
          <p:cNvSpPr>
            <a:spLocks noGrp="1"/>
          </p:cNvSpPr>
          <p:nvPr>
            <p:ph type="body" sz="half" idx="2"/>
          </p:nvPr>
        </p:nvSpPr>
        <p:spPr>
          <a:xfrm>
            <a:off x="462128" y="3107272"/>
            <a:ext cx="4097204"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2/2/2014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25755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09601"/>
            <a:ext cx="7772400"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2142068"/>
            <a:ext cx="7772400"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523712" y="5870576"/>
            <a:ext cx="1212173"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2/2/2014</a:t>
            </a:fld>
            <a:endParaRPr lang="en-US" dirty="0"/>
          </a:p>
        </p:txBody>
      </p:sp>
      <p:sp>
        <p:nvSpPr>
          <p:cNvPr id="5" name="Footer Placeholder 4"/>
          <p:cNvSpPr>
            <a:spLocks noGrp="1"/>
          </p:cNvSpPr>
          <p:nvPr>
            <p:ph type="ftr" sz="quarter" idx="3"/>
          </p:nvPr>
        </p:nvSpPr>
        <p:spPr>
          <a:xfrm>
            <a:off x="457200" y="5870576"/>
            <a:ext cx="5990311"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7812085" y="5870576"/>
            <a:ext cx="417516"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46190754"/>
      </p:ext>
    </p:extLst>
  </p:cSld>
  <p:clrMap bg1="dk1" tx1="lt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626C6814-E091-4B08-9CAF-D96E20333998}" type="datetimeFigureOut">
              <a:rPr lang="en-AU" smtClean="0">
                <a:solidFill>
                  <a:prstClr val="black">
                    <a:tint val="75000"/>
                  </a:prstClr>
                </a:solidFill>
              </a:rPr>
              <a:pPr defTabSz="914400"/>
              <a:t>2/02/2014</a:t>
            </a:fld>
            <a:endParaRPr lang="en-AU">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AU">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29825D26-0A16-47E6-A876-FAE280207ECA}" type="slidenum">
              <a:rPr lang="en-AU" smtClean="0">
                <a:solidFill>
                  <a:prstClr val="black">
                    <a:tint val="75000"/>
                  </a:prstClr>
                </a:solidFill>
              </a:rPr>
              <a:pPr defTabSz="914400"/>
              <a:t>‹#›</a:t>
            </a:fld>
            <a:endParaRPr lang="en-AU">
              <a:solidFill>
                <a:prstClr val="black">
                  <a:tint val="75000"/>
                </a:prstClr>
              </a:solidFill>
            </a:endParaRPr>
          </a:p>
        </p:txBody>
      </p:sp>
    </p:spTree>
    <p:extLst>
      <p:ext uri="{BB962C8B-B14F-4D97-AF65-F5344CB8AC3E}">
        <p14:creationId xmlns:p14="http://schemas.microsoft.com/office/powerpoint/2010/main" val="293585966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japanlover.me/"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9.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9.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9.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Japanese</a:t>
            </a:r>
            <a:r>
              <a:rPr lang="ja-JP" altLang="en-US" dirty="0" smtClean="0"/>
              <a:t>　</a:t>
            </a:r>
            <a:r>
              <a:rPr lang="en-US" altLang="ja-JP" dirty="0" smtClean="0"/>
              <a:t>mythical creatures</a:t>
            </a:r>
            <a:endParaRPr lang="en-AU" dirty="0"/>
          </a:p>
        </p:txBody>
      </p:sp>
      <p:sp>
        <p:nvSpPr>
          <p:cNvPr id="4" name="TextBox 3"/>
          <p:cNvSpPr txBox="1"/>
          <p:nvPr/>
        </p:nvSpPr>
        <p:spPr>
          <a:xfrm>
            <a:off x="4300924" y="6211330"/>
            <a:ext cx="4762073" cy="369332"/>
          </a:xfrm>
          <a:prstGeom prst="rect">
            <a:avLst/>
          </a:prstGeom>
          <a:noFill/>
        </p:spPr>
        <p:txBody>
          <a:bodyPr wrap="none" rtlCol="0">
            <a:spAutoFit/>
          </a:bodyPr>
          <a:lstStyle/>
          <a:p>
            <a:r>
              <a:rPr lang="en-US" dirty="0" smtClean="0"/>
              <a:t>Stories and </a:t>
            </a:r>
            <a:r>
              <a:rPr lang="en-US" dirty="0"/>
              <a:t>pictures from: </a:t>
            </a:r>
            <a:r>
              <a:rPr lang="en-US" dirty="0">
                <a:hlinkClick r:id="rId2"/>
              </a:rPr>
              <a:t>http://japanlover.me</a:t>
            </a:r>
            <a:r>
              <a:rPr lang="en-US" dirty="0" smtClean="0">
                <a:hlinkClick r:id="rId2"/>
              </a:rPr>
              <a:t>/</a:t>
            </a:r>
            <a:r>
              <a:rPr lang="en-US" dirty="0" smtClean="0"/>
              <a:t> </a:t>
            </a:r>
            <a:endParaRPr lang="en-AU" dirty="0"/>
          </a:p>
        </p:txBody>
      </p:sp>
    </p:spTree>
    <p:extLst>
      <p:ext uri="{BB962C8B-B14F-4D97-AF65-F5344CB8AC3E}">
        <p14:creationId xmlns:p14="http://schemas.microsoft.com/office/powerpoint/2010/main" val="92882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663300">
            <a:alpha val="68000"/>
          </a:srgbClr>
        </a:solidFill>
        <a:effectLst/>
      </p:bgPr>
    </p:bg>
    <p:spTree>
      <p:nvGrpSpPr>
        <p:cNvPr id="1" name=""/>
        <p:cNvGrpSpPr/>
        <p:nvPr/>
      </p:nvGrpSpPr>
      <p:grpSpPr>
        <a:xfrm>
          <a:off x="0" y="0"/>
          <a:ext cx="0" cy="0"/>
          <a:chOff x="0" y="0"/>
          <a:chExt cx="0" cy="0"/>
        </a:xfrm>
      </p:grpSpPr>
      <p:sp>
        <p:nvSpPr>
          <p:cNvPr id="5" name="TextBox 4"/>
          <p:cNvSpPr txBox="1"/>
          <p:nvPr/>
        </p:nvSpPr>
        <p:spPr>
          <a:xfrm>
            <a:off x="8180175" y="6384324"/>
            <a:ext cx="801373" cy="369332"/>
          </a:xfrm>
          <a:prstGeom prst="rect">
            <a:avLst/>
          </a:prstGeom>
          <a:noFill/>
        </p:spPr>
        <p:txBody>
          <a:bodyPr wrap="none" rtlCol="0">
            <a:spAutoFit/>
          </a:bodyPr>
          <a:lstStyle/>
          <a:p>
            <a:pPr defTabSz="914400"/>
            <a:r>
              <a:rPr lang="en-US" dirty="0">
                <a:solidFill>
                  <a:prstClr val="black"/>
                </a:solidFill>
              </a:rPr>
              <a:t>Page 1</a:t>
            </a:r>
            <a:endParaRPr lang="en-AU" dirty="0">
              <a:solidFill>
                <a:prstClr val="black"/>
              </a:solidFill>
            </a:endParaRPr>
          </a:p>
        </p:txBody>
      </p:sp>
      <p:pic>
        <p:nvPicPr>
          <p:cNvPr id="2" name="Picture 1"/>
          <p:cNvPicPr>
            <a:picLocks noChangeAspect="1"/>
          </p:cNvPicPr>
          <p:nvPr/>
        </p:nvPicPr>
        <p:blipFill>
          <a:blip r:embed="rId2"/>
          <a:stretch>
            <a:fillRect/>
          </a:stretch>
        </p:blipFill>
        <p:spPr>
          <a:xfrm>
            <a:off x="576647" y="0"/>
            <a:ext cx="6858000" cy="6858000"/>
          </a:xfrm>
          <a:prstGeom prst="rect">
            <a:avLst/>
          </a:prstGeom>
        </p:spPr>
      </p:pic>
    </p:spTree>
    <p:extLst>
      <p:ext uri="{BB962C8B-B14F-4D97-AF65-F5344CB8AC3E}">
        <p14:creationId xmlns:p14="http://schemas.microsoft.com/office/powerpoint/2010/main" val="28781955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663300">
            <a:alpha val="6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4641"/>
            <a:ext cx="7886700" cy="1325563"/>
          </a:xfrm>
        </p:spPr>
        <p:txBody>
          <a:bodyPr/>
          <a:lstStyle/>
          <a:p>
            <a:pPr algn="ctr"/>
            <a:r>
              <a:rPr lang="ja-JP" altLang="en-US" dirty="0" smtClean="0">
                <a:latin typeface="Berlin Sans FB" panose="020E0602020502020306" pitchFamily="34" charset="0"/>
              </a:rPr>
              <a:t>ふたくちおんな</a:t>
            </a:r>
            <a:endParaRPr lang="en-AU" dirty="0">
              <a:latin typeface="Berlin Sans FB" panose="020E0602020502020306" pitchFamily="34" charset="0"/>
            </a:endParaRPr>
          </a:p>
        </p:txBody>
      </p:sp>
      <p:sp>
        <p:nvSpPr>
          <p:cNvPr id="3" name="Content Placeholder 2"/>
          <p:cNvSpPr>
            <a:spLocks noGrp="1"/>
          </p:cNvSpPr>
          <p:nvPr>
            <p:ph idx="1"/>
          </p:nvPr>
        </p:nvSpPr>
        <p:spPr>
          <a:xfrm>
            <a:off x="222421" y="1153297"/>
            <a:ext cx="8771112" cy="3904736"/>
          </a:xfrm>
        </p:spPr>
        <p:txBody>
          <a:bodyPr>
            <a:noAutofit/>
          </a:bodyPr>
          <a:lstStyle/>
          <a:p>
            <a:pPr marL="0" indent="0">
              <a:buNone/>
            </a:pPr>
            <a:r>
              <a:rPr lang="en-AU" sz="2000" dirty="0">
                <a:latin typeface="Berlin Sans FB" panose="020E0602020502020306" pitchFamily="34" charset="0"/>
              </a:rPr>
              <a:t>A </a:t>
            </a:r>
            <a:r>
              <a:rPr lang="en-AU" sz="2000" dirty="0" err="1" smtClean="0">
                <a:solidFill>
                  <a:srgbClr val="FF0000"/>
                </a:solidFill>
                <a:latin typeface="Berlin Sans FB" panose="020E0602020502020306" pitchFamily="34" charset="0"/>
              </a:rPr>
              <a:t>Futakuchi-onna</a:t>
            </a:r>
            <a:r>
              <a:rPr lang="en-AU" sz="2000" dirty="0" smtClean="0">
                <a:solidFill>
                  <a:srgbClr val="FF0000"/>
                </a:solidFill>
                <a:latin typeface="Berlin Sans FB" panose="020E0602020502020306" pitchFamily="34" charset="0"/>
              </a:rPr>
              <a:t> </a:t>
            </a:r>
            <a:r>
              <a:rPr lang="en-AU" sz="2000" dirty="0">
                <a:solidFill>
                  <a:srgbClr val="FF0000"/>
                </a:solidFill>
                <a:latin typeface="Berlin Sans FB" panose="020E0602020502020306" pitchFamily="34" charset="0"/>
              </a:rPr>
              <a:t>(</a:t>
            </a:r>
            <a:r>
              <a:rPr lang="ja-JP" altLang="en-US" sz="2000" dirty="0">
                <a:solidFill>
                  <a:srgbClr val="FF0000"/>
                </a:solidFill>
                <a:latin typeface="Berlin Sans FB" panose="020E0602020502020306" pitchFamily="34" charset="0"/>
              </a:rPr>
              <a:t>二口女</a:t>
            </a:r>
            <a:r>
              <a:rPr lang="en-US" altLang="ja-JP" sz="2000" dirty="0">
                <a:solidFill>
                  <a:srgbClr val="FF0000"/>
                </a:solidFill>
                <a:latin typeface="Berlin Sans FB" panose="020E0602020502020306" pitchFamily="34" charset="0"/>
              </a:rPr>
              <a:t>) </a:t>
            </a:r>
            <a:r>
              <a:rPr lang="en-AU" sz="2000" dirty="0">
                <a:latin typeface="Berlin Sans FB" panose="020E0602020502020306" pitchFamily="34" charset="0"/>
              </a:rPr>
              <a:t>is a type of </a:t>
            </a:r>
            <a:r>
              <a:rPr lang="en-AU" sz="2000" dirty="0" err="1" smtClean="0">
                <a:latin typeface="Berlin Sans FB" panose="020E0602020502020306" pitchFamily="34" charset="0"/>
              </a:rPr>
              <a:t>yōkai</a:t>
            </a:r>
            <a:r>
              <a:rPr lang="en-AU" sz="2000" dirty="0" smtClean="0">
                <a:latin typeface="Berlin Sans FB" panose="020E0602020502020306" pitchFamily="34" charset="0"/>
              </a:rPr>
              <a:t> </a:t>
            </a:r>
            <a:r>
              <a:rPr lang="en-AU" sz="2000" dirty="0">
                <a:latin typeface="Berlin Sans FB" panose="020E0602020502020306" pitchFamily="34" charset="0"/>
              </a:rPr>
              <a:t>from Japanese folklore that is in the form of a woman with two mouths: one normal mouth, and one big mouth on the back of her head. </a:t>
            </a:r>
            <a:br>
              <a:rPr lang="en-AU" sz="2000" dirty="0">
                <a:latin typeface="Berlin Sans FB" panose="020E0602020502020306" pitchFamily="34" charset="0"/>
              </a:rPr>
            </a:br>
            <a:r>
              <a:rPr lang="az-Cyrl-AZ" sz="2000" dirty="0"/>
              <a:t/>
            </a:r>
            <a:br>
              <a:rPr lang="az-Cyrl-AZ" sz="2000" dirty="0"/>
            </a:br>
            <a:r>
              <a:rPr lang="en-AU" sz="2000" dirty="0">
                <a:latin typeface="Berlin Sans FB" panose="020E0602020502020306" pitchFamily="34" charset="0"/>
              </a:rPr>
              <a:t>These women appear be very innocent and eat only a little bit of food at first, but when they think nobody is watching, a big, ghastly mouth </a:t>
            </a:r>
            <a:r>
              <a:rPr lang="en-AU" sz="2000" dirty="0" smtClean="0">
                <a:latin typeface="Berlin Sans FB" panose="020E0602020502020306" pitchFamily="34" charset="0"/>
              </a:rPr>
              <a:t>opens </a:t>
            </a:r>
            <a:r>
              <a:rPr lang="en-AU" sz="2000" dirty="0">
                <a:latin typeface="Berlin Sans FB" panose="020E0602020502020306" pitchFamily="34" charset="0"/>
              </a:rPr>
              <a:t>up as a slit at the back of </a:t>
            </a:r>
            <a:r>
              <a:rPr lang="en-AU" sz="2000" dirty="0" smtClean="0">
                <a:latin typeface="Berlin Sans FB" panose="020E0602020502020306" pitchFamily="34" charset="0"/>
              </a:rPr>
              <a:t>her </a:t>
            </a:r>
            <a:r>
              <a:rPr lang="en-AU" sz="2000" dirty="0">
                <a:latin typeface="Berlin Sans FB" panose="020E0602020502020306" pitchFamily="34" charset="0"/>
              </a:rPr>
              <a:t>head, and they use their long, writhing hair to shovel tons of food into it (because a </a:t>
            </a:r>
            <a:r>
              <a:rPr lang="en-AU" sz="2000" dirty="0" err="1">
                <a:solidFill>
                  <a:srgbClr val="FF0000"/>
                </a:solidFill>
                <a:latin typeface="Berlin Sans FB" panose="020E0602020502020306" pitchFamily="34" charset="0"/>
              </a:rPr>
              <a:t>futakuchi-onna</a:t>
            </a:r>
            <a:r>
              <a:rPr lang="en-AU" sz="2000" dirty="0" err="1">
                <a:latin typeface="Berlin Sans FB" panose="020E0602020502020306" pitchFamily="34" charset="0"/>
              </a:rPr>
              <a:t>'s</a:t>
            </a:r>
            <a:r>
              <a:rPr lang="en-AU" sz="2000" dirty="0">
                <a:latin typeface="Berlin Sans FB" panose="020E0602020502020306" pitchFamily="34" charset="0"/>
              </a:rPr>
              <a:t> second mouth has </a:t>
            </a:r>
            <a:r>
              <a:rPr lang="en-AU" sz="2000" dirty="0" smtClean="0">
                <a:latin typeface="Berlin Sans FB" panose="020E0602020502020306" pitchFamily="34" charset="0"/>
              </a:rPr>
              <a:t>a huge </a:t>
            </a:r>
            <a:r>
              <a:rPr lang="en-AU" sz="2000" dirty="0">
                <a:latin typeface="Berlin Sans FB" panose="020E0602020502020306" pitchFamily="34" charset="0"/>
              </a:rPr>
              <a:t>appetite!). </a:t>
            </a:r>
            <a:endParaRPr lang="en-AU" sz="2000" dirty="0" smtClean="0">
              <a:latin typeface="Berlin Sans FB" panose="020E0602020502020306" pitchFamily="34" charset="0"/>
            </a:endParaRPr>
          </a:p>
        </p:txBody>
      </p:sp>
      <p:sp>
        <p:nvSpPr>
          <p:cNvPr id="15" name="TextBox 14"/>
          <p:cNvSpPr txBox="1"/>
          <p:nvPr/>
        </p:nvSpPr>
        <p:spPr>
          <a:xfrm>
            <a:off x="8192160" y="6265261"/>
            <a:ext cx="801373" cy="369332"/>
          </a:xfrm>
          <a:prstGeom prst="rect">
            <a:avLst/>
          </a:prstGeom>
          <a:noFill/>
        </p:spPr>
        <p:txBody>
          <a:bodyPr wrap="none" rtlCol="0">
            <a:spAutoFit/>
          </a:bodyPr>
          <a:lstStyle/>
          <a:p>
            <a:pPr defTabSz="914400"/>
            <a:r>
              <a:rPr lang="en-US" dirty="0">
                <a:solidFill>
                  <a:prstClr val="black"/>
                </a:solidFill>
              </a:rPr>
              <a:t>Page 2</a:t>
            </a:r>
            <a:endParaRPr lang="en-AU" dirty="0">
              <a:solidFill>
                <a:prstClr val="black"/>
              </a:solidFill>
            </a:endParaRPr>
          </a:p>
        </p:txBody>
      </p:sp>
      <p:pic>
        <p:nvPicPr>
          <p:cNvPr id="4" name="Picture 3"/>
          <p:cNvPicPr>
            <a:picLocks noChangeAspect="1"/>
          </p:cNvPicPr>
          <p:nvPr/>
        </p:nvPicPr>
        <p:blipFill>
          <a:blip r:embed="rId2"/>
          <a:stretch>
            <a:fillRect/>
          </a:stretch>
        </p:blipFill>
        <p:spPr>
          <a:xfrm>
            <a:off x="1831374" y="3460022"/>
            <a:ext cx="2146233" cy="3196021"/>
          </a:xfrm>
          <a:prstGeom prst="rect">
            <a:avLst/>
          </a:prstGeom>
        </p:spPr>
      </p:pic>
      <p:pic>
        <p:nvPicPr>
          <p:cNvPr id="6" name="Picture 5"/>
          <p:cNvPicPr>
            <a:picLocks noChangeAspect="1"/>
          </p:cNvPicPr>
          <p:nvPr/>
        </p:nvPicPr>
        <p:blipFill>
          <a:blip r:embed="rId3"/>
          <a:stretch>
            <a:fillRect/>
          </a:stretch>
        </p:blipFill>
        <p:spPr>
          <a:xfrm>
            <a:off x="4446084" y="3460022"/>
            <a:ext cx="3264532" cy="3354307"/>
          </a:xfrm>
          <a:prstGeom prst="rect">
            <a:avLst/>
          </a:prstGeom>
        </p:spPr>
      </p:pic>
    </p:spTree>
    <p:extLst>
      <p:ext uri="{BB962C8B-B14F-4D97-AF65-F5344CB8AC3E}">
        <p14:creationId xmlns:p14="http://schemas.microsoft.com/office/powerpoint/2010/main" val="31252256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7C80">
            <a:alpha val="67843"/>
          </a:srgbClr>
        </a:solidFill>
        <a:effectLst/>
      </p:bgPr>
    </p:bg>
    <p:spTree>
      <p:nvGrpSpPr>
        <p:cNvPr id="1" name=""/>
        <p:cNvGrpSpPr/>
        <p:nvPr/>
      </p:nvGrpSpPr>
      <p:grpSpPr>
        <a:xfrm>
          <a:off x="0" y="0"/>
          <a:ext cx="0" cy="0"/>
          <a:chOff x="0" y="0"/>
          <a:chExt cx="0" cy="0"/>
        </a:xfrm>
      </p:grpSpPr>
      <p:sp>
        <p:nvSpPr>
          <p:cNvPr id="5" name="TextBox 4"/>
          <p:cNvSpPr txBox="1"/>
          <p:nvPr/>
        </p:nvSpPr>
        <p:spPr>
          <a:xfrm>
            <a:off x="8180175" y="6384324"/>
            <a:ext cx="801373" cy="369332"/>
          </a:xfrm>
          <a:prstGeom prst="rect">
            <a:avLst/>
          </a:prstGeom>
          <a:noFill/>
        </p:spPr>
        <p:txBody>
          <a:bodyPr wrap="none" rtlCol="0">
            <a:spAutoFit/>
          </a:bodyPr>
          <a:lstStyle/>
          <a:p>
            <a:pPr defTabSz="914400"/>
            <a:r>
              <a:rPr lang="en-US" dirty="0">
                <a:solidFill>
                  <a:prstClr val="black"/>
                </a:solidFill>
              </a:rPr>
              <a:t>Page 1</a:t>
            </a:r>
            <a:endParaRPr lang="en-AU" dirty="0">
              <a:solidFill>
                <a:prstClr val="black"/>
              </a:solidFill>
            </a:endParaRPr>
          </a:p>
        </p:txBody>
      </p:sp>
      <p:pic>
        <p:nvPicPr>
          <p:cNvPr id="3" name="Picture 2"/>
          <p:cNvPicPr>
            <a:picLocks noChangeAspect="1"/>
          </p:cNvPicPr>
          <p:nvPr/>
        </p:nvPicPr>
        <p:blipFill>
          <a:blip r:embed="rId2"/>
          <a:stretch>
            <a:fillRect/>
          </a:stretch>
        </p:blipFill>
        <p:spPr>
          <a:xfrm>
            <a:off x="576647" y="0"/>
            <a:ext cx="6858000" cy="6858000"/>
          </a:xfrm>
          <a:prstGeom prst="rect">
            <a:avLst/>
          </a:prstGeom>
        </p:spPr>
      </p:pic>
    </p:spTree>
    <p:extLst>
      <p:ext uri="{BB962C8B-B14F-4D97-AF65-F5344CB8AC3E}">
        <p14:creationId xmlns:p14="http://schemas.microsoft.com/office/powerpoint/2010/main" val="38784018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7C80">
            <a:alpha val="67843"/>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4641"/>
            <a:ext cx="7886700" cy="1325563"/>
          </a:xfrm>
        </p:spPr>
        <p:txBody>
          <a:bodyPr/>
          <a:lstStyle/>
          <a:p>
            <a:pPr algn="ctr"/>
            <a:r>
              <a:rPr lang="ja-JP" altLang="en-US" dirty="0" smtClean="0">
                <a:latin typeface="Berlin Sans FB" panose="020E0602020502020306" pitchFamily="34" charset="0"/>
              </a:rPr>
              <a:t>かっぱ</a:t>
            </a:r>
            <a:endParaRPr lang="en-AU" dirty="0">
              <a:latin typeface="Berlin Sans FB" panose="020E0602020502020306" pitchFamily="34" charset="0"/>
            </a:endParaRPr>
          </a:p>
        </p:txBody>
      </p:sp>
      <p:sp>
        <p:nvSpPr>
          <p:cNvPr id="3" name="Content Placeholder 2"/>
          <p:cNvSpPr>
            <a:spLocks noGrp="1"/>
          </p:cNvSpPr>
          <p:nvPr>
            <p:ph idx="1"/>
          </p:nvPr>
        </p:nvSpPr>
        <p:spPr>
          <a:xfrm>
            <a:off x="222421" y="1153297"/>
            <a:ext cx="8771112" cy="3904736"/>
          </a:xfrm>
        </p:spPr>
        <p:txBody>
          <a:bodyPr>
            <a:noAutofit/>
          </a:bodyPr>
          <a:lstStyle/>
          <a:p>
            <a:pPr marL="0" indent="0">
              <a:buNone/>
            </a:pPr>
            <a:r>
              <a:rPr lang="en-AU" sz="2000" dirty="0">
                <a:solidFill>
                  <a:srgbClr val="FF0000"/>
                </a:solidFill>
              </a:rPr>
              <a:t>Kappa (</a:t>
            </a:r>
            <a:r>
              <a:rPr lang="en-AU" sz="2000" dirty="0" err="1">
                <a:solidFill>
                  <a:srgbClr val="FF0000"/>
                </a:solidFill>
              </a:rPr>
              <a:t>河童</a:t>
            </a:r>
            <a:r>
              <a:rPr lang="en-AU" sz="2000" dirty="0">
                <a:solidFill>
                  <a:srgbClr val="FF0000"/>
                </a:solidFill>
              </a:rPr>
              <a:t>)</a:t>
            </a:r>
            <a:r>
              <a:rPr lang="en-AU" sz="2000" dirty="0"/>
              <a:t>, are creatures from Japanese folklore that are most of the times dangerously mischievous and brutally deadly, but can be obsessively polite and helpful at times. </a:t>
            </a:r>
            <a:r>
              <a:rPr lang="en-AU" sz="2000" dirty="0" smtClean="0"/>
              <a:t>They </a:t>
            </a:r>
            <a:r>
              <a:rPr lang="en-AU" sz="2000" dirty="0"/>
              <a:t>are said to be really </a:t>
            </a:r>
            <a:r>
              <a:rPr lang="en-AU" sz="2000" dirty="0" smtClean="0"/>
              <a:t>scary. It </a:t>
            </a:r>
            <a:r>
              <a:rPr lang="en-AU" sz="2000" dirty="0"/>
              <a:t>is said that in order to save yourself from getting drowned, killed, and eaten by </a:t>
            </a:r>
            <a:r>
              <a:rPr lang="en-AU" sz="2000" dirty="0" smtClean="0">
                <a:solidFill>
                  <a:srgbClr val="FF0000"/>
                </a:solidFill>
              </a:rPr>
              <a:t>kappa</a:t>
            </a:r>
            <a:r>
              <a:rPr lang="ja-JP" altLang="en-US" sz="2000" dirty="0" smtClean="0">
                <a:solidFill>
                  <a:srgbClr val="FF0000"/>
                </a:solidFill>
              </a:rPr>
              <a:t>　かっぱ</a:t>
            </a:r>
            <a:r>
              <a:rPr lang="en-AU" sz="2000" dirty="0" smtClean="0">
                <a:solidFill>
                  <a:srgbClr val="FF0000"/>
                </a:solidFill>
              </a:rPr>
              <a:t>, </a:t>
            </a:r>
            <a:r>
              <a:rPr lang="en-AU" sz="2000" dirty="0"/>
              <a:t>you must take advantage of the fact that as much as they want to kill you, they are also overly obsessed with being polite. </a:t>
            </a:r>
            <a:r>
              <a:rPr lang="ja-JP" altLang="en-US" sz="2000" dirty="0" smtClean="0"/>
              <a:t>　</a:t>
            </a:r>
            <a:endParaRPr lang="en-US" altLang="ja-JP" sz="2000" dirty="0" smtClean="0"/>
          </a:p>
          <a:p>
            <a:pPr marL="0" indent="0">
              <a:buNone/>
            </a:pPr>
            <a:r>
              <a:rPr lang="en-AU" sz="2000" dirty="0" smtClean="0"/>
              <a:t>If </a:t>
            </a:r>
            <a:r>
              <a:rPr lang="en-AU" sz="2000" dirty="0"/>
              <a:t>you ever come across a kappa, try bowing politely in front of it. The kappa is too polite not to return the bow, and when it does, the water on the dent on top of its head will spill, rendering it critically weak (it gets its energy and life from the water</a:t>
            </a:r>
            <a:r>
              <a:rPr lang="en-AU" sz="2000" dirty="0" smtClean="0"/>
              <a:t>).</a:t>
            </a:r>
            <a:r>
              <a:rPr lang="ja-JP" altLang="en-US" sz="2000" dirty="0" smtClean="0"/>
              <a:t>　</a:t>
            </a:r>
            <a:r>
              <a:rPr lang="en-AU" sz="2000" dirty="0" smtClean="0"/>
              <a:t>And </a:t>
            </a:r>
            <a:r>
              <a:rPr lang="en-AU" sz="2000" dirty="0"/>
              <a:t>if you decide to refill its dent with water, it will be eternally grateful to you and will serve you for a lifetime. </a:t>
            </a:r>
            <a:r>
              <a:rPr lang="ja-JP" altLang="en-US" sz="2000" dirty="0" smtClean="0"/>
              <a:t>　</a:t>
            </a:r>
            <a:r>
              <a:rPr lang="en-AU" sz="2000" dirty="0" smtClean="0"/>
              <a:t>Some </a:t>
            </a:r>
            <a:r>
              <a:rPr lang="en-AU" sz="2000" dirty="0"/>
              <a:t>say that if you give it treats and gifts, especially its </a:t>
            </a:r>
            <a:r>
              <a:rPr lang="en-AU" sz="2000" dirty="0" smtClean="0"/>
              <a:t>favourite </a:t>
            </a:r>
            <a:r>
              <a:rPr lang="en-AU" sz="2000" dirty="0"/>
              <a:t>food, the cucumber, it will make sure of your safety, and/or it will teach you valuable (sometimes superhuman) </a:t>
            </a:r>
            <a:r>
              <a:rPr lang="en-AU" sz="2000" dirty="0" smtClean="0"/>
              <a:t>skills.</a:t>
            </a:r>
            <a:r>
              <a:rPr lang="ja-JP" altLang="en-US" sz="2000" dirty="0" smtClean="0"/>
              <a:t>　</a:t>
            </a:r>
            <a:r>
              <a:rPr lang="en-AU" sz="2000" dirty="0" smtClean="0"/>
              <a:t>Also</a:t>
            </a:r>
            <a:r>
              <a:rPr lang="en-AU" sz="2000" dirty="0"/>
              <a:t>, it is said that if ever you catch a kappa in the act of hurting someone, it can be made to apologize. You can even ask it to make a written apology! </a:t>
            </a:r>
            <a:r>
              <a:rPr lang="ja-JP" altLang="en-US" sz="2000" dirty="0" smtClean="0"/>
              <a:t>　</a:t>
            </a:r>
            <a:r>
              <a:rPr lang="en-AU" sz="2000" dirty="0" smtClean="0"/>
              <a:t>Kappa </a:t>
            </a:r>
            <a:r>
              <a:rPr lang="en-AU" sz="2000" dirty="0"/>
              <a:t>are also bound to every oath that they make, which is why in stories, humans usually trick them into promising to help or to do things, and if they do make a promise, they cannot and will not break it.</a:t>
            </a:r>
            <a:br>
              <a:rPr lang="en-AU" sz="2000" dirty="0"/>
            </a:br>
            <a:endParaRPr lang="en-AU" sz="2000" dirty="0" smtClean="0">
              <a:latin typeface="Berlin Sans FB" panose="020E0602020502020306" pitchFamily="34" charset="0"/>
            </a:endParaRPr>
          </a:p>
        </p:txBody>
      </p:sp>
      <p:sp>
        <p:nvSpPr>
          <p:cNvPr id="15" name="TextBox 14"/>
          <p:cNvSpPr txBox="1"/>
          <p:nvPr/>
        </p:nvSpPr>
        <p:spPr>
          <a:xfrm>
            <a:off x="8192160" y="6265261"/>
            <a:ext cx="801373" cy="369332"/>
          </a:xfrm>
          <a:prstGeom prst="rect">
            <a:avLst/>
          </a:prstGeom>
          <a:noFill/>
        </p:spPr>
        <p:txBody>
          <a:bodyPr wrap="none" rtlCol="0">
            <a:spAutoFit/>
          </a:bodyPr>
          <a:lstStyle/>
          <a:p>
            <a:pPr defTabSz="914400"/>
            <a:r>
              <a:rPr lang="en-US" dirty="0">
                <a:solidFill>
                  <a:prstClr val="black"/>
                </a:solidFill>
              </a:rPr>
              <a:t>Page 2</a:t>
            </a:r>
            <a:endParaRPr lang="en-AU" dirty="0">
              <a:solidFill>
                <a:prstClr val="black"/>
              </a:solidFill>
            </a:endParaRPr>
          </a:p>
        </p:txBody>
      </p:sp>
    </p:spTree>
    <p:extLst>
      <p:ext uri="{BB962C8B-B14F-4D97-AF65-F5344CB8AC3E}">
        <p14:creationId xmlns:p14="http://schemas.microsoft.com/office/powerpoint/2010/main" val="17860838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030A0">
            <a:alpha val="68000"/>
          </a:srgbClr>
        </a:solidFill>
        <a:effectLst/>
      </p:bgPr>
    </p:bg>
    <p:spTree>
      <p:nvGrpSpPr>
        <p:cNvPr id="1" name=""/>
        <p:cNvGrpSpPr/>
        <p:nvPr/>
      </p:nvGrpSpPr>
      <p:grpSpPr>
        <a:xfrm>
          <a:off x="0" y="0"/>
          <a:ext cx="0" cy="0"/>
          <a:chOff x="0" y="0"/>
          <a:chExt cx="0" cy="0"/>
        </a:xfrm>
      </p:grpSpPr>
      <p:sp>
        <p:nvSpPr>
          <p:cNvPr id="5" name="TextBox 4"/>
          <p:cNvSpPr txBox="1"/>
          <p:nvPr/>
        </p:nvSpPr>
        <p:spPr>
          <a:xfrm>
            <a:off x="8180175" y="6384324"/>
            <a:ext cx="801373" cy="369332"/>
          </a:xfrm>
          <a:prstGeom prst="rect">
            <a:avLst/>
          </a:prstGeom>
          <a:noFill/>
        </p:spPr>
        <p:txBody>
          <a:bodyPr wrap="none" rtlCol="0">
            <a:spAutoFit/>
          </a:bodyPr>
          <a:lstStyle/>
          <a:p>
            <a:pPr defTabSz="914400"/>
            <a:r>
              <a:rPr lang="en-US" dirty="0">
                <a:solidFill>
                  <a:prstClr val="black"/>
                </a:solidFill>
              </a:rPr>
              <a:t>Page 1</a:t>
            </a:r>
            <a:endParaRPr lang="en-AU" dirty="0">
              <a:solidFill>
                <a:prstClr val="black"/>
              </a:solidFill>
            </a:endParaRPr>
          </a:p>
        </p:txBody>
      </p:sp>
      <p:pic>
        <p:nvPicPr>
          <p:cNvPr id="3" name="Picture 2"/>
          <p:cNvPicPr>
            <a:picLocks noChangeAspect="1"/>
          </p:cNvPicPr>
          <p:nvPr/>
        </p:nvPicPr>
        <p:blipFill>
          <a:blip r:embed="rId2"/>
          <a:stretch>
            <a:fillRect/>
          </a:stretch>
        </p:blipFill>
        <p:spPr>
          <a:xfrm>
            <a:off x="735057" y="0"/>
            <a:ext cx="6819040" cy="6819040"/>
          </a:xfrm>
          <a:prstGeom prst="rect">
            <a:avLst/>
          </a:prstGeom>
        </p:spPr>
      </p:pic>
    </p:spTree>
    <p:extLst>
      <p:ext uri="{BB962C8B-B14F-4D97-AF65-F5344CB8AC3E}">
        <p14:creationId xmlns:p14="http://schemas.microsoft.com/office/powerpoint/2010/main" val="1631990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030A0">
            <a:alpha val="6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4641"/>
            <a:ext cx="7886700" cy="1325563"/>
          </a:xfrm>
        </p:spPr>
        <p:txBody>
          <a:bodyPr/>
          <a:lstStyle/>
          <a:p>
            <a:pPr algn="ctr"/>
            <a:r>
              <a:rPr lang="ja-JP" altLang="en-US" dirty="0" smtClean="0">
                <a:latin typeface="Berlin Sans FB" panose="020E0602020502020306" pitchFamily="34" charset="0"/>
              </a:rPr>
              <a:t>のっぺらぼう</a:t>
            </a:r>
            <a:endParaRPr lang="en-AU" dirty="0">
              <a:latin typeface="Berlin Sans FB" panose="020E0602020502020306" pitchFamily="34" charset="0"/>
            </a:endParaRPr>
          </a:p>
        </p:txBody>
      </p:sp>
      <p:sp>
        <p:nvSpPr>
          <p:cNvPr id="3" name="Content Placeholder 2"/>
          <p:cNvSpPr>
            <a:spLocks noGrp="1"/>
          </p:cNvSpPr>
          <p:nvPr>
            <p:ph idx="1"/>
          </p:nvPr>
        </p:nvSpPr>
        <p:spPr>
          <a:xfrm>
            <a:off x="222420" y="1153297"/>
            <a:ext cx="8674445" cy="3904736"/>
          </a:xfrm>
        </p:spPr>
        <p:txBody>
          <a:bodyPr>
            <a:noAutofit/>
          </a:bodyPr>
          <a:lstStyle/>
          <a:p>
            <a:pPr marL="0" indent="0">
              <a:buNone/>
            </a:pPr>
            <a:r>
              <a:rPr lang="en-AU" sz="2000" dirty="0" err="1" smtClean="0"/>
              <a:t>Noppera-bo</a:t>
            </a:r>
            <a:r>
              <a:rPr lang="ja-JP" altLang="en-US" sz="2000" dirty="0" smtClean="0"/>
              <a:t>　</a:t>
            </a:r>
            <a:r>
              <a:rPr lang="ja-JP" altLang="en-US" sz="2000" dirty="0" smtClean="0">
                <a:solidFill>
                  <a:srgbClr val="FF0000"/>
                </a:solidFill>
              </a:rPr>
              <a:t>のっぺらぼう</a:t>
            </a:r>
            <a:r>
              <a:rPr lang="en-AU" sz="2000" dirty="0" smtClean="0"/>
              <a:t> </a:t>
            </a:r>
            <a:r>
              <a:rPr lang="en-AU" sz="2000" dirty="0"/>
              <a:t>or the </a:t>
            </a:r>
            <a:r>
              <a:rPr lang="en-AU" sz="2000" dirty="0" smtClean="0"/>
              <a:t>“faceless ghost”, </a:t>
            </a:r>
            <a:r>
              <a:rPr lang="en-AU" sz="2000" dirty="0"/>
              <a:t>is a legendary creature from Japanese folklore that has inspired numerous </a:t>
            </a:r>
            <a:r>
              <a:rPr lang="en-AU" sz="2000" dirty="0" smtClean="0"/>
              <a:t>stories.</a:t>
            </a:r>
            <a:r>
              <a:rPr lang="ja-JP" altLang="en-US" sz="2000" dirty="0" smtClean="0"/>
              <a:t>　</a:t>
            </a:r>
            <a:r>
              <a:rPr lang="en-AU" sz="2000" dirty="0" smtClean="0"/>
              <a:t>They </a:t>
            </a:r>
            <a:r>
              <a:rPr lang="en-AU" sz="2000" dirty="0"/>
              <a:t>are known to frighten humans by imitating another person's face before </a:t>
            </a:r>
            <a:r>
              <a:rPr lang="en-AU" sz="2000" dirty="0" smtClean="0"/>
              <a:t>revealing </a:t>
            </a:r>
            <a:r>
              <a:rPr lang="en-AU" sz="2000" dirty="0"/>
              <a:t>their own blank face, but they are otherwise harmless</a:t>
            </a:r>
            <a:r>
              <a:rPr lang="en-AU" sz="2000" dirty="0" smtClean="0"/>
              <a:t>.</a:t>
            </a:r>
          </a:p>
          <a:p>
            <a:pPr marL="0" indent="0">
              <a:buNone/>
            </a:pPr>
            <a:r>
              <a:rPr lang="en-AU" sz="2000" dirty="0"/>
              <a:t/>
            </a:r>
            <a:br>
              <a:rPr lang="en-AU" sz="2000" dirty="0"/>
            </a:br>
            <a:endParaRPr lang="en-AU" sz="2000" dirty="0">
              <a:effectLst/>
            </a:endParaRPr>
          </a:p>
        </p:txBody>
      </p:sp>
      <p:sp>
        <p:nvSpPr>
          <p:cNvPr id="15" name="TextBox 14"/>
          <p:cNvSpPr txBox="1"/>
          <p:nvPr/>
        </p:nvSpPr>
        <p:spPr>
          <a:xfrm>
            <a:off x="8192160" y="6265261"/>
            <a:ext cx="801373" cy="369332"/>
          </a:xfrm>
          <a:prstGeom prst="rect">
            <a:avLst/>
          </a:prstGeom>
          <a:noFill/>
        </p:spPr>
        <p:txBody>
          <a:bodyPr wrap="none" rtlCol="0">
            <a:spAutoFit/>
          </a:bodyPr>
          <a:lstStyle/>
          <a:p>
            <a:pPr defTabSz="914400"/>
            <a:r>
              <a:rPr lang="en-US" dirty="0">
                <a:solidFill>
                  <a:prstClr val="black"/>
                </a:solidFill>
              </a:rPr>
              <a:t>Page 2</a:t>
            </a:r>
            <a:endParaRPr lang="en-AU" dirty="0">
              <a:solidFill>
                <a:prstClr val="black"/>
              </a:solidFill>
            </a:endParaRPr>
          </a:p>
        </p:txBody>
      </p:sp>
      <p:pic>
        <p:nvPicPr>
          <p:cNvPr id="5" name="Picture 4"/>
          <p:cNvPicPr>
            <a:picLocks noChangeAspect="1"/>
          </p:cNvPicPr>
          <p:nvPr/>
        </p:nvPicPr>
        <p:blipFill>
          <a:blip r:embed="rId2"/>
          <a:stretch>
            <a:fillRect/>
          </a:stretch>
        </p:blipFill>
        <p:spPr>
          <a:xfrm>
            <a:off x="155121" y="3105665"/>
            <a:ext cx="2830727" cy="3227029"/>
          </a:xfrm>
          <a:prstGeom prst="rect">
            <a:avLst/>
          </a:prstGeom>
        </p:spPr>
      </p:pic>
      <p:pic>
        <p:nvPicPr>
          <p:cNvPr id="7" name="Picture 6"/>
          <p:cNvPicPr>
            <a:picLocks noChangeAspect="1"/>
          </p:cNvPicPr>
          <p:nvPr/>
        </p:nvPicPr>
        <p:blipFill>
          <a:blip r:embed="rId3"/>
          <a:stretch>
            <a:fillRect/>
          </a:stretch>
        </p:blipFill>
        <p:spPr>
          <a:xfrm>
            <a:off x="3232908" y="3166541"/>
            <a:ext cx="3065649" cy="2874046"/>
          </a:xfrm>
          <a:prstGeom prst="rect">
            <a:avLst/>
          </a:prstGeom>
        </p:spPr>
      </p:pic>
      <p:pic>
        <p:nvPicPr>
          <p:cNvPr id="8" name="Picture 7"/>
          <p:cNvPicPr>
            <a:picLocks noChangeAspect="1"/>
          </p:cNvPicPr>
          <p:nvPr/>
        </p:nvPicPr>
        <p:blipFill>
          <a:blip r:embed="rId4"/>
          <a:stretch>
            <a:fillRect/>
          </a:stretch>
        </p:blipFill>
        <p:spPr>
          <a:xfrm>
            <a:off x="6545618" y="3166541"/>
            <a:ext cx="2418546" cy="2829699"/>
          </a:xfrm>
          <a:prstGeom prst="rect">
            <a:avLst/>
          </a:prstGeom>
        </p:spPr>
      </p:pic>
    </p:spTree>
    <p:extLst>
      <p:ext uri="{BB962C8B-B14F-4D97-AF65-F5344CB8AC3E}">
        <p14:creationId xmlns:p14="http://schemas.microsoft.com/office/powerpoint/2010/main" val="2738126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FFCC"/>
        </a:solidFill>
        <a:effectLst/>
      </p:bgPr>
    </p:bg>
    <p:spTree>
      <p:nvGrpSpPr>
        <p:cNvPr id="1" name=""/>
        <p:cNvGrpSpPr/>
        <p:nvPr/>
      </p:nvGrpSpPr>
      <p:grpSpPr>
        <a:xfrm>
          <a:off x="0" y="0"/>
          <a:ext cx="0" cy="0"/>
          <a:chOff x="0" y="0"/>
          <a:chExt cx="0" cy="0"/>
        </a:xfrm>
      </p:grpSpPr>
      <p:sp>
        <p:nvSpPr>
          <p:cNvPr id="5" name="TextBox 4"/>
          <p:cNvSpPr txBox="1"/>
          <p:nvPr/>
        </p:nvSpPr>
        <p:spPr>
          <a:xfrm>
            <a:off x="8180175" y="6384324"/>
            <a:ext cx="801373" cy="369332"/>
          </a:xfrm>
          <a:prstGeom prst="rect">
            <a:avLst/>
          </a:prstGeom>
          <a:noFill/>
        </p:spPr>
        <p:txBody>
          <a:bodyPr wrap="none" rtlCol="0">
            <a:spAutoFit/>
          </a:bodyPr>
          <a:lstStyle/>
          <a:p>
            <a:pPr defTabSz="914400"/>
            <a:r>
              <a:rPr lang="en-US" dirty="0">
                <a:solidFill>
                  <a:prstClr val="black"/>
                </a:solidFill>
              </a:rPr>
              <a:t>Page 1</a:t>
            </a:r>
            <a:endParaRPr lang="en-AU" dirty="0">
              <a:solidFill>
                <a:prstClr val="black"/>
              </a:solidFill>
            </a:endParaRPr>
          </a:p>
        </p:txBody>
      </p:sp>
      <p:pic>
        <p:nvPicPr>
          <p:cNvPr id="2" name="Picture 1"/>
          <p:cNvPicPr>
            <a:picLocks noChangeAspect="1"/>
          </p:cNvPicPr>
          <p:nvPr/>
        </p:nvPicPr>
        <p:blipFill>
          <a:blip r:embed="rId2"/>
          <a:stretch>
            <a:fillRect/>
          </a:stretch>
        </p:blipFill>
        <p:spPr>
          <a:xfrm>
            <a:off x="1145059" y="51487"/>
            <a:ext cx="6806513" cy="6806513"/>
          </a:xfrm>
          <a:prstGeom prst="rect">
            <a:avLst/>
          </a:prstGeom>
        </p:spPr>
      </p:pic>
    </p:spTree>
    <p:extLst>
      <p:ext uri="{BB962C8B-B14F-4D97-AF65-F5344CB8AC3E}">
        <p14:creationId xmlns:p14="http://schemas.microsoft.com/office/powerpoint/2010/main" val="36592094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FFC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4641"/>
            <a:ext cx="7886700" cy="1325563"/>
          </a:xfrm>
        </p:spPr>
        <p:txBody>
          <a:bodyPr/>
          <a:lstStyle/>
          <a:p>
            <a:pPr algn="ctr"/>
            <a:r>
              <a:rPr lang="ja-JP" altLang="en-US" dirty="0" smtClean="0">
                <a:latin typeface="Berlin Sans FB" panose="020E0602020502020306" pitchFamily="34" charset="0"/>
              </a:rPr>
              <a:t>みずち</a:t>
            </a:r>
            <a:endParaRPr lang="en-AU" dirty="0">
              <a:latin typeface="Berlin Sans FB" panose="020E0602020502020306" pitchFamily="34" charset="0"/>
            </a:endParaRPr>
          </a:p>
        </p:txBody>
      </p:sp>
      <p:sp>
        <p:nvSpPr>
          <p:cNvPr id="3" name="Content Placeholder 2"/>
          <p:cNvSpPr>
            <a:spLocks noGrp="1"/>
          </p:cNvSpPr>
          <p:nvPr>
            <p:ph idx="1"/>
          </p:nvPr>
        </p:nvSpPr>
        <p:spPr>
          <a:xfrm>
            <a:off x="222421" y="1153297"/>
            <a:ext cx="4286417" cy="3904736"/>
          </a:xfrm>
        </p:spPr>
        <p:txBody>
          <a:bodyPr>
            <a:noAutofit/>
          </a:bodyPr>
          <a:lstStyle/>
          <a:p>
            <a:pPr marL="0" indent="0">
              <a:buNone/>
            </a:pPr>
            <a:r>
              <a:rPr lang="en-AU" sz="2000" b="1" dirty="0" err="1">
                <a:solidFill>
                  <a:srgbClr val="FF0000"/>
                </a:solidFill>
                <a:latin typeface="Berlin Sans FB" panose="020E0602020502020306" pitchFamily="34" charset="0"/>
              </a:rPr>
              <a:t>Mizuchi</a:t>
            </a:r>
            <a:r>
              <a:rPr lang="en-AU" sz="2000" dirty="0">
                <a:solidFill>
                  <a:srgbClr val="FF0000"/>
                </a:solidFill>
                <a:latin typeface="Berlin Sans FB" panose="020E0602020502020306" pitchFamily="34" charset="0"/>
              </a:rPr>
              <a:t> </a:t>
            </a:r>
            <a:r>
              <a:rPr lang="ja-JP" altLang="en-US" sz="2000" dirty="0">
                <a:solidFill>
                  <a:srgbClr val="FF0000"/>
                </a:solidFill>
                <a:latin typeface="Berlin Sans FB" panose="020E0602020502020306" pitchFamily="34" charset="0"/>
              </a:rPr>
              <a:t>みずち</a:t>
            </a:r>
            <a:r>
              <a:rPr lang="ja-JP" altLang="en-US" sz="2000" dirty="0">
                <a:latin typeface="Berlin Sans FB" panose="020E0602020502020306" pitchFamily="34" charset="0"/>
              </a:rPr>
              <a:t>　</a:t>
            </a:r>
            <a:r>
              <a:rPr lang="en-AU" sz="2000" dirty="0">
                <a:latin typeface="Berlin Sans FB" panose="020E0602020502020306" pitchFamily="34" charset="0"/>
              </a:rPr>
              <a:t>is a kind of mythological Japanese dragon that is associated with water, and is actually a deity or a powerful river (or lake) spirit in folklore.</a:t>
            </a:r>
            <a:br>
              <a:rPr lang="en-AU" sz="2000" dirty="0">
                <a:latin typeface="Berlin Sans FB" panose="020E0602020502020306" pitchFamily="34" charset="0"/>
              </a:rPr>
            </a:br>
            <a:endParaRPr lang="en-AU" sz="2000" dirty="0">
              <a:latin typeface="Berlin Sans FB" panose="020E0602020502020306" pitchFamily="34" charset="0"/>
            </a:endParaRPr>
          </a:p>
          <a:p>
            <a:pPr marL="0" indent="0">
              <a:buNone/>
            </a:pPr>
            <a:r>
              <a:rPr lang="en-AU" sz="2000" dirty="0">
                <a:latin typeface="Berlin Sans FB" panose="020E0602020502020306" pitchFamily="34" charset="0"/>
              </a:rPr>
              <a:t>It has the same description as a dragon-slash-river-spirit that </a:t>
            </a:r>
            <a:r>
              <a:rPr lang="en-US" sz="2000" dirty="0">
                <a:latin typeface="Berlin Sans FB" panose="020E0602020502020306" pitchFamily="34" charset="0"/>
              </a:rPr>
              <a:t>is seen in </a:t>
            </a:r>
            <a:r>
              <a:rPr lang="en-AU" sz="2000" b="1" dirty="0">
                <a:latin typeface="Berlin Sans FB" panose="020E0602020502020306" pitchFamily="34" charset="0"/>
              </a:rPr>
              <a:t>Spirited Away </a:t>
            </a:r>
            <a:r>
              <a:rPr lang="en-AU" sz="2000" dirty="0">
                <a:latin typeface="Berlin Sans FB" panose="020E0602020502020306" pitchFamily="34" charset="0"/>
              </a:rPr>
              <a:t>called </a:t>
            </a:r>
            <a:r>
              <a:rPr lang="en-AU" sz="2000" b="1" dirty="0" err="1">
                <a:latin typeface="Berlin Sans FB" panose="020E0602020502020306" pitchFamily="34" charset="0"/>
              </a:rPr>
              <a:t>Haku</a:t>
            </a:r>
            <a:r>
              <a:rPr lang="en-AU" sz="2000" b="1" i="1" dirty="0">
                <a:latin typeface="Berlin Sans FB" panose="020E0602020502020306" pitchFamily="34" charset="0"/>
              </a:rPr>
              <a:t>.</a:t>
            </a:r>
          </a:p>
        </p:txBody>
      </p:sp>
      <p:sp>
        <p:nvSpPr>
          <p:cNvPr id="15" name="TextBox 14"/>
          <p:cNvSpPr txBox="1"/>
          <p:nvPr/>
        </p:nvSpPr>
        <p:spPr>
          <a:xfrm>
            <a:off x="8192160" y="6265261"/>
            <a:ext cx="801373" cy="369332"/>
          </a:xfrm>
          <a:prstGeom prst="rect">
            <a:avLst/>
          </a:prstGeom>
          <a:noFill/>
        </p:spPr>
        <p:txBody>
          <a:bodyPr wrap="none" rtlCol="0">
            <a:spAutoFit/>
          </a:bodyPr>
          <a:lstStyle/>
          <a:p>
            <a:pPr defTabSz="914400"/>
            <a:r>
              <a:rPr lang="en-US" dirty="0">
                <a:solidFill>
                  <a:prstClr val="black"/>
                </a:solidFill>
              </a:rPr>
              <a:t>Page 2</a:t>
            </a:r>
            <a:endParaRPr lang="en-AU" dirty="0">
              <a:solidFill>
                <a:prstClr val="black"/>
              </a:solidFill>
            </a:endParaRPr>
          </a:p>
        </p:txBody>
      </p:sp>
      <p:pic>
        <p:nvPicPr>
          <p:cNvPr id="6" name="Picture 5"/>
          <p:cNvPicPr>
            <a:picLocks noChangeAspect="1"/>
          </p:cNvPicPr>
          <p:nvPr/>
        </p:nvPicPr>
        <p:blipFill>
          <a:blip r:embed="rId2"/>
          <a:stretch>
            <a:fillRect/>
          </a:stretch>
        </p:blipFill>
        <p:spPr>
          <a:xfrm>
            <a:off x="5126380" y="988539"/>
            <a:ext cx="3286512" cy="2629209"/>
          </a:xfrm>
          <a:prstGeom prst="rect">
            <a:avLst/>
          </a:prstGeom>
        </p:spPr>
      </p:pic>
      <p:pic>
        <p:nvPicPr>
          <p:cNvPr id="8" name="Picture 7"/>
          <p:cNvPicPr>
            <a:picLocks noChangeAspect="1"/>
          </p:cNvPicPr>
          <p:nvPr/>
        </p:nvPicPr>
        <p:blipFill>
          <a:blip r:embed="rId3"/>
          <a:stretch>
            <a:fillRect/>
          </a:stretch>
        </p:blipFill>
        <p:spPr>
          <a:xfrm>
            <a:off x="5678188" y="3722261"/>
            <a:ext cx="2038350" cy="3019425"/>
          </a:xfrm>
          <a:prstGeom prst="rect">
            <a:avLst/>
          </a:prstGeom>
        </p:spPr>
      </p:pic>
      <p:pic>
        <p:nvPicPr>
          <p:cNvPr id="9" name="Picture 8"/>
          <p:cNvPicPr>
            <a:picLocks noChangeAspect="1"/>
          </p:cNvPicPr>
          <p:nvPr/>
        </p:nvPicPr>
        <p:blipFill>
          <a:blip r:embed="rId4"/>
          <a:stretch>
            <a:fillRect/>
          </a:stretch>
        </p:blipFill>
        <p:spPr>
          <a:xfrm>
            <a:off x="683510" y="4321647"/>
            <a:ext cx="3825328" cy="2062677"/>
          </a:xfrm>
          <a:prstGeom prst="rect">
            <a:avLst/>
          </a:prstGeom>
        </p:spPr>
      </p:pic>
    </p:spTree>
    <p:extLst>
      <p:ext uri="{BB962C8B-B14F-4D97-AF65-F5344CB8AC3E}">
        <p14:creationId xmlns:p14="http://schemas.microsoft.com/office/powerpoint/2010/main" val="27885773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5" name="TextBox 4"/>
          <p:cNvSpPr txBox="1"/>
          <p:nvPr/>
        </p:nvSpPr>
        <p:spPr>
          <a:xfrm>
            <a:off x="8180175" y="6384324"/>
            <a:ext cx="801373" cy="369332"/>
          </a:xfrm>
          <a:prstGeom prst="rect">
            <a:avLst/>
          </a:prstGeom>
          <a:noFill/>
        </p:spPr>
        <p:txBody>
          <a:bodyPr wrap="none" rtlCol="0">
            <a:spAutoFit/>
          </a:bodyPr>
          <a:lstStyle/>
          <a:p>
            <a:pPr defTabSz="914400"/>
            <a:r>
              <a:rPr lang="en-US" dirty="0">
                <a:solidFill>
                  <a:prstClr val="black"/>
                </a:solidFill>
              </a:rPr>
              <a:t>Page 1</a:t>
            </a:r>
            <a:endParaRPr lang="en-AU" dirty="0">
              <a:solidFill>
                <a:prstClr val="black"/>
              </a:solidFill>
            </a:endParaRPr>
          </a:p>
        </p:txBody>
      </p:sp>
      <p:pic>
        <p:nvPicPr>
          <p:cNvPr id="3" name="Picture 2"/>
          <p:cNvPicPr>
            <a:picLocks noChangeAspect="1"/>
          </p:cNvPicPr>
          <p:nvPr/>
        </p:nvPicPr>
        <p:blipFill>
          <a:blip r:embed="rId2"/>
          <a:stretch>
            <a:fillRect/>
          </a:stretch>
        </p:blipFill>
        <p:spPr>
          <a:xfrm>
            <a:off x="1111826" y="0"/>
            <a:ext cx="6858000" cy="6858000"/>
          </a:xfrm>
          <a:prstGeom prst="rect">
            <a:avLst/>
          </a:prstGeom>
        </p:spPr>
      </p:pic>
    </p:spTree>
    <p:extLst>
      <p:ext uri="{BB962C8B-B14F-4D97-AF65-F5344CB8AC3E}">
        <p14:creationId xmlns:p14="http://schemas.microsoft.com/office/powerpoint/2010/main" val="3712771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4641"/>
            <a:ext cx="7886700" cy="1325563"/>
          </a:xfrm>
        </p:spPr>
        <p:txBody>
          <a:bodyPr/>
          <a:lstStyle/>
          <a:p>
            <a:pPr algn="ctr"/>
            <a:r>
              <a:rPr lang="ja-JP" altLang="en-US" dirty="0" smtClean="0">
                <a:latin typeface="Berlin Sans FB" panose="020E0602020502020306" pitchFamily="34" charset="0"/>
              </a:rPr>
              <a:t>ばけね</a:t>
            </a:r>
            <a:r>
              <a:rPr lang="ja-JP" altLang="en-US" dirty="0">
                <a:latin typeface="Berlin Sans FB" panose="020E0602020502020306" pitchFamily="34" charset="0"/>
              </a:rPr>
              <a:t>こ</a:t>
            </a:r>
            <a:endParaRPr lang="en-AU" dirty="0">
              <a:latin typeface="Berlin Sans FB" panose="020E0602020502020306" pitchFamily="34" charset="0"/>
            </a:endParaRPr>
          </a:p>
        </p:txBody>
      </p:sp>
      <p:sp>
        <p:nvSpPr>
          <p:cNvPr id="3" name="Content Placeholder 2"/>
          <p:cNvSpPr>
            <a:spLocks noGrp="1"/>
          </p:cNvSpPr>
          <p:nvPr>
            <p:ph idx="1"/>
          </p:nvPr>
        </p:nvSpPr>
        <p:spPr>
          <a:xfrm>
            <a:off x="222421" y="1153297"/>
            <a:ext cx="4286417" cy="3904736"/>
          </a:xfrm>
        </p:spPr>
        <p:txBody>
          <a:bodyPr>
            <a:noAutofit/>
          </a:bodyPr>
          <a:lstStyle/>
          <a:p>
            <a:pPr marL="0" indent="0">
              <a:buNone/>
            </a:pPr>
            <a:r>
              <a:rPr lang="en-AU" altLang="ja-JP" sz="2000" dirty="0" smtClean="0">
                <a:latin typeface="Berlin Sans FB" panose="020E0602020502020306" pitchFamily="34" charset="0"/>
              </a:rPr>
              <a:t>In </a:t>
            </a:r>
            <a:r>
              <a:rPr lang="en-AU" altLang="ja-JP" sz="2000" dirty="0">
                <a:latin typeface="Berlin Sans FB" panose="020E0602020502020306" pitchFamily="34" charset="0"/>
              </a:rPr>
              <a:t>Japanese folklore, it is said that when a cat reaches 100 years old, it gains supernatural powers and becomes a </a:t>
            </a:r>
            <a:r>
              <a:rPr lang="en-US" altLang="ja-JP" sz="2000" dirty="0" err="1" smtClean="0">
                <a:solidFill>
                  <a:srgbClr val="FF0000"/>
                </a:solidFill>
                <a:latin typeface="Berlin Sans FB" panose="020E0602020502020306" pitchFamily="34" charset="0"/>
              </a:rPr>
              <a:t>Bakeneko</a:t>
            </a:r>
            <a:r>
              <a:rPr lang="en-US" altLang="ja-JP" sz="2000" dirty="0" smtClean="0">
                <a:solidFill>
                  <a:srgbClr val="FF0000"/>
                </a:solidFill>
                <a:latin typeface="Berlin Sans FB" panose="020E0602020502020306" pitchFamily="34" charset="0"/>
              </a:rPr>
              <a:t> </a:t>
            </a:r>
            <a:r>
              <a:rPr lang="ja-JP" altLang="en-US" sz="2000" dirty="0">
                <a:solidFill>
                  <a:srgbClr val="FF0000"/>
                </a:solidFill>
                <a:latin typeface="Berlin Sans FB" panose="020E0602020502020306" pitchFamily="34" charset="0"/>
              </a:rPr>
              <a:t>ばけねこ</a:t>
            </a:r>
            <a:r>
              <a:rPr lang="en-AU" altLang="ja-JP" sz="2000" dirty="0" smtClean="0">
                <a:latin typeface="Berlin Sans FB" panose="020E0602020502020306" pitchFamily="34" charset="0"/>
              </a:rPr>
              <a:t>. </a:t>
            </a:r>
            <a:endParaRPr lang="en-AU" altLang="ja-JP" sz="2000" dirty="0">
              <a:latin typeface="Berlin Sans FB" panose="020E0602020502020306" pitchFamily="34" charset="0"/>
            </a:endParaRPr>
          </a:p>
          <a:p>
            <a:pPr marL="0" indent="0">
              <a:buNone/>
            </a:pPr>
            <a:r>
              <a:rPr lang="en-AU" altLang="ja-JP" sz="2000" dirty="0" smtClean="0">
                <a:latin typeface="Berlin Sans FB" panose="020E0602020502020306" pitchFamily="34" charset="0"/>
              </a:rPr>
              <a:t>These </a:t>
            </a:r>
            <a:r>
              <a:rPr lang="en-AU" altLang="ja-JP" sz="2000" dirty="0">
                <a:latin typeface="Berlin Sans FB" panose="020E0602020502020306" pitchFamily="34" charset="0"/>
              </a:rPr>
              <a:t>supernatural powers include the ability to fly, communicate with other creatures, travel to the spirit realm, and most of all, transform or shape-shift into any form that it likes, for example, a bus. </a:t>
            </a:r>
          </a:p>
        </p:txBody>
      </p:sp>
      <p:sp>
        <p:nvSpPr>
          <p:cNvPr id="15" name="TextBox 14"/>
          <p:cNvSpPr txBox="1"/>
          <p:nvPr/>
        </p:nvSpPr>
        <p:spPr>
          <a:xfrm>
            <a:off x="8192160" y="6265261"/>
            <a:ext cx="801373" cy="369332"/>
          </a:xfrm>
          <a:prstGeom prst="rect">
            <a:avLst/>
          </a:prstGeom>
          <a:noFill/>
        </p:spPr>
        <p:txBody>
          <a:bodyPr wrap="none" rtlCol="0">
            <a:spAutoFit/>
          </a:bodyPr>
          <a:lstStyle/>
          <a:p>
            <a:pPr defTabSz="914400"/>
            <a:r>
              <a:rPr lang="en-US" dirty="0">
                <a:solidFill>
                  <a:prstClr val="black"/>
                </a:solidFill>
              </a:rPr>
              <a:t>Page 2</a:t>
            </a:r>
            <a:endParaRPr lang="en-AU" dirty="0">
              <a:solidFill>
                <a:prstClr val="black"/>
              </a:solidFill>
            </a:endParaRPr>
          </a:p>
        </p:txBody>
      </p:sp>
      <p:pic>
        <p:nvPicPr>
          <p:cNvPr id="5" name="Picture 4"/>
          <p:cNvPicPr>
            <a:picLocks noChangeAspect="1"/>
          </p:cNvPicPr>
          <p:nvPr/>
        </p:nvPicPr>
        <p:blipFill>
          <a:blip r:embed="rId2"/>
          <a:stretch>
            <a:fillRect/>
          </a:stretch>
        </p:blipFill>
        <p:spPr>
          <a:xfrm>
            <a:off x="6863391" y="0"/>
            <a:ext cx="2280609" cy="3386704"/>
          </a:xfrm>
          <a:prstGeom prst="rect">
            <a:avLst/>
          </a:prstGeom>
        </p:spPr>
      </p:pic>
      <p:pic>
        <p:nvPicPr>
          <p:cNvPr id="7" name="Picture 6"/>
          <p:cNvPicPr>
            <a:picLocks noChangeAspect="1"/>
          </p:cNvPicPr>
          <p:nvPr/>
        </p:nvPicPr>
        <p:blipFill>
          <a:blip r:embed="rId3"/>
          <a:stretch>
            <a:fillRect/>
          </a:stretch>
        </p:blipFill>
        <p:spPr>
          <a:xfrm>
            <a:off x="893618" y="4121061"/>
            <a:ext cx="3449783" cy="2573538"/>
          </a:xfrm>
          <a:prstGeom prst="rect">
            <a:avLst/>
          </a:prstGeom>
        </p:spPr>
      </p:pic>
      <p:pic>
        <p:nvPicPr>
          <p:cNvPr id="10" name="Picture 9"/>
          <p:cNvPicPr>
            <a:picLocks noChangeAspect="1"/>
          </p:cNvPicPr>
          <p:nvPr/>
        </p:nvPicPr>
        <p:blipFill>
          <a:blip r:embed="rId4"/>
          <a:stretch>
            <a:fillRect/>
          </a:stretch>
        </p:blipFill>
        <p:spPr>
          <a:xfrm>
            <a:off x="5140610" y="3417606"/>
            <a:ext cx="2585215" cy="3446953"/>
          </a:xfrm>
          <a:prstGeom prst="rect">
            <a:avLst/>
          </a:prstGeom>
        </p:spPr>
      </p:pic>
    </p:spTree>
    <p:extLst>
      <p:ext uri="{BB962C8B-B14F-4D97-AF65-F5344CB8AC3E}">
        <p14:creationId xmlns:p14="http://schemas.microsoft.com/office/powerpoint/2010/main" val="32339637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55592" y="-28831"/>
            <a:ext cx="6886831" cy="6886831"/>
          </a:xfrm>
          <a:prstGeom prst="rect">
            <a:avLst/>
          </a:prstGeom>
        </p:spPr>
      </p:pic>
      <p:sp>
        <p:nvSpPr>
          <p:cNvPr id="5" name="TextBox 4"/>
          <p:cNvSpPr txBox="1"/>
          <p:nvPr/>
        </p:nvSpPr>
        <p:spPr>
          <a:xfrm>
            <a:off x="8180175" y="6384324"/>
            <a:ext cx="801373" cy="369332"/>
          </a:xfrm>
          <a:prstGeom prst="rect">
            <a:avLst/>
          </a:prstGeom>
          <a:noFill/>
        </p:spPr>
        <p:txBody>
          <a:bodyPr wrap="none" rtlCol="0">
            <a:spAutoFit/>
          </a:bodyPr>
          <a:lstStyle/>
          <a:p>
            <a:pPr defTabSz="914400"/>
            <a:r>
              <a:rPr lang="en-US" dirty="0">
                <a:solidFill>
                  <a:prstClr val="black"/>
                </a:solidFill>
              </a:rPr>
              <a:t>Page 1</a:t>
            </a:r>
            <a:endParaRPr lang="en-AU" dirty="0">
              <a:solidFill>
                <a:prstClr val="black"/>
              </a:solidFill>
            </a:endParaRPr>
          </a:p>
        </p:txBody>
      </p:sp>
    </p:spTree>
    <p:extLst>
      <p:ext uri="{BB962C8B-B14F-4D97-AF65-F5344CB8AC3E}">
        <p14:creationId xmlns:p14="http://schemas.microsoft.com/office/powerpoint/2010/main" val="19450763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50000"/>
            <a:alpha val="53000"/>
          </a:schemeClr>
        </a:solidFill>
        <a:effectLst/>
      </p:bgPr>
    </p:bg>
    <p:spTree>
      <p:nvGrpSpPr>
        <p:cNvPr id="1" name=""/>
        <p:cNvGrpSpPr/>
        <p:nvPr/>
      </p:nvGrpSpPr>
      <p:grpSpPr>
        <a:xfrm>
          <a:off x="0" y="0"/>
          <a:ext cx="0" cy="0"/>
          <a:chOff x="0" y="0"/>
          <a:chExt cx="0" cy="0"/>
        </a:xfrm>
      </p:grpSpPr>
      <p:sp>
        <p:nvSpPr>
          <p:cNvPr id="5" name="TextBox 4"/>
          <p:cNvSpPr txBox="1"/>
          <p:nvPr/>
        </p:nvSpPr>
        <p:spPr>
          <a:xfrm>
            <a:off x="8180175" y="6384324"/>
            <a:ext cx="801373" cy="369332"/>
          </a:xfrm>
          <a:prstGeom prst="rect">
            <a:avLst/>
          </a:prstGeom>
          <a:noFill/>
        </p:spPr>
        <p:txBody>
          <a:bodyPr wrap="none" rtlCol="0">
            <a:spAutoFit/>
          </a:bodyPr>
          <a:lstStyle/>
          <a:p>
            <a:pPr defTabSz="914400"/>
            <a:r>
              <a:rPr lang="en-US" dirty="0">
                <a:solidFill>
                  <a:prstClr val="black"/>
                </a:solidFill>
              </a:rPr>
              <a:t>Page 1</a:t>
            </a:r>
            <a:endParaRPr lang="en-AU" dirty="0">
              <a:solidFill>
                <a:prstClr val="black"/>
              </a:solidFill>
            </a:endParaRPr>
          </a:p>
        </p:txBody>
      </p:sp>
      <p:pic>
        <p:nvPicPr>
          <p:cNvPr id="3" name="Picture 2"/>
          <p:cNvPicPr>
            <a:picLocks noChangeAspect="1"/>
          </p:cNvPicPr>
          <p:nvPr/>
        </p:nvPicPr>
        <p:blipFill>
          <a:blip r:embed="rId2"/>
          <a:stretch>
            <a:fillRect/>
          </a:stretch>
        </p:blipFill>
        <p:spPr>
          <a:xfrm>
            <a:off x="741404" y="0"/>
            <a:ext cx="6858000" cy="6858000"/>
          </a:xfrm>
          <a:prstGeom prst="rect">
            <a:avLst/>
          </a:prstGeom>
        </p:spPr>
      </p:pic>
    </p:spTree>
    <p:extLst>
      <p:ext uri="{BB962C8B-B14F-4D97-AF65-F5344CB8AC3E}">
        <p14:creationId xmlns:p14="http://schemas.microsoft.com/office/powerpoint/2010/main" val="28703147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50000"/>
            <a:alpha val="53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4641"/>
            <a:ext cx="7886700" cy="1325563"/>
          </a:xfrm>
        </p:spPr>
        <p:txBody>
          <a:bodyPr/>
          <a:lstStyle/>
          <a:p>
            <a:pPr algn="ctr"/>
            <a:r>
              <a:rPr lang="ja-JP" altLang="en-US" dirty="0" smtClean="0">
                <a:latin typeface="Berlin Sans FB" panose="020E0602020502020306" pitchFamily="34" charset="0"/>
              </a:rPr>
              <a:t>ゆうれい</a:t>
            </a:r>
            <a:endParaRPr lang="en-AU" dirty="0">
              <a:latin typeface="Berlin Sans FB" panose="020E0602020502020306" pitchFamily="34" charset="0"/>
            </a:endParaRPr>
          </a:p>
        </p:txBody>
      </p:sp>
      <p:sp>
        <p:nvSpPr>
          <p:cNvPr id="3" name="Content Placeholder 2"/>
          <p:cNvSpPr>
            <a:spLocks noGrp="1"/>
          </p:cNvSpPr>
          <p:nvPr>
            <p:ph idx="1"/>
          </p:nvPr>
        </p:nvSpPr>
        <p:spPr>
          <a:xfrm>
            <a:off x="222421" y="1153297"/>
            <a:ext cx="4604952" cy="3904736"/>
          </a:xfrm>
        </p:spPr>
        <p:txBody>
          <a:bodyPr>
            <a:noAutofit/>
          </a:bodyPr>
          <a:lstStyle/>
          <a:p>
            <a:pPr marL="0" indent="0">
              <a:buNone/>
            </a:pPr>
            <a:r>
              <a:rPr lang="en-AU" sz="2000" dirty="0" err="1">
                <a:solidFill>
                  <a:srgbClr val="FF0000"/>
                </a:solidFill>
                <a:latin typeface="Berlin Sans FB" panose="020E0602020502020306" pitchFamily="34" charset="0"/>
              </a:rPr>
              <a:t>Yūrei</a:t>
            </a:r>
            <a:r>
              <a:rPr lang="en-AU" sz="2000" dirty="0">
                <a:solidFill>
                  <a:srgbClr val="FF0000"/>
                </a:solidFill>
                <a:latin typeface="Berlin Sans FB" panose="020E0602020502020306" pitchFamily="34" charset="0"/>
              </a:rPr>
              <a:t> </a:t>
            </a:r>
            <a:r>
              <a:rPr lang="en-AU" sz="2000" dirty="0" smtClean="0">
                <a:solidFill>
                  <a:srgbClr val="FF0000"/>
                </a:solidFill>
                <a:latin typeface="Berlin Sans FB" panose="020E0602020502020306" pitchFamily="34" charset="0"/>
              </a:rPr>
              <a:t>(</a:t>
            </a:r>
            <a:r>
              <a:rPr lang="ja-JP" altLang="en-US" sz="2000" dirty="0" smtClean="0">
                <a:solidFill>
                  <a:srgbClr val="FF0000"/>
                </a:solidFill>
                <a:latin typeface="Berlin Sans FB" panose="020E0602020502020306" pitchFamily="34" charset="0"/>
              </a:rPr>
              <a:t>ゆうれい</a:t>
            </a:r>
            <a:r>
              <a:rPr lang="en-US" altLang="ja-JP" sz="2000" dirty="0" smtClean="0">
                <a:solidFill>
                  <a:srgbClr val="FF0000"/>
                </a:solidFill>
                <a:latin typeface="Berlin Sans FB" panose="020E0602020502020306" pitchFamily="34" charset="0"/>
              </a:rPr>
              <a:t>) </a:t>
            </a:r>
            <a:r>
              <a:rPr lang="en-AU" sz="2000" dirty="0">
                <a:latin typeface="Berlin Sans FB" panose="020E0602020502020306" pitchFamily="34" charset="0"/>
              </a:rPr>
              <a:t>are </a:t>
            </a:r>
            <a:r>
              <a:rPr lang="en-AU" sz="2000" dirty="0" smtClean="0">
                <a:latin typeface="Berlin Sans FB" panose="020E0602020502020306" pitchFamily="34" charset="0"/>
              </a:rPr>
              <a:t>“ghosts” </a:t>
            </a:r>
            <a:r>
              <a:rPr lang="en-AU" sz="2000" dirty="0">
                <a:latin typeface="Berlin Sans FB" panose="020E0602020502020306" pitchFamily="34" charset="0"/>
              </a:rPr>
              <a:t>in Japanese folklore. The kanji directly translates to </a:t>
            </a:r>
            <a:r>
              <a:rPr lang="en-AU" sz="2000" dirty="0" smtClean="0">
                <a:latin typeface="Berlin Sans FB" panose="020E0602020502020306" pitchFamily="34" charset="0"/>
              </a:rPr>
              <a:t>“faint spirit”. </a:t>
            </a:r>
            <a:r>
              <a:rPr lang="en-AU" sz="2000" dirty="0">
                <a:latin typeface="Berlin Sans FB" panose="020E0602020502020306" pitchFamily="34" charset="0"/>
              </a:rPr>
              <a:t>It is a traditional Japanese belief that for a dead </a:t>
            </a:r>
            <a:r>
              <a:rPr lang="en-AU" sz="2000" dirty="0" smtClean="0">
                <a:latin typeface="Berlin Sans FB" panose="020E0602020502020306" pitchFamily="34" charset="0"/>
              </a:rPr>
              <a:t>person‘s </a:t>
            </a:r>
            <a:r>
              <a:rPr lang="en-AU" sz="2000" dirty="0">
                <a:latin typeface="Berlin Sans FB" panose="020E0602020502020306" pitchFamily="34" charset="0"/>
              </a:rPr>
              <a:t>spirit to rest in peace and join its ancestors (sometimes even becoming the protector of their living loved ones), it has to be given a proper funeral and burial rites. </a:t>
            </a:r>
            <a:br>
              <a:rPr lang="en-AU" sz="2000" dirty="0">
                <a:latin typeface="Berlin Sans FB" panose="020E0602020502020306" pitchFamily="34" charset="0"/>
              </a:rPr>
            </a:br>
            <a:r>
              <a:rPr lang="en-AU" sz="2000" dirty="0">
                <a:latin typeface="Berlin Sans FB" panose="020E0602020502020306" pitchFamily="34" charset="0"/>
              </a:rPr>
              <a:t/>
            </a:r>
            <a:br>
              <a:rPr lang="en-AU" sz="2000" dirty="0">
                <a:latin typeface="Berlin Sans FB" panose="020E0602020502020306" pitchFamily="34" charset="0"/>
              </a:rPr>
            </a:br>
            <a:r>
              <a:rPr lang="en-AU" sz="2000" dirty="0">
                <a:latin typeface="Berlin Sans FB" panose="020E0602020502020306" pitchFamily="34" charset="0"/>
              </a:rPr>
              <a:t>It is said that if a dead person has </a:t>
            </a:r>
            <a:r>
              <a:rPr lang="en-AU" sz="2000" dirty="0" smtClean="0">
                <a:latin typeface="Berlin Sans FB" panose="020E0602020502020306" pitchFamily="34" charset="0"/>
              </a:rPr>
              <a:t>not </a:t>
            </a:r>
            <a:r>
              <a:rPr lang="en-AU" sz="2000" dirty="0">
                <a:latin typeface="Berlin Sans FB" panose="020E0602020502020306" pitchFamily="34" charset="0"/>
              </a:rPr>
              <a:t>been given a proper burial, or has been a victim of a violent death, its spirit lingers in the land of the living as a </a:t>
            </a:r>
            <a:r>
              <a:rPr lang="en-AU" sz="2000" dirty="0" err="1" smtClean="0">
                <a:latin typeface="Berlin Sans FB" panose="020E0602020502020306" pitchFamily="34" charset="0"/>
              </a:rPr>
              <a:t>yūrei</a:t>
            </a:r>
            <a:r>
              <a:rPr lang="ja-JP" altLang="en-US" sz="2000" dirty="0" smtClean="0">
                <a:latin typeface="Berlin Sans FB" panose="020E0602020502020306" pitchFamily="34" charset="0"/>
              </a:rPr>
              <a:t>　ゆうれい</a:t>
            </a:r>
            <a:r>
              <a:rPr lang="en-AU" sz="2000" dirty="0" smtClean="0">
                <a:latin typeface="Berlin Sans FB" panose="020E0602020502020306" pitchFamily="34" charset="0"/>
              </a:rPr>
              <a:t> </a:t>
            </a:r>
            <a:r>
              <a:rPr lang="en-AU" sz="2000" dirty="0">
                <a:latin typeface="Berlin Sans FB" panose="020E0602020502020306" pitchFamily="34" charset="0"/>
              </a:rPr>
              <a:t>(or sometimes as an </a:t>
            </a:r>
            <a:r>
              <a:rPr lang="en-AU" sz="2000" dirty="0" err="1" smtClean="0">
                <a:solidFill>
                  <a:srgbClr val="FF0000"/>
                </a:solidFill>
                <a:latin typeface="Berlin Sans FB" panose="020E0602020502020306" pitchFamily="34" charset="0"/>
              </a:rPr>
              <a:t>onryō</a:t>
            </a:r>
            <a:r>
              <a:rPr lang="ja-JP" altLang="en-US" sz="2000" dirty="0" smtClean="0">
                <a:solidFill>
                  <a:srgbClr val="FF0000"/>
                </a:solidFill>
                <a:latin typeface="Berlin Sans FB" panose="020E0602020502020306" pitchFamily="34" charset="0"/>
              </a:rPr>
              <a:t>　おんりょう</a:t>
            </a:r>
            <a:r>
              <a:rPr lang="en-AU" sz="2000" dirty="0" smtClean="0">
                <a:solidFill>
                  <a:srgbClr val="FF0000"/>
                </a:solidFill>
                <a:latin typeface="Berlin Sans FB" panose="020E0602020502020306" pitchFamily="34" charset="0"/>
              </a:rPr>
              <a:t> </a:t>
            </a:r>
            <a:r>
              <a:rPr lang="en-AU" sz="2000" dirty="0">
                <a:latin typeface="Berlin Sans FB" panose="020E0602020502020306" pitchFamily="34" charset="0"/>
              </a:rPr>
              <a:t>or </a:t>
            </a:r>
            <a:r>
              <a:rPr lang="en-AU" sz="2000" dirty="0" smtClean="0">
                <a:latin typeface="Berlin Sans FB" panose="020E0602020502020306" pitchFamily="34" charset="0"/>
              </a:rPr>
              <a:t>“vengeful spirit”). </a:t>
            </a:r>
            <a:r>
              <a:rPr lang="en-AU" sz="2000" dirty="0">
                <a:latin typeface="Berlin Sans FB" panose="020E0602020502020306" pitchFamily="34" charset="0"/>
              </a:rPr>
              <a:t>Sometimes, extreme feelings (such as love and anger), or an unfinished business may also cause a </a:t>
            </a:r>
            <a:r>
              <a:rPr lang="en-AU" sz="2000" dirty="0" err="1">
                <a:latin typeface="Berlin Sans FB" panose="020E0602020502020306" pitchFamily="34" charset="0"/>
              </a:rPr>
              <a:t>yūrei</a:t>
            </a:r>
            <a:r>
              <a:rPr lang="en-AU" sz="2000" dirty="0">
                <a:latin typeface="Berlin Sans FB" panose="020E0602020502020306" pitchFamily="34" charset="0"/>
              </a:rPr>
              <a:t> </a:t>
            </a:r>
            <a:r>
              <a:rPr lang="ja-JP" altLang="en-US" sz="2000" dirty="0" smtClean="0">
                <a:latin typeface="Berlin Sans FB" panose="020E0602020502020306" pitchFamily="34" charset="0"/>
              </a:rPr>
              <a:t>ゆうれい　</a:t>
            </a:r>
            <a:r>
              <a:rPr lang="en-AU" sz="2000" dirty="0" smtClean="0">
                <a:latin typeface="Berlin Sans FB" panose="020E0602020502020306" pitchFamily="34" charset="0"/>
              </a:rPr>
              <a:t>to </a:t>
            </a:r>
            <a:r>
              <a:rPr lang="en-AU" sz="2000" dirty="0">
                <a:latin typeface="Berlin Sans FB" panose="020E0602020502020306" pitchFamily="34" charset="0"/>
              </a:rPr>
              <a:t>stay</a:t>
            </a:r>
            <a:r>
              <a:rPr lang="en-AU" sz="2000" dirty="0" smtClean="0">
                <a:latin typeface="Berlin Sans FB" panose="020E0602020502020306" pitchFamily="34" charset="0"/>
              </a:rPr>
              <a:t>.</a:t>
            </a:r>
            <a:endParaRPr lang="en-AU" sz="2000" b="1" i="1" dirty="0">
              <a:latin typeface="Berlin Sans FB" panose="020E0602020502020306" pitchFamily="34" charset="0"/>
            </a:endParaRPr>
          </a:p>
        </p:txBody>
      </p:sp>
      <p:sp>
        <p:nvSpPr>
          <p:cNvPr id="15" name="TextBox 14"/>
          <p:cNvSpPr txBox="1"/>
          <p:nvPr/>
        </p:nvSpPr>
        <p:spPr>
          <a:xfrm>
            <a:off x="8192160" y="6265261"/>
            <a:ext cx="801373" cy="369332"/>
          </a:xfrm>
          <a:prstGeom prst="rect">
            <a:avLst/>
          </a:prstGeom>
          <a:noFill/>
        </p:spPr>
        <p:txBody>
          <a:bodyPr wrap="none" rtlCol="0">
            <a:spAutoFit/>
          </a:bodyPr>
          <a:lstStyle/>
          <a:p>
            <a:pPr defTabSz="914400"/>
            <a:r>
              <a:rPr lang="en-US" dirty="0">
                <a:solidFill>
                  <a:prstClr val="black"/>
                </a:solidFill>
              </a:rPr>
              <a:t>Page 2</a:t>
            </a:r>
            <a:endParaRPr lang="en-AU" dirty="0">
              <a:solidFill>
                <a:prstClr val="black"/>
              </a:solidFill>
            </a:endParaRPr>
          </a:p>
        </p:txBody>
      </p:sp>
      <p:pic>
        <p:nvPicPr>
          <p:cNvPr id="4" name="Picture 3"/>
          <p:cNvPicPr>
            <a:picLocks noChangeAspect="1"/>
          </p:cNvPicPr>
          <p:nvPr/>
        </p:nvPicPr>
        <p:blipFill>
          <a:blip r:embed="rId2"/>
          <a:stretch>
            <a:fillRect/>
          </a:stretch>
        </p:blipFill>
        <p:spPr>
          <a:xfrm>
            <a:off x="5374645" y="1014993"/>
            <a:ext cx="3082860" cy="2309169"/>
          </a:xfrm>
          <a:prstGeom prst="rect">
            <a:avLst/>
          </a:prstGeom>
        </p:spPr>
      </p:pic>
      <p:pic>
        <p:nvPicPr>
          <p:cNvPr id="7" name="Picture 6"/>
          <p:cNvPicPr>
            <a:picLocks noChangeAspect="1"/>
          </p:cNvPicPr>
          <p:nvPr/>
        </p:nvPicPr>
        <p:blipFill>
          <a:blip r:embed="rId3"/>
          <a:stretch>
            <a:fillRect/>
          </a:stretch>
        </p:blipFill>
        <p:spPr>
          <a:xfrm>
            <a:off x="5210456" y="3436336"/>
            <a:ext cx="3724275" cy="2828925"/>
          </a:xfrm>
          <a:prstGeom prst="rect">
            <a:avLst/>
          </a:prstGeom>
        </p:spPr>
      </p:pic>
    </p:spTree>
    <p:extLst>
      <p:ext uri="{BB962C8B-B14F-4D97-AF65-F5344CB8AC3E}">
        <p14:creationId xmlns:p14="http://schemas.microsoft.com/office/powerpoint/2010/main" val="32306637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50000"/>
            <a:alpha val="53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4641"/>
            <a:ext cx="7886700" cy="1325563"/>
          </a:xfrm>
        </p:spPr>
        <p:txBody>
          <a:bodyPr/>
          <a:lstStyle/>
          <a:p>
            <a:pPr algn="ctr"/>
            <a:r>
              <a:rPr lang="en-US" altLang="ja-JP" dirty="0" smtClean="0">
                <a:latin typeface="Berlin Sans FB" panose="020E0602020502020306" pitchFamily="34" charset="0"/>
              </a:rPr>
              <a:t>The Samurai and his wife</a:t>
            </a:r>
            <a:endParaRPr lang="en-AU" dirty="0">
              <a:latin typeface="Berlin Sans FB" panose="020E0602020502020306" pitchFamily="34" charset="0"/>
            </a:endParaRPr>
          </a:p>
        </p:txBody>
      </p:sp>
      <p:sp>
        <p:nvSpPr>
          <p:cNvPr id="3" name="Content Placeholder 2"/>
          <p:cNvSpPr>
            <a:spLocks noGrp="1"/>
          </p:cNvSpPr>
          <p:nvPr>
            <p:ph idx="1"/>
          </p:nvPr>
        </p:nvSpPr>
        <p:spPr>
          <a:xfrm>
            <a:off x="222421" y="1153297"/>
            <a:ext cx="8771112" cy="3904736"/>
          </a:xfrm>
        </p:spPr>
        <p:txBody>
          <a:bodyPr>
            <a:noAutofit/>
          </a:bodyPr>
          <a:lstStyle/>
          <a:p>
            <a:pPr marL="0" indent="0">
              <a:buNone/>
            </a:pPr>
            <a:r>
              <a:rPr lang="ja-JP" altLang="en-US" sz="1400" dirty="0" smtClean="0"/>
              <a:t>む</a:t>
            </a:r>
            <a:r>
              <a:rPr lang="ja-JP" altLang="en-US" sz="1400" dirty="0"/>
              <a:t>かしむかし</a:t>
            </a:r>
            <a:r>
              <a:rPr lang="en-US" altLang="ja-JP" sz="1400" dirty="0"/>
              <a:t>, </a:t>
            </a:r>
            <a:r>
              <a:rPr lang="en-AU" sz="1400" dirty="0"/>
              <a:t>there lived a poor but </a:t>
            </a:r>
            <a:r>
              <a:rPr lang="en-AU" sz="1400" dirty="0" smtClean="0"/>
              <a:t>skilful </a:t>
            </a:r>
            <a:r>
              <a:rPr lang="en-AU" sz="1400" dirty="0"/>
              <a:t>samurai. He met the woman of his dreams and married her, and together they lived a happy but simple life in a small village. </a:t>
            </a:r>
            <a:r>
              <a:rPr lang="en-AU" sz="1400" dirty="0" smtClean="0"/>
              <a:t>  They were very happy, until </a:t>
            </a:r>
            <a:r>
              <a:rPr lang="en-AU" sz="1400" dirty="0"/>
              <a:t>one day, the samurai was </a:t>
            </a:r>
            <a:r>
              <a:rPr lang="en-AU" sz="1400" dirty="0" smtClean="0"/>
              <a:t>offered </a:t>
            </a:r>
            <a:r>
              <a:rPr lang="en-AU" sz="1400" dirty="0"/>
              <a:t>a high position in the emperor's palace, which was in a faraway </a:t>
            </a:r>
            <a:r>
              <a:rPr lang="en-AU" sz="1400" dirty="0" smtClean="0"/>
              <a:t>city. The </a:t>
            </a:r>
            <a:r>
              <a:rPr lang="en-AU" sz="1400" dirty="0"/>
              <a:t>samurai, blinded by power and money, immediately decided to leave home. He promised his wife that he would return soon, then he excitedly set off to the faraway place</a:t>
            </a:r>
            <a:r>
              <a:rPr lang="en-AU" sz="1400" dirty="0" smtClean="0"/>
              <a:t>.</a:t>
            </a:r>
          </a:p>
          <a:p>
            <a:pPr marL="0" indent="0">
              <a:buNone/>
            </a:pPr>
            <a:r>
              <a:rPr lang="en-AU" sz="1400" dirty="0" smtClean="0"/>
              <a:t>Once </a:t>
            </a:r>
            <a:r>
              <a:rPr lang="en-AU" sz="1400" dirty="0"/>
              <a:t>he got there, he was amazed by all the luxury that lay before him: delicious food, all kinds of extravagant </a:t>
            </a:r>
            <a:r>
              <a:rPr lang="en-AU" sz="1400" dirty="0" smtClean="0"/>
              <a:t>things.  He </a:t>
            </a:r>
            <a:r>
              <a:rPr lang="en-AU" sz="1400" dirty="0"/>
              <a:t>even met a lovely lady </a:t>
            </a:r>
            <a:r>
              <a:rPr lang="en-AU" sz="1400" dirty="0" smtClean="0"/>
              <a:t>which made him forgot </a:t>
            </a:r>
            <a:r>
              <a:rPr lang="en-AU" sz="1400" dirty="0"/>
              <a:t>all about his wife. He spent his days </a:t>
            </a:r>
            <a:r>
              <a:rPr lang="en-AU" sz="1400" dirty="0" smtClean="0"/>
              <a:t>relaxing and having fun </a:t>
            </a:r>
            <a:r>
              <a:rPr lang="en-AU" sz="1400" dirty="0"/>
              <a:t>when he was not </a:t>
            </a:r>
            <a:r>
              <a:rPr lang="en-AU" sz="1400" dirty="0" smtClean="0"/>
              <a:t>working.</a:t>
            </a:r>
            <a:r>
              <a:rPr lang="en-AU" sz="1400" dirty="0"/>
              <a:t> </a:t>
            </a:r>
            <a:r>
              <a:rPr lang="en-AU" sz="1400" dirty="0" smtClean="0"/>
              <a:t>Five years passed</a:t>
            </a:r>
            <a:r>
              <a:rPr lang="en-AU" sz="1400" dirty="0"/>
              <a:t>, and soon he got weary of his life in the city. He missed his simple life with his loving wife, and everyday he grew more homesick</a:t>
            </a:r>
            <a:r>
              <a:rPr lang="en-AU" sz="1400" dirty="0" smtClean="0"/>
              <a:t>. </a:t>
            </a:r>
          </a:p>
          <a:p>
            <a:pPr marL="0" indent="0">
              <a:buNone/>
            </a:pPr>
            <a:r>
              <a:rPr lang="en-AU" sz="1400" dirty="0" smtClean="0"/>
              <a:t>One </a:t>
            </a:r>
            <a:r>
              <a:rPr lang="en-AU" sz="1400" dirty="0"/>
              <a:t>day, he finally decided to </a:t>
            </a:r>
            <a:r>
              <a:rPr lang="en-AU" sz="1400" dirty="0" smtClean="0"/>
              <a:t>go home </a:t>
            </a:r>
            <a:r>
              <a:rPr lang="en-AU" sz="1400" dirty="0"/>
              <a:t>to the small village. He found their house looking the same way when he left it, but it was very clean and tidy. He found his wife sitting on their porch, and she smiled warmly upon seeing him, her eyes shining with tears. He hugged her, feeling very guilty. That night, </a:t>
            </a:r>
            <a:r>
              <a:rPr lang="en-AU" sz="1400" dirty="0" smtClean="0"/>
              <a:t>the samurai and his wife fell asleep arm in arm.   He </a:t>
            </a:r>
            <a:r>
              <a:rPr lang="en-AU" sz="1400" dirty="0"/>
              <a:t>whispered to her, "I'm sorry I left </a:t>
            </a:r>
            <a:r>
              <a:rPr lang="en-AU" sz="1400" dirty="0" smtClean="0"/>
              <a:t>you. I </a:t>
            </a:r>
            <a:r>
              <a:rPr lang="en-AU" sz="1400" dirty="0"/>
              <a:t>missed you so much</a:t>
            </a:r>
            <a:r>
              <a:rPr lang="en-AU" sz="1400" dirty="0" smtClean="0"/>
              <a:t>.“ "</a:t>
            </a:r>
            <a:r>
              <a:rPr lang="en-AU" sz="1400" dirty="0"/>
              <a:t>Don't worry</a:t>
            </a:r>
            <a:r>
              <a:rPr lang="en-AU" sz="1400" dirty="0" smtClean="0"/>
              <a:t>,” she replied, “I'm </a:t>
            </a:r>
            <a:r>
              <a:rPr lang="en-AU" sz="1400" dirty="0"/>
              <a:t>happy </a:t>
            </a:r>
            <a:r>
              <a:rPr lang="en-AU" sz="1400" dirty="0" smtClean="0"/>
              <a:t>you've </a:t>
            </a:r>
            <a:r>
              <a:rPr lang="en-AU" sz="1400" dirty="0"/>
              <a:t>come </a:t>
            </a:r>
            <a:r>
              <a:rPr lang="en-AU" sz="1400" dirty="0" smtClean="0"/>
              <a:t>home now. </a:t>
            </a:r>
            <a:r>
              <a:rPr lang="en-AU" sz="1400" dirty="0"/>
              <a:t>I love you, and I missed you too</a:t>
            </a:r>
            <a:r>
              <a:rPr lang="en-AU" sz="1400" dirty="0" smtClean="0"/>
              <a:t>.” He </a:t>
            </a:r>
            <a:r>
              <a:rPr lang="en-AU" sz="1400" dirty="0"/>
              <a:t>fell </a:t>
            </a:r>
            <a:r>
              <a:rPr lang="en-AU" sz="1400" dirty="0" smtClean="0"/>
              <a:t>asleep.</a:t>
            </a:r>
          </a:p>
          <a:p>
            <a:pPr marL="0" indent="0">
              <a:buNone/>
            </a:pPr>
            <a:r>
              <a:rPr lang="en-AU" sz="1400" dirty="0" smtClean="0"/>
              <a:t>The </a:t>
            </a:r>
            <a:r>
              <a:rPr lang="en-AU" sz="1400" dirty="0"/>
              <a:t>next morning, he was shocked </a:t>
            </a:r>
            <a:r>
              <a:rPr lang="en-AU" sz="1400" dirty="0" smtClean="0"/>
              <a:t>by what he saw when he woke. Next </a:t>
            </a:r>
            <a:r>
              <a:rPr lang="en-AU" sz="1400" dirty="0"/>
              <a:t>to him was a corpse, and when he looked around the room, everything was old and dusty! He ran outside to his </a:t>
            </a:r>
            <a:r>
              <a:rPr lang="en-AU" sz="1400" dirty="0" smtClean="0"/>
              <a:t>neighbour's </a:t>
            </a:r>
            <a:r>
              <a:rPr lang="en-AU" sz="1400" dirty="0"/>
              <a:t>house and demanded that they tell him what happened to his home. They replied</a:t>
            </a:r>
            <a:r>
              <a:rPr lang="en-AU" sz="1400" dirty="0" smtClean="0"/>
              <a:t>:  "</a:t>
            </a:r>
            <a:r>
              <a:rPr lang="en-AU" sz="1400" dirty="0"/>
              <a:t>When you left, she waited for you to come back. When she did not receive any </a:t>
            </a:r>
            <a:r>
              <a:rPr lang="en-AU" sz="1400" dirty="0" smtClean="0"/>
              <a:t>letters </a:t>
            </a:r>
            <a:r>
              <a:rPr lang="en-AU" sz="1400" dirty="0"/>
              <a:t>from you, she became very distant and depressed as time went by. She stopped talking to us and she stopped coming out of your house, until one day, we thought we smelled </a:t>
            </a:r>
            <a:r>
              <a:rPr lang="en-AU" sz="1400" dirty="0" smtClean="0"/>
              <a:t>a rotten odour coming </a:t>
            </a:r>
            <a:r>
              <a:rPr lang="en-AU" sz="1400" dirty="0"/>
              <a:t>from your house, and we figured that she had died. Nobody ever came to check on your house because everyone thought she </a:t>
            </a:r>
            <a:r>
              <a:rPr lang="en-AU" sz="1400" dirty="0" smtClean="0"/>
              <a:t>had put a curse on it.“ The </a:t>
            </a:r>
            <a:r>
              <a:rPr lang="en-AU" sz="1400" dirty="0"/>
              <a:t>samurai, </a:t>
            </a:r>
            <a:r>
              <a:rPr lang="en-AU" sz="1400" dirty="0" smtClean="0"/>
              <a:t>was very </a:t>
            </a:r>
            <a:r>
              <a:rPr lang="en-AU" sz="1400" dirty="0"/>
              <a:t>shocked and </a:t>
            </a:r>
            <a:r>
              <a:rPr lang="en-AU" sz="1400" dirty="0" smtClean="0"/>
              <a:t>sorry.  He went </a:t>
            </a:r>
            <a:r>
              <a:rPr lang="en-AU" sz="1400" dirty="0"/>
              <a:t>back to his house and started to cry. That afternoon, he took his wife's corpse and buried </a:t>
            </a:r>
            <a:r>
              <a:rPr lang="en-AU" sz="1400" dirty="0" smtClean="0"/>
              <a:t>it. He </a:t>
            </a:r>
            <a:r>
              <a:rPr lang="en-AU" sz="1400" dirty="0"/>
              <a:t>cleaned the house, and continued with his life. Sometimes, when he felt really sad and alone, he could have sworn that he could still see his wife sitting </a:t>
            </a:r>
            <a:r>
              <a:rPr lang="en-AU" sz="1400" dirty="0" smtClean="0"/>
              <a:t>on </a:t>
            </a:r>
            <a:r>
              <a:rPr lang="en-AU" sz="1400" dirty="0"/>
              <a:t>their porch, smiling at him warmly and sweetly. </a:t>
            </a:r>
            <a:r>
              <a:rPr lang="en-AU" sz="2400" dirty="0"/>
              <a:t/>
            </a:r>
            <a:br>
              <a:rPr lang="en-AU" sz="2400" dirty="0"/>
            </a:br>
            <a:endParaRPr lang="en-AU" sz="2400" b="1" i="1" dirty="0"/>
          </a:p>
          <a:p>
            <a:pPr marL="0" indent="0">
              <a:buNone/>
            </a:pPr>
            <a:endParaRPr lang="en-AU" sz="2000" b="1" i="1" dirty="0">
              <a:latin typeface="Berlin Sans FB" panose="020E0602020502020306" pitchFamily="34" charset="0"/>
            </a:endParaRPr>
          </a:p>
        </p:txBody>
      </p:sp>
      <p:sp>
        <p:nvSpPr>
          <p:cNvPr id="15" name="TextBox 14"/>
          <p:cNvSpPr txBox="1"/>
          <p:nvPr/>
        </p:nvSpPr>
        <p:spPr>
          <a:xfrm>
            <a:off x="8192160" y="6265261"/>
            <a:ext cx="801373" cy="369332"/>
          </a:xfrm>
          <a:prstGeom prst="rect">
            <a:avLst/>
          </a:prstGeom>
          <a:noFill/>
        </p:spPr>
        <p:txBody>
          <a:bodyPr wrap="none" rtlCol="0">
            <a:spAutoFit/>
          </a:bodyPr>
          <a:lstStyle/>
          <a:p>
            <a:pPr defTabSz="914400"/>
            <a:r>
              <a:rPr lang="en-US" dirty="0" smtClean="0">
                <a:solidFill>
                  <a:prstClr val="black"/>
                </a:solidFill>
              </a:rPr>
              <a:t>Page 3</a:t>
            </a:r>
            <a:endParaRPr lang="en-AU" dirty="0">
              <a:solidFill>
                <a:prstClr val="black"/>
              </a:solidFill>
            </a:endParaRPr>
          </a:p>
        </p:txBody>
      </p:sp>
    </p:spTree>
    <p:extLst>
      <p:ext uri="{BB962C8B-B14F-4D97-AF65-F5344CB8AC3E}">
        <p14:creationId xmlns:p14="http://schemas.microsoft.com/office/powerpoint/2010/main" val="26145363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4641"/>
            <a:ext cx="7886700" cy="1325563"/>
          </a:xfrm>
        </p:spPr>
        <p:txBody>
          <a:bodyPr/>
          <a:lstStyle/>
          <a:p>
            <a:pPr algn="ctr"/>
            <a:r>
              <a:rPr lang="ja-JP" altLang="en-US" dirty="0" smtClean="0"/>
              <a:t>ダイダラボッチ</a:t>
            </a:r>
            <a:endParaRPr lang="en-AU" dirty="0"/>
          </a:p>
        </p:txBody>
      </p:sp>
      <p:sp>
        <p:nvSpPr>
          <p:cNvPr id="3" name="Content Placeholder 2"/>
          <p:cNvSpPr>
            <a:spLocks noGrp="1"/>
          </p:cNvSpPr>
          <p:nvPr>
            <p:ph idx="1"/>
          </p:nvPr>
        </p:nvSpPr>
        <p:spPr>
          <a:xfrm>
            <a:off x="222422" y="1153297"/>
            <a:ext cx="5387546" cy="5023666"/>
          </a:xfrm>
        </p:spPr>
        <p:txBody>
          <a:bodyPr>
            <a:noAutofit/>
          </a:bodyPr>
          <a:lstStyle/>
          <a:p>
            <a:pPr marL="0" indent="0">
              <a:buNone/>
            </a:pPr>
            <a:r>
              <a:rPr lang="en-AU" sz="2000" dirty="0" err="1">
                <a:solidFill>
                  <a:srgbClr val="FF0000"/>
                </a:solidFill>
                <a:latin typeface="Berlin Sans FB" panose="020E0602020502020306" pitchFamily="34" charset="0"/>
              </a:rPr>
              <a:t>Daidarabotchi</a:t>
            </a:r>
            <a:r>
              <a:rPr lang="en-AU" sz="2000" dirty="0">
                <a:solidFill>
                  <a:srgbClr val="FF0000"/>
                </a:solidFill>
                <a:latin typeface="Berlin Sans FB" panose="020E0602020502020306" pitchFamily="34" charset="0"/>
              </a:rPr>
              <a:t> </a:t>
            </a:r>
            <a:r>
              <a:rPr lang="ja-JP" altLang="en-US" sz="2000" dirty="0">
                <a:solidFill>
                  <a:srgbClr val="FF0000"/>
                </a:solidFill>
                <a:latin typeface="Berlin Sans FB" panose="020E0602020502020306" pitchFamily="34" charset="0"/>
              </a:rPr>
              <a:t>ダイダラボッチ</a:t>
            </a:r>
            <a:r>
              <a:rPr lang="en-US" altLang="ja-JP" sz="2000" dirty="0">
                <a:latin typeface="Berlin Sans FB" panose="020E0602020502020306" pitchFamily="34" charset="0"/>
              </a:rPr>
              <a:t> </a:t>
            </a:r>
            <a:r>
              <a:rPr lang="en-AU" sz="2000" dirty="0">
                <a:latin typeface="Berlin Sans FB" panose="020E0602020502020306" pitchFamily="34" charset="0"/>
              </a:rPr>
              <a:t>are gigantic </a:t>
            </a:r>
            <a:r>
              <a:rPr lang="en-AU" sz="2000" dirty="0" err="1">
                <a:solidFill>
                  <a:srgbClr val="FF0000"/>
                </a:solidFill>
                <a:latin typeface="Berlin Sans FB" panose="020E0602020502020306" pitchFamily="34" charset="0"/>
              </a:rPr>
              <a:t>yōkai</a:t>
            </a:r>
            <a:r>
              <a:rPr lang="en-AU" sz="2000" dirty="0">
                <a:solidFill>
                  <a:srgbClr val="FF0000"/>
                </a:solidFill>
                <a:latin typeface="Berlin Sans FB" panose="020E0602020502020306" pitchFamily="34" charset="0"/>
              </a:rPr>
              <a:t> </a:t>
            </a:r>
            <a:r>
              <a:rPr lang="ja-JP" altLang="en-US" sz="2000" dirty="0">
                <a:solidFill>
                  <a:srgbClr val="FF0000"/>
                </a:solidFill>
                <a:latin typeface="Berlin Sans FB" panose="020E0602020502020306" pitchFamily="34" charset="0"/>
              </a:rPr>
              <a:t>ようかい</a:t>
            </a:r>
            <a:r>
              <a:rPr lang="ja-JP" altLang="en-US" sz="2000" dirty="0">
                <a:latin typeface="Berlin Sans FB" panose="020E0602020502020306" pitchFamily="34" charset="0"/>
              </a:rPr>
              <a:t>　</a:t>
            </a:r>
            <a:r>
              <a:rPr lang="en-AU" sz="2000" dirty="0">
                <a:latin typeface="Berlin Sans FB" panose="020E0602020502020306" pitchFamily="34" charset="0"/>
              </a:rPr>
              <a:t>(supernatural phantom-like creature) in Japanese folklore.</a:t>
            </a:r>
            <a:r>
              <a:rPr lang="ja-JP" altLang="en-US" sz="2000" dirty="0">
                <a:latin typeface="Berlin Sans FB" panose="020E0602020502020306" pitchFamily="34" charset="0"/>
              </a:rPr>
              <a:t>　</a:t>
            </a:r>
            <a:r>
              <a:rPr lang="en-AU" sz="2000" dirty="0">
                <a:latin typeface="Berlin Sans FB" panose="020E0602020502020306" pitchFamily="34" charset="0"/>
              </a:rPr>
              <a:t>It is said that their gigantic footsteps are responsible for lakes and various bodies of water in Japan. (</a:t>
            </a:r>
            <a:r>
              <a:rPr lang="ja-JP" altLang="en-US" sz="2000" dirty="0">
                <a:latin typeface="Berlin Sans FB" panose="020E0602020502020306" pitchFamily="34" charset="0"/>
              </a:rPr>
              <a:t>ノ*゜▽゜*</a:t>
            </a:r>
            <a:r>
              <a:rPr lang="en-US" altLang="ja-JP" sz="2000" dirty="0">
                <a:latin typeface="Berlin Sans FB" panose="020E0602020502020306" pitchFamily="34" charset="0"/>
              </a:rPr>
              <a:t>)</a:t>
            </a:r>
          </a:p>
          <a:p>
            <a:pPr marL="0" indent="0">
              <a:buNone/>
            </a:pPr>
            <a:r>
              <a:rPr lang="ja-JP" altLang="en-US" sz="2000" dirty="0">
                <a:latin typeface="Berlin Sans FB" panose="020E0602020502020306" pitchFamily="34" charset="0"/>
              </a:rPr>
              <a:t>Ｉ</a:t>
            </a:r>
            <a:r>
              <a:rPr lang="en-AU" sz="2000" dirty="0">
                <a:latin typeface="Berlin Sans FB" panose="020E0602020502020306" pitchFamily="34" charset="0"/>
              </a:rPr>
              <a:t>n one story, a </a:t>
            </a:r>
            <a:r>
              <a:rPr lang="en-AU" sz="2000" dirty="0" err="1">
                <a:latin typeface="Berlin Sans FB" panose="020E0602020502020306" pitchFamily="34" charset="0"/>
              </a:rPr>
              <a:t>daidarabotchi</a:t>
            </a:r>
            <a:r>
              <a:rPr lang="en-AU" sz="2000" dirty="0">
                <a:latin typeface="Berlin Sans FB" panose="020E0602020502020306" pitchFamily="34" charset="0"/>
              </a:rPr>
              <a:t> once weighed Mt. Fuji and Mt. Tsukuba in its hands to see which is bigger and heavier, and when it found out that Mt. Fuji is bigger, it dropped Mt. Tsukuba in the </a:t>
            </a:r>
            <a:r>
              <a:rPr lang="en-AU" sz="2000" dirty="0" err="1">
                <a:latin typeface="Berlin Sans FB" panose="020E0602020502020306" pitchFamily="34" charset="0"/>
              </a:rPr>
              <a:t>ground.The</a:t>
            </a:r>
            <a:r>
              <a:rPr lang="en-AU" sz="2000" dirty="0">
                <a:latin typeface="Berlin Sans FB" panose="020E0602020502020306" pitchFamily="34" charset="0"/>
              </a:rPr>
              <a:t> force of the drop caused Mt. Tsukuba's peak to split, which is allegedly the origin of it's twin peaks now.</a:t>
            </a:r>
          </a:p>
          <a:p>
            <a:pPr marL="0" indent="0">
              <a:buNone/>
            </a:pPr>
            <a:endParaRPr lang="en-AU" sz="1600" i="1" dirty="0">
              <a:latin typeface="Berlin Sans FB" panose="020E0602020502020306" pitchFamily="34" charset="0"/>
            </a:endParaRPr>
          </a:p>
          <a:p>
            <a:pPr marL="0" indent="0">
              <a:buNone/>
            </a:pPr>
            <a:r>
              <a:rPr lang="en-AU" sz="2000" dirty="0">
                <a:latin typeface="Berlin Sans FB" panose="020E0602020502020306" pitchFamily="34" charset="0"/>
              </a:rPr>
              <a:t>The illustration shows the forest spirit in Studio </a:t>
            </a:r>
            <a:r>
              <a:rPr lang="en-AU" sz="2000" dirty="0" err="1">
                <a:latin typeface="Berlin Sans FB" panose="020E0602020502020306" pitchFamily="34" charset="0"/>
              </a:rPr>
              <a:t>Ghibli's</a:t>
            </a:r>
            <a:r>
              <a:rPr lang="en-AU" sz="2000" dirty="0">
                <a:latin typeface="Berlin Sans FB" panose="020E0602020502020306" pitchFamily="34" charset="0"/>
              </a:rPr>
              <a:t> Princess </a:t>
            </a:r>
            <a:r>
              <a:rPr lang="en-AU" sz="2000" dirty="0" err="1">
                <a:latin typeface="Berlin Sans FB" panose="020E0602020502020306" pitchFamily="34" charset="0"/>
              </a:rPr>
              <a:t>Mononoke</a:t>
            </a:r>
            <a:r>
              <a:rPr lang="en-AU" sz="2000" dirty="0">
                <a:latin typeface="Berlin Sans FB" panose="020E0602020502020306" pitchFamily="34" charset="0"/>
              </a:rPr>
              <a:t> when it transformed into a </a:t>
            </a:r>
            <a:r>
              <a:rPr lang="en-AU" sz="2000" dirty="0" err="1">
                <a:latin typeface="Berlin Sans FB" panose="020E0602020502020306" pitchFamily="34" charset="0"/>
              </a:rPr>
              <a:t>daidarabotchi</a:t>
            </a:r>
            <a:r>
              <a:rPr lang="en-AU" sz="2000" dirty="0">
                <a:latin typeface="Berlin Sans FB" panose="020E0602020502020306" pitchFamily="34" charset="0"/>
              </a:rPr>
              <a:t> at night! </a:t>
            </a:r>
          </a:p>
          <a:p>
            <a:pPr marL="0" indent="0">
              <a:buNone/>
            </a:pPr>
            <a:r>
              <a:rPr lang="en-AU" sz="2000" dirty="0">
                <a:latin typeface="Berlin Sans FB" panose="020E0602020502020306" pitchFamily="34" charset="0"/>
              </a:rPr>
              <a:t>Meanwhile in Naruto, the Ten-Tails' original form is based on a </a:t>
            </a:r>
            <a:r>
              <a:rPr lang="en-AU" sz="2000" dirty="0" err="1">
                <a:latin typeface="Berlin Sans FB" panose="020E0602020502020306" pitchFamily="34" charset="0"/>
              </a:rPr>
              <a:t>daidarabotchi</a:t>
            </a:r>
            <a:r>
              <a:rPr lang="en-AU" sz="2000" dirty="0">
                <a:latin typeface="Berlin Sans FB" panose="020E0602020502020306" pitchFamily="34" charset="0"/>
              </a:rPr>
              <a:t>. </a:t>
            </a:r>
          </a:p>
        </p:txBody>
      </p:sp>
      <p:pic>
        <p:nvPicPr>
          <p:cNvPr id="4" name="Picture 3"/>
          <p:cNvPicPr>
            <a:picLocks noChangeAspect="1"/>
          </p:cNvPicPr>
          <p:nvPr/>
        </p:nvPicPr>
        <p:blipFill>
          <a:blip r:embed="rId2"/>
          <a:stretch>
            <a:fillRect/>
          </a:stretch>
        </p:blipFill>
        <p:spPr>
          <a:xfrm>
            <a:off x="5609970" y="1079156"/>
            <a:ext cx="3530611" cy="4451640"/>
          </a:xfrm>
          <a:prstGeom prst="rect">
            <a:avLst/>
          </a:prstGeom>
        </p:spPr>
      </p:pic>
      <p:cxnSp>
        <p:nvCxnSpPr>
          <p:cNvPr id="6" name="Straight Arrow Connector 5"/>
          <p:cNvCxnSpPr/>
          <p:nvPr/>
        </p:nvCxnSpPr>
        <p:spPr>
          <a:xfrm>
            <a:off x="7572632" y="3304978"/>
            <a:ext cx="352168" cy="286721"/>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7" name="Straight Arrow Connector 6"/>
          <p:cNvCxnSpPr/>
          <p:nvPr/>
        </p:nvCxnSpPr>
        <p:spPr>
          <a:xfrm flipV="1">
            <a:off x="7451124" y="3764693"/>
            <a:ext cx="297592" cy="714177"/>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sp>
        <p:nvSpPr>
          <p:cNvPr id="10" name="TextBox 9"/>
          <p:cNvSpPr txBox="1"/>
          <p:nvPr/>
        </p:nvSpPr>
        <p:spPr>
          <a:xfrm>
            <a:off x="7274013" y="4382527"/>
            <a:ext cx="846707" cy="369332"/>
          </a:xfrm>
          <a:prstGeom prst="rect">
            <a:avLst/>
          </a:prstGeom>
          <a:noFill/>
        </p:spPr>
        <p:txBody>
          <a:bodyPr wrap="none" rtlCol="0">
            <a:spAutoFit/>
          </a:bodyPr>
          <a:lstStyle/>
          <a:p>
            <a:pPr defTabSz="914400"/>
            <a:r>
              <a:rPr lang="en-US" dirty="0">
                <a:solidFill>
                  <a:prstClr val="black"/>
                </a:solidFill>
              </a:rPr>
              <a:t>Mt Fuji</a:t>
            </a:r>
            <a:endParaRPr lang="en-AU" dirty="0">
              <a:solidFill>
                <a:prstClr val="black"/>
              </a:solidFill>
            </a:endParaRPr>
          </a:p>
        </p:txBody>
      </p:sp>
      <p:sp>
        <p:nvSpPr>
          <p:cNvPr id="12" name="TextBox 11"/>
          <p:cNvSpPr txBox="1"/>
          <p:nvPr/>
        </p:nvSpPr>
        <p:spPr>
          <a:xfrm>
            <a:off x="6776138" y="2963789"/>
            <a:ext cx="1273747" cy="369332"/>
          </a:xfrm>
          <a:prstGeom prst="rect">
            <a:avLst/>
          </a:prstGeom>
          <a:noFill/>
        </p:spPr>
        <p:txBody>
          <a:bodyPr wrap="none" rtlCol="0">
            <a:spAutoFit/>
          </a:bodyPr>
          <a:lstStyle/>
          <a:p>
            <a:pPr defTabSz="914400"/>
            <a:r>
              <a:rPr lang="en-US" dirty="0">
                <a:solidFill>
                  <a:prstClr val="black"/>
                </a:solidFill>
              </a:rPr>
              <a:t>Mt Tsukuba</a:t>
            </a:r>
            <a:endParaRPr lang="en-AU" dirty="0">
              <a:solidFill>
                <a:prstClr val="black"/>
              </a:solidFill>
            </a:endParaRPr>
          </a:p>
        </p:txBody>
      </p:sp>
      <p:sp>
        <p:nvSpPr>
          <p:cNvPr id="13" name="TextBox 12"/>
          <p:cNvSpPr txBox="1"/>
          <p:nvPr/>
        </p:nvSpPr>
        <p:spPr>
          <a:xfrm>
            <a:off x="7867136" y="3555310"/>
            <a:ext cx="725711" cy="369332"/>
          </a:xfrm>
          <a:prstGeom prst="rect">
            <a:avLst/>
          </a:prstGeom>
          <a:noFill/>
        </p:spPr>
        <p:txBody>
          <a:bodyPr wrap="none" rtlCol="0">
            <a:spAutoFit/>
          </a:bodyPr>
          <a:lstStyle/>
          <a:p>
            <a:pPr defTabSz="914400"/>
            <a:r>
              <a:rPr lang="en-US" dirty="0">
                <a:solidFill>
                  <a:prstClr val="black"/>
                </a:solidFill>
              </a:rPr>
              <a:t>Tokyo</a:t>
            </a:r>
            <a:endParaRPr lang="en-AU" dirty="0">
              <a:solidFill>
                <a:prstClr val="black"/>
              </a:solidFill>
            </a:endParaRPr>
          </a:p>
        </p:txBody>
      </p:sp>
      <p:sp>
        <p:nvSpPr>
          <p:cNvPr id="14" name="Oval 13"/>
          <p:cNvSpPr/>
          <p:nvPr/>
        </p:nvSpPr>
        <p:spPr>
          <a:xfrm>
            <a:off x="7867136" y="3694259"/>
            <a:ext cx="57665" cy="4571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AU">
              <a:solidFill>
                <a:prstClr val="white"/>
              </a:solidFill>
            </a:endParaRPr>
          </a:p>
        </p:txBody>
      </p:sp>
      <p:sp>
        <p:nvSpPr>
          <p:cNvPr id="15" name="TextBox 14"/>
          <p:cNvSpPr txBox="1"/>
          <p:nvPr/>
        </p:nvSpPr>
        <p:spPr>
          <a:xfrm>
            <a:off x="8192160" y="6265261"/>
            <a:ext cx="801373" cy="369332"/>
          </a:xfrm>
          <a:prstGeom prst="rect">
            <a:avLst/>
          </a:prstGeom>
          <a:noFill/>
        </p:spPr>
        <p:txBody>
          <a:bodyPr wrap="none" rtlCol="0">
            <a:spAutoFit/>
          </a:bodyPr>
          <a:lstStyle/>
          <a:p>
            <a:pPr defTabSz="914400"/>
            <a:r>
              <a:rPr lang="en-US" dirty="0">
                <a:solidFill>
                  <a:prstClr val="black"/>
                </a:solidFill>
              </a:rPr>
              <a:t>Page 2</a:t>
            </a:r>
            <a:endParaRPr lang="en-AU" dirty="0">
              <a:solidFill>
                <a:prstClr val="black"/>
              </a:solidFill>
            </a:endParaRPr>
          </a:p>
        </p:txBody>
      </p:sp>
    </p:spTree>
    <p:extLst>
      <p:ext uri="{BB962C8B-B14F-4D97-AF65-F5344CB8AC3E}">
        <p14:creationId xmlns:p14="http://schemas.microsoft.com/office/powerpoint/2010/main" val="2341258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9966"/>
        </a:solidFill>
        <a:effectLst/>
      </p:bgPr>
    </p:bg>
    <p:spTree>
      <p:nvGrpSpPr>
        <p:cNvPr id="1" name=""/>
        <p:cNvGrpSpPr/>
        <p:nvPr/>
      </p:nvGrpSpPr>
      <p:grpSpPr>
        <a:xfrm>
          <a:off x="0" y="0"/>
          <a:ext cx="0" cy="0"/>
          <a:chOff x="0" y="0"/>
          <a:chExt cx="0" cy="0"/>
        </a:xfrm>
      </p:grpSpPr>
      <p:sp>
        <p:nvSpPr>
          <p:cNvPr id="5" name="TextBox 4"/>
          <p:cNvSpPr txBox="1"/>
          <p:nvPr/>
        </p:nvSpPr>
        <p:spPr>
          <a:xfrm>
            <a:off x="8180175" y="6384324"/>
            <a:ext cx="801373" cy="369332"/>
          </a:xfrm>
          <a:prstGeom prst="rect">
            <a:avLst/>
          </a:prstGeom>
          <a:noFill/>
        </p:spPr>
        <p:txBody>
          <a:bodyPr wrap="none" rtlCol="0">
            <a:spAutoFit/>
          </a:bodyPr>
          <a:lstStyle/>
          <a:p>
            <a:pPr defTabSz="914400"/>
            <a:r>
              <a:rPr lang="en-US" dirty="0">
                <a:solidFill>
                  <a:prstClr val="black"/>
                </a:solidFill>
              </a:rPr>
              <a:t>Page 1</a:t>
            </a:r>
            <a:endParaRPr lang="en-AU" dirty="0">
              <a:solidFill>
                <a:prstClr val="black"/>
              </a:solidFill>
            </a:endParaRPr>
          </a:p>
        </p:txBody>
      </p:sp>
      <p:pic>
        <p:nvPicPr>
          <p:cNvPr id="3" name="Picture 2"/>
          <p:cNvPicPr>
            <a:picLocks noChangeAspect="1"/>
          </p:cNvPicPr>
          <p:nvPr/>
        </p:nvPicPr>
        <p:blipFill>
          <a:blip r:embed="rId2"/>
          <a:stretch>
            <a:fillRect/>
          </a:stretch>
        </p:blipFill>
        <p:spPr>
          <a:xfrm>
            <a:off x="807307" y="0"/>
            <a:ext cx="6858000" cy="6858000"/>
          </a:xfrm>
          <a:prstGeom prst="rect">
            <a:avLst/>
          </a:prstGeom>
        </p:spPr>
      </p:pic>
    </p:spTree>
    <p:extLst>
      <p:ext uri="{BB962C8B-B14F-4D97-AF65-F5344CB8AC3E}">
        <p14:creationId xmlns:p14="http://schemas.microsoft.com/office/powerpoint/2010/main" val="199678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99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4641"/>
            <a:ext cx="7886700" cy="1325563"/>
          </a:xfrm>
        </p:spPr>
        <p:txBody>
          <a:bodyPr/>
          <a:lstStyle/>
          <a:p>
            <a:pPr algn="ctr"/>
            <a:r>
              <a:rPr lang="ja-JP" altLang="en-US" dirty="0" smtClean="0">
                <a:latin typeface="Berlin Sans FB" panose="020E0602020502020306" pitchFamily="34" charset="0"/>
              </a:rPr>
              <a:t>Ｓｐｉｒｉｔｅｄ　ａｗａｙ</a:t>
            </a:r>
            <a:endParaRPr lang="en-AU" dirty="0">
              <a:latin typeface="Berlin Sans FB" panose="020E0602020502020306" pitchFamily="34" charset="0"/>
            </a:endParaRPr>
          </a:p>
        </p:txBody>
      </p:sp>
      <p:sp>
        <p:nvSpPr>
          <p:cNvPr id="3" name="Content Placeholder 2"/>
          <p:cNvSpPr>
            <a:spLocks noGrp="1"/>
          </p:cNvSpPr>
          <p:nvPr>
            <p:ph idx="1"/>
          </p:nvPr>
        </p:nvSpPr>
        <p:spPr>
          <a:xfrm>
            <a:off x="222422" y="1153297"/>
            <a:ext cx="5387546" cy="5023666"/>
          </a:xfrm>
        </p:spPr>
        <p:txBody>
          <a:bodyPr>
            <a:noAutofit/>
          </a:bodyPr>
          <a:lstStyle/>
          <a:p>
            <a:pPr marL="0" indent="0">
              <a:buNone/>
            </a:pPr>
            <a:r>
              <a:rPr lang="en-AU" sz="2000" dirty="0">
                <a:latin typeface="Berlin Sans FB" panose="020E0602020502020306" pitchFamily="34" charset="0"/>
              </a:rPr>
              <a:t>In Japanese folklore, when a person disappears mysteriously, he or she is said to be taken to the spirit world, or has been "</a:t>
            </a:r>
            <a:r>
              <a:rPr lang="en-AU" sz="2000" dirty="0">
                <a:solidFill>
                  <a:srgbClr val="FF0000"/>
                </a:solidFill>
                <a:latin typeface="Berlin Sans FB" panose="020E0602020502020306" pitchFamily="34" charset="0"/>
              </a:rPr>
              <a:t>spirited away</a:t>
            </a:r>
            <a:r>
              <a:rPr lang="en-AU" sz="2000" dirty="0">
                <a:latin typeface="Berlin Sans FB" panose="020E0602020502020306" pitchFamily="34" charset="0"/>
              </a:rPr>
              <a:t>". </a:t>
            </a:r>
            <a:r>
              <a:rPr lang="en-AU" sz="2000" dirty="0" smtClean="0">
                <a:latin typeface="Berlin Sans FB" panose="020E0602020502020306" pitchFamily="34" charset="0"/>
              </a:rPr>
              <a:t>It </a:t>
            </a:r>
            <a:r>
              <a:rPr lang="en-AU" sz="2000" dirty="0">
                <a:latin typeface="Berlin Sans FB" panose="020E0602020502020306" pitchFamily="34" charset="0"/>
              </a:rPr>
              <a:t>is also said that when a person comes back from being spirited away, he/she is now a new and better "enlightened" person than before</a:t>
            </a:r>
            <a:r>
              <a:rPr lang="en-AU" sz="2000" dirty="0" smtClean="0">
                <a:latin typeface="Berlin Sans FB" panose="020E0602020502020306" pitchFamily="34" charset="0"/>
              </a:rPr>
              <a:t>.</a:t>
            </a:r>
            <a:endParaRPr lang="en-AU" sz="2000" i="1" dirty="0">
              <a:latin typeface="Berlin Sans FB" panose="020E0602020502020306" pitchFamily="34" charset="0"/>
            </a:endParaRPr>
          </a:p>
          <a:p>
            <a:pPr marL="0" indent="0">
              <a:buNone/>
            </a:pPr>
            <a:r>
              <a:rPr lang="en-AU" sz="1600" i="1" dirty="0">
                <a:latin typeface="Berlin Sans FB" panose="020E0602020502020306" pitchFamily="34" charset="0"/>
              </a:rPr>
              <a:t>In </a:t>
            </a:r>
            <a:r>
              <a:rPr lang="en-AU" sz="1600" i="1" dirty="0" err="1">
                <a:latin typeface="Berlin Sans FB" panose="020E0602020502020306" pitchFamily="34" charset="0"/>
              </a:rPr>
              <a:t>Hayao</a:t>
            </a:r>
            <a:r>
              <a:rPr lang="en-AU" sz="1600" i="1" dirty="0">
                <a:latin typeface="Berlin Sans FB" panose="020E0602020502020306" pitchFamily="34" charset="0"/>
              </a:rPr>
              <a:t> </a:t>
            </a:r>
            <a:r>
              <a:rPr lang="en-AU" sz="1600" i="1" dirty="0" smtClean="0">
                <a:latin typeface="Berlin Sans FB" panose="020E0602020502020306" pitchFamily="34" charset="0"/>
              </a:rPr>
              <a:t>Miyazaki’s </a:t>
            </a:r>
            <a:r>
              <a:rPr lang="en-AU" sz="1600" i="1" dirty="0">
                <a:latin typeface="Berlin Sans FB" panose="020E0602020502020306" pitchFamily="34" charset="0"/>
              </a:rPr>
              <a:t>film "Spirited Away", </a:t>
            </a:r>
            <a:r>
              <a:rPr lang="en-AU" sz="1600" i="1" dirty="0" err="1">
                <a:latin typeface="Berlin Sans FB" panose="020E0602020502020306" pitchFamily="34" charset="0"/>
              </a:rPr>
              <a:t>Chihiro</a:t>
            </a:r>
            <a:r>
              <a:rPr lang="en-AU" sz="1600" i="1" dirty="0">
                <a:latin typeface="Berlin Sans FB" panose="020E0602020502020306" pitchFamily="34" charset="0"/>
              </a:rPr>
              <a:t> started to become "see-through" upon prolonged exposure to the spirit world. </a:t>
            </a:r>
            <a:r>
              <a:rPr lang="en-AU" sz="1600" i="1" dirty="0" err="1">
                <a:latin typeface="Berlin Sans FB" panose="020E0602020502020306" pitchFamily="34" charset="0"/>
              </a:rPr>
              <a:t>Haku</a:t>
            </a:r>
            <a:r>
              <a:rPr lang="en-AU" sz="1600" i="1" dirty="0">
                <a:latin typeface="Berlin Sans FB" panose="020E0602020502020306" pitchFamily="34" charset="0"/>
              </a:rPr>
              <a:t> then gives her a bit of spirit food that helps her from disappearing and makes her one with the spirit world, because according to Japanese folklore, if someone eats food from the spirit world, they are then allowed and bound to stay, until a powerful spirit releases them from their curse. </a:t>
            </a:r>
          </a:p>
        </p:txBody>
      </p:sp>
      <p:sp>
        <p:nvSpPr>
          <p:cNvPr id="15" name="TextBox 14"/>
          <p:cNvSpPr txBox="1"/>
          <p:nvPr/>
        </p:nvSpPr>
        <p:spPr>
          <a:xfrm>
            <a:off x="8192160" y="6265261"/>
            <a:ext cx="801373" cy="369332"/>
          </a:xfrm>
          <a:prstGeom prst="rect">
            <a:avLst/>
          </a:prstGeom>
          <a:noFill/>
        </p:spPr>
        <p:txBody>
          <a:bodyPr wrap="none" rtlCol="0">
            <a:spAutoFit/>
          </a:bodyPr>
          <a:lstStyle/>
          <a:p>
            <a:pPr defTabSz="914400"/>
            <a:r>
              <a:rPr lang="en-US" dirty="0">
                <a:solidFill>
                  <a:prstClr val="black"/>
                </a:solidFill>
              </a:rPr>
              <a:t>Page 2</a:t>
            </a:r>
            <a:endParaRPr lang="en-AU" dirty="0">
              <a:solidFill>
                <a:prstClr val="black"/>
              </a:solidFill>
            </a:endParaRPr>
          </a:p>
        </p:txBody>
      </p:sp>
      <p:pic>
        <p:nvPicPr>
          <p:cNvPr id="5" name="Picture 4"/>
          <p:cNvPicPr>
            <a:picLocks noChangeAspect="1"/>
          </p:cNvPicPr>
          <p:nvPr/>
        </p:nvPicPr>
        <p:blipFill>
          <a:blip r:embed="rId2"/>
          <a:stretch>
            <a:fillRect/>
          </a:stretch>
        </p:blipFill>
        <p:spPr>
          <a:xfrm>
            <a:off x="1294499" y="4849727"/>
            <a:ext cx="3532874" cy="1985026"/>
          </a:xfrm>
          <a:prstGeom prst="rect">
            <a:avLst/>
          </a:prstGeom>
        </p:spPr>
      </p:pic>
      <p:pic>
        <p:nvPicPr>
          <p:cNvPr id="8" name="Picture 7"/>
          <p:cNvPicPr>
            <a:picLocks noChangeAspect="1"/>
          </p:cNvPicPr>
          <p:nvPr/>
        </p:nvPicPr>
        <p:blipFill>
          <a:blip r:embed="rId3"/>
          <a:stretch>
            <a:fillRect/>
          </a:stretch>
        </p:blipFill>
        <p:spPr>
          <a:xfrm>
            <a:off x="6016196" y="1153297"/>
            <a:ext cx="2960089" cy="3696430"/>
          </a:xfrm>
          <a:prstGeom prst="rect">
            <a:avLst/>
          </a:prstGeom>
        </p:spPr>
      </p:pic>
    </p:spTree>
    <p:extLst>
      <p:ext uri="{BB962C8B-B14F-4D97-AF65-F5344CB8AC3E}">
        <p14:creationId xmlns:p14="http://schemas.microsoft.com/office/powerpoint/2010/main" val="37752179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5" name="TextBox 4"/>
          <p:cNvSpPr txBox="1"/>
          <p:nvPr/>
        </p:nvSpPr>
        <p:spPr>
          <a:xfrm>
            <a:off x="8180175" y="6384324"/>
            <a:ext cx="801373" cy="369332"/>
          </a:xfrm>
          <a:prstGeom prst="rect">
            <a:avLst/>
          </a:prstGeom>
          <a:noFill/>
        </p:spPr>
        <p:txBody>
          <a:bodyPr wrap="none" rtlCol="0">
            <a:spAutoFit/>
          </a:bodyPr>
          <a:lstStyle/>
          <a:p>
            <a:pPr defTabSz="914400"/>
            <a:r>
              <a:rPr lang="en-US" dirty="0">
                <a:solidFill>
                  <a:prstClr val="black"/>
                </a:solidFill>
              </a:rPr>
              <a:t>Page 1</a:t>
            </a:r>
            <a:endParaRPr lang="en-AU" dirty="0">
              <a:solidFill>
                <a:prstClr val="black"/>
              </a:solidFill>
            </a:endParaRPr>
          </a:p>
        </p:txBody>
      </p:sp>
      <p:pic>
        <p:nvPicPr>
          <p:cNvPr id="2" name="Picture 1"/>
          <p:cNvPicPr>
            <a:picLocks noChangeAspect="1"/>
          </p:cNvPicPr>
          <p:nvPr/>
        </p:nvPicPr>
        <p:blipFill>
          <a:blip r:embed="rId2"/>
          <a:stretch>
            <a:fillRect/>
          </a:stretch>
        </p:blipFill>
        <p:spPr>
          <a:xfrm>
            <a:off x="624017" y="0"/>
            <a:ext cx="6858000" cy="6858000"/>
          </a:xfrm>
          <a:prstGeom prst="rect">
            <a:avLst/>
          </a:prstGeom>
        </p:spPr>
      </p:pic>
    </p:spTree>
    <p:extLst>
      <p:ext uri="{BB962C8B-B14F-4D97-AF65-F5344CB8AC3E}">
        <p14:creationId xmlns:p14="http://schemas.microsoft.com/office/powerpoint/2010/main" val="15540410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4641"/>
            <a:ext cx="7886700" cy="1325563"/>
          </a:xfrm>
        </p:spPr>
        <p:txBody>
          <a:bodyPr/>
          <a:lstStyle/>
          <a:p>
            <a:pPr algn="ctr"/>
            <a:r>
              <a:rPr lang="ja-JP" altLang="en-US" dirty="0" smtClean="0">
                <a:latin typeface="Berlin Sans FB" panose="020E0602020502020306" pitchFamily="34" charset="0"/>
              </a:rPr>
              <a:t>こだま　</a:t>
            </a:r>
            <a:endParaRPr lang="en-AU" dirty="0">
              <a:latin typeface="Berlin Sans FB" panose="020E0602020502020306" pitchFamily="34" charset="0"/>
            </a:endParaRPr>
          </a:p>
        </p:txBody>
      </p:sp>
      <p:sp>
        <p:nvSpPr>
          <p:cNvPr id="3" name="Content Placeholder 2"/>
          <p:cNvSpPr>
            <a:spLocks noGrp="1"/>
          </p:cNvSpPr>
          <p:nvPr>
            <p:ph idx="1"/>
          </p:nvPr>
        </p:nvSpPr>
        <p:spPr>
          <a:xfrm>
            <a:off x="222421" y="1153296"/>
            <a:ext cx="4286417" cy="5577017"/>
          </a:xfrm>
        </p:spPr>
        <p:txBody>
          <a:bodyPr>
            <a:noAutofit/>
          </a:bodyPr>
          <a:lstStyle/>
          <a:p>
            <a:pPr marL="0" indent="0">
              <a:buNone/>
            </a:pPr>
            <a:r>
              <a:rPr lang="en-AU" sz="2000" dirty="0" smtClean="0">
                <a:latin typeface="Berlin Sans FB" panose="020E0602020502020306" pitchFamily="34" charset="0"/>
              </a:rPr>
              <a:t>The tree creatures in Princess </a:t>
            </a:r>
            <a:r>
              <a:rPr lang="en-AU" sz="2000" dirty="0" err="1" smtClean="0">
                <a:latin typeface="Berlin Sans FB" panose="020E0602020502020306" pitchFamily="34" charset="0"/>
              </a:rPr>
              <a:t>Mononoke</a:t>
            </a:r>
            <a:r>
              <a:rPr lang="en-AU" sz="2000" dirty="0" smtClean="0">
                <a:latin typeface="Berlin Sans FB" panose="020E0602020502020306" pitchFamily="34" charset="0"/>
              </a:rPr>
              <a:t> are </a:t>
            </a:r>
            <a:r>
              <a:rPr lang="ja-JP" altLang="en-US" sz="2000" b="1" dirty="0" smtClean="0">
                <a:solidFill>
                  <a:srgbClr val="FF0000"/>
                </a:solidFill>
                <a:latin typeface="Berlin Sans FB" panose="020E0602020502020306" pitchFamily="34" charset="0"/>
              </a:rPr>
              <a:t>こだま </a:t>
            </a:r>
            <a:r>
              <a:rPr lang="en-US" altLang="ja-JP" sz="2000" dirty="0" smtClean="0">
                <a:solidFill>
                  <a:srgbClr val="FF0000"/>
                </a:solidFill>
                <a:latin typeface="Berlin Sans FB" panose="020E0602020502020306" pitchFamily="34" charset="0"/>
              </a:rPr>
              <a:t>Kodama </a:t>
            </a:r>
            <a:r>
              <a:rPr lang="en-US" altLang="ja-JP" sz="2000" dirty="0" smtClean="0">
                <a:latin typeface="Berlin Sans FB" panose="020E0602020502020306" pitchFamily="34" charset="0"/>
              </a:rPr>
              <a:t>or </a:t>
            </a:r>
            <a:r>
              <a:rPr lang="en-AU" altLang="ja-JP" sz="2000" dirty="0" smtClean="0">
                <a:latin typeface="Berlin Sans FB" panose="020E0602020502020306" pitchFamily="34" charset="0"/>
              </a:rPr>
              <a:t>tree </a:t>
            </a:r>
            <a:r>
              <a:rPr lang="en-AU" sz="2000" dirty="0" smtClean="0">
                <a:latin typeface="Berlin Sans FB" panose="020E0602020502020306" pitchFamily="34" charset="0"/>
              </a:rPr>
              <a:t>spirits</a:t>
            </a:r>
            <a:r>
              <a:rPr lang="en-AU" sz="2000" dirty="0">
                <a:latin typeface="Berlin Sans FB" panose="020E0602020502020306" pitchFamily="34" charset="0"/>
              </a:rPr>
              <a:t>. They inhabit trees and are sometimes called "</a:t>
            </a:r>
            <a:r>
              <a:rPr lang="en-AU" sz="2000" i="1" dirty="0">
                <a:latin typeface="Berlin Sans FB" panose="020E0602020502020306" pitchFamily="34" charset="0"/>
              </a:rPr>
              <a:t>protectors of the forest</a:t>
            </a:r>
            <a:r>
              <a:rPr lang="en-AU" sz="2000" dirty="0">
                <a:latin typeface="Berlin Sans FB" panose="020E0602020502020306" pitchFamily="34" charset="0"/>
              </a:rPr>
              <a:t>", because it is said that they curse anyone who destroys the tree that they are living in.</a:t>
            </a:r>
          </a:p>
          <a:p>
            <a:pPr marL="0" indent="0">
              <a:buNone/>
            </a:pPr>
            <a:r>
              <a:rPr lang="en-AU" sz="2000" dirty="0">
                <a:latin typeface="Berlin Sans FB" panose="020E0602020502020306" pitchFamily="34" charset="0"/>
              </a:rPr>
              <a:t>In some places in Japan, it is said that when a tree reaches 100 years old, it instantly produces its own spirit, thus becoming a </a:t>
            </a:r>
            <a:r>
              <a:rPr lang="en-AU" sz="2000" dirty="0" err="1">
                <a:latin typeface="Berlin Sans FB" panose="020E0602020502020306" pitchFamily="34" charset="0"/>
              </a:rPr>
              <a:t>kodama</a:t>
            </a:r>
            <a:r>
              <a:rPr lang="en-AU" sz="2000" dirty="0">
                <a:latin typeface="Berlin Sans FB" panose="020E0602020502020306" pitchFamily="34" charset="0"/>
              </a:rPr>
              <a:t> itself. Such trees are considered sacred, and are marked with a </a:t>
            </a:r>
            <a:r>
              <a:rPr lang="en-AU" sz="2000" dirty="0" err="1">
                <a:latin typeface="Berlin Sans FB" panose="020E0602020502020306" pitchFamily="34" charset="0"/>
              </a:rPr>
              <a:t>shimenawa</a:t>
            </a:r>
            <a:r>
              <a:rPr lang="en-AU" sz="2000" dirty="0">
                <a:latin typeface="Berlin Sans FB" panose="020E0602020502020306" pitchFamily="34" charset="0"/>
              </a:rPr>
              <a:t> </a:t>
            </a:r>
            <a:r>
              <a:rPr lang="ja-JP" altLang="en-US" sz="2000" dirty="0" smtClean="0">
                <a:latin typeface="Berlin Sans FB" panose="020E0602020502020306" pitchFamily="34" charset="0"/>
              </a:rPr>
              <a:t>しめなわ　</a:t>
            </a:r>
            <a:r>
              <a:rPr lang="en-AU" sz="2000" dirty="0" smtClean="0">
                <a:latin typeface="Berlin Sans FB" panose="020E0602020502020306" pitchFamily="34" charset="0"/>
              </a:rPr>
              <a:t>(</a:t>
            </a:r>
            <a:r>
              <a:rPr lang="en-AU" sz="2000" dirty="0">
                <a:latin typeface="Berlin Sans FB" panose="020E0602020502020306" pitchFamily="34" charset="0"/>
              </a:rPr>
              <a:t>enclosing ritual rope).</a:t>
            </a:r>
          </a:p>
          <a:p>
            <a:pPr marL="0" indent="0">
              <a:buNone/>
            </a:pPr>
            <a:r>
              <a:rPr lang="en-AU" sz="2000" dirty="0">
                <a:latin typeface="Berlin Sans FB" panose="020E0602020502020306" pitchFamily="34" charset="0"/>
              </a:rPr>
              <a:t>Kodama are sometimes portrayed in old tales as human-like </a:t>
            </a:r>
            <a:r>
              <a:rPr lang="en-AU" sz="2000" dirty="0" err="1" smtClean="0">
                <a:latin typeface="Berlin Sans FB" panose="020E0602020502020306" pitchFamily="34" charset="0"/>
              </a:rPr>
              <a:t>youkai</a:t>
            </a:r>
            <a:r>
              <a:rPr lang="ja-JP" altLang="en-US" sz="2000" dirty="0" smtClean="0">
                <a:latin typeface="Berlin Sans FB" panose="020E0602020502020306" pitchFamily="34" charset="0"/>
              </a:rPr>
              <a:t>　ようかい</a:t>
            </a:r>
            <a:r>
              <a:rPr lang="en-AU" sz="2000" dirty="0" smtClean="0">
                <a:latin typeface="Berlin Sans FB" panose="020E0602020502020306" pitchFamily="34" charset="0"/>
              </a:rPr>
              <a:t>, </a:t>
            </a:r>
            <a:r>
              <a:rPr lang="en-AU" sz="2000" dirty="0">
                <a:latin typeface="Berlin Sans FB" panose="020E0602020502020306" pitchFamily="34" charset="0"/>
              </a:rPr>
              <a:t>which stand guard beside the tree, and sometimes interact with unknowing passers-by.</a:t>
            </a:r>
          </a:p>
          <a:p>
            <a:pPr marL="0" indent="0">
              <a:buNone/>
            </a:pPr>
            <a:endParaRPr lang="en-AU" sz="2000" dirty="0">
              <a:effectLst/>
            </a:endParaRPr>
          </a:p>
        </p:txBody>
      </p:sp>
      <p:sp>
        <p:nvSpPr>
          <p:cNvPr id="15" name="TextBox 14"/>
          <p:cNvSpPr txBox="1"/>
          <p:nvPr/>
        </p:nvSpPr>
        <p:spPr>
          <a:xfrm>
            <a:off x="8192160" y="6265261"/>
            <a:ext cx="801373" cy="369332"/>
          </a:xfrm>
          <a:prstGeom prst="rect">
            <a:avLst/>
          </a:prstGeom>
          <a:noFill/>
        </p:spPr>
        <p:txBody>
          <a:bodyPr wrap="none" rtlCol="0">
            <a:spAutoFit/>
          </a:bodyPr>
          <a:lstStyle/>
          <a:p>
            <a:pPr defTabSz="914400"/>
            <a:r>
              <a:rPr lang="en-US" dirty="0">
                <a:solidFill>
                  <a:prstClr val="black"/>
                </a:solidFill>
              </a:rPr>
              <a:t>Page 2</a:t>
            </a:r>
            <a:endParaRPr lang="en-AU" dirty="0">
              <a:solidFill>
                <a:prstClr val="black"/>
              </a:solidFill>
            </a:endParaRPr>
          </a:p>
        </p:txBody>
      </p:sp>
      <p:pic>
        <p:nvPicPr>
          <p:cNvPr id="4" name="Picture 3"/>
          <p:cNvPicPr>
            <a:picLocks noChangeAspect="1"/>
          </p:cNvPicPr>
          <p:nvPr/>
        </p:nvPicPr>
        <p:blipFill>
          <a:blip r:embed="rId2"/>
          <a:stretch>
            <a:fillRect/>
          </a:stretch>
        </p:blipFill>
        <p:spPr>
          <a:xfrm>
            <a:off x="4508839" y="1052023"/>
            <a:ext cx="4565878" cy="285367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522" y="4095067"/>
            <a:ext cx="4006511" cy="2170194"/>
          </a:xfrm>
          <a:prstGeom prst="rect">
            <a:avLst/>
          </a:prstGeom>
        </p:spPr>
      </p:pic>
    </p:spTree>
    <p:extLst>
      <p:ext uri="{BB962C8B-B14F-4D97-AF65-F5344CB8AC3E}">
        <p14:creationId xmlns:p14="http://schemas.microsoft.com/office/powerpoint/2010/main" val="39137576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5" name="TextBox 4"/>
          <p:cNvSpPr txBox="1"/>
          <p:nvPr/>
        </p:nvSpPr>
        <p:spPr>
          <a:xfrm>
            <a:off x="8180175" y="6384324"/>
            <a:ext cx="801373" cy="369332"/>
          </a:xfrm>
          <a:prstGeom prst="rect">
            <a:avLst/>
          </a:prstGeom>
          <a:noFill/>
        </p:spPr>
        <p:txBody>
          <a:bodyPr wrap="none" rtlCol="0">
            <a:spAutoFit/>
          </a:bodyPr>
          <a:lstStyle/>
          <a:p>
            <a:pPr defTabSz="914400"/>
            <a:r>
              <a:rPr lang="en-US" dirty="0">
                <a:solidFill>
                  <a:prstClr val="black"/>
                </a:solidFill>
              </a:rPr>
              <a:t>Page 1</a:t>
            </a:r>
            <a:endParaRPr lang="en-AU" dirty="0">
              <a:solidFill>
                <a:prstClr val="black"/>
              </a:solidFill>
            </a:endParaRPr>
          </a:p>
        </p:txBody>
      </p:sp>
      <p:pic>
        <p:nvPicPr>
          <p:cNvPr id="3" name="Picture 2"/>
          <p:cNvPicPr>
            <a:picLocks noChangeAspect="1"/>
          </p:cNvPicPr>
          <p:nvPr/>
        </p:nvPicPr>
        <p:blipFill>
          <a:blip r:embed="rId2"/>
          <a:stretch>
            <a:fillRect/>
          </a:stretch>
        </p:blipFill>
        <p:spPr>
          <a:xfrm>
            <a:off x="691978" y="0"/>
            <a:ext cx="6858000" cy="6858000"/>
          </a:xfrm>
          <a:prstGeom prst="rect">
            <a:avLst/>
          </a:prstGeom>
        </p:spPr>
      </p:pic>
    </p:spTree>
    <p:extLst>
      <p:ext uri="{BB962C8B-B14F-4D97-AF65-F5344CB8AC3E}">
        <p14:creationId xmlns:p14="http://schemas.microsoft.com/office/powerpoint/2010/main" val="32548536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4641"/>
            <a:ext cx="7886700" cy="1325563"/>
          </a:xfrm>
        </p:spPr>
        <p:txBody>
          <a:bodyPr/>
          <a:lstStyle/>
          <a:p>
            <a:pPr algn="ctr"/>
            <a:r>
              <a:rPr lang="ja-JP" altLang="en-US" dirty="0">
                <a:latin typeface="Berlin Sans FB" panose="020E0602020502020306" pitchFamily="34" charset="0"/>
              </a:rPr>
              <a:t>らいじゅう</a:t>
            </a:r>
            <a:endParaRPr lang="en-AU" dirty="0">
              <a:latin typeface="Berlin Sans FB" panose="020E0602020502020306" pitchFamily="34" charset="0"/>
            </a:endParaRPr>
          </a:p>
        </p:txBody>
      </p:sp>
      <p:sp>
        <p:nvSpPr>
          <p:cNvPr id="3" name="Content Placeholder 2"/>
          <p:cNvSpPr>
            <a:spLocks noGrp="1"/>
          </p:cNvSpPr>
          <p:nvPr>
            <p:ph idx="1"/>
          </p:nvPr>
        </p:nvSpPr>
        <p:spPr>
          <a:xfrm>
            <a:off x="222421" y="1153297"/>
            <a:ext cx="4286417" cy="3904736"/>
          </a:xfrm>
        </p:spPr>
        <p:txBody>
          <a:bodyPr>
            <a:noAutofit/>
          </a:bodyPr>
          <a:lstStyle/>
          <a:p>
            <a:pPr marL="0" indent="0">
              <a:buNone/>
            </a:pPr>
            <a:r>
              <a:rPr lang="en-AU" sz="2000" dirty="0" smtClean="0">
                <a:latin typeface="Berlin Sans FB" panose="020E0602020502020306" pitchFamily="34" charset="0"/>
              </a:rPr>
              <a:t>Pokémon’s </a:t>
            </a:r>
            <a:r>
              <a:rPr lang="en-AU" sz="2000" dirty="0" err="1" smtClean="0">
                <a:latin typeface="Berlin Sans FB" panose="020E0602020502020306" pitchFamily="34" charset="0"/>
              </a:rPr>
              <a:t>Raichu</a:t>
            </a:r>
            <a:r>
              <a:rPr lang="en-AU" sz="2000" dirty="0" smtClean="0">
                <a:latin typeface="Berlin Sans FB" panose="020E0602020502020306" pitchFamily="34" charset="0"/>
              </a:rPr>
              <a:t> </a:t>
            </a:r>
            <a:r>
              <a:rPr lang="en-AU" sz="2000" dirty="0">
                <a:latin typeface="Berlin Sans FB" panose="020E0602020502020306" pitchFamily="34" charset="0"/>
              </a:rPr>
              <a:t>is based on a legendary creature in Japanese folklore called </a:t>
            </a:r>
            <a:r>
              <a:rPr lang="en-AU" sz="2000" dirty="0" smtClean="0">
                <a:solidFill>
                  <a:srgbClr val="FF0000"/>
                </a:solidFill>
                <a:latin typeface="Berlin Sans FB" panose="020E0602020502020306" pitchFamily="34" charset="0"/>
              </a:rPr>
              <a:t>“</a:t>
            </a:r>
            <a:r>
              <a:rPr lang="en-AU" sz="2000" b="1" dirty="0" err="1" smtClean="0">
                <a:solidFill>
                  <a:srgbClr val="FF0000"/>
                </a:solidFill>
                <a:latin typeface="Berlin Sans FB" panose="020E0602020502020306" pitchFamily="34" charset="0"/>
              </a:rPr>
              <a:t>Raijū</a:t>
            </a:r>
            <a:r>
              <a:rPr lang="en-AU" sz="2000" dirty="0" smtClean="0">
                <a:solidFill>
                  <a:srgbClr val="FF0000"/>
                </a:solidFill>
                <a:latin typeface="Berlin Sans FB" panose="020E0602020502020306" pitchFamily="34" charset="0"/>
              </a:rPr>
              <a:t>”</a:t>
            </a:r>
            <a:r>
              <a:rPr lang="ja-JP" altLang="en-US" sz="2000" dirty="0" smtClean="0">
                <a:solidFill>
                  <a:srgbClr val="FF0000"/>
                </a:solidFill>
                <a:latin typeface="Berlin Sans FB" panose="020E0602020502020306" pitchFamily="34" charset="0"/>
              </a:rPr>
              <a:t>　らいじゅう</a:t>
            </a:r>
            <a:r>
              <a:rPr lang="en-AU" sz="2000" dirty="0" smtClean="0">
                <a:latin typeface="Berlin Sans FB" panose="020E0602020502020306" pitchFamily="34" charset="0"/>
              </a:rPr>
              <a:t>,</a:t>
            </a:r>
            <a:r>
              <a:rPr lang="en-AU" sz="2000" dirty="0" smtClean="0">
                <a:solidFill>
                  <a:srgbClr val="FF0000"/>
                </a:solidFill>
                <a:latin typeface="Berlin Sans FB" panose="020E0602020502020306" pitchFamily="34" charset="0"/>
              </a:rPr>
              <a:t> </a:t>
            </a:r>
            <a:r>
              <a:rPr lang="en-AU" sz="2000" dirty="0">
                <a:latin typeface="Berlin Sans FB" panose="020E0602020502020306" pitchFamily="34" charset="0"/>
              </a:rPr>
              <a:t>or the thunder beast who had the powers of </a:t>
            </a:r>
            <a:r>
              <a:rPr lang="en-AU" sz="2000" dirty="0" smtClean="0">
                <a:latin typeface="Berlin Sans FB" panose="020E0602020502020306" pitchFamily="34" charset="0"/>
              </a:rPr>
              <a:t>lightning. </a:t>
            </a:r>
            <a:r>
              <a:rPr lang="en-AU" sz="2000" dirty="0" err="1" smtClean="0">
                <a:latin typeface="Berlin Sans FB" panose="020E0602020502020306" pitchFamily="34" charset="0"/>
              </a:rPr>
              <a:t>Raijū</a:t>
            </a:r>
            <a:r>
              <a:rPr lang="en-AU" sz="2000" dirty="0" smtClean="0">
                <a:latin typeface="Berlin Sans FB" panose="020E0602020502020306" pitchFamily="34" charset="0"/>
              </a:rPr>
              <a:t> </a:t>
            </a:r>
            <a:r>
              <a:rPr lang="en-AU" sz="2000" dirty="0">
                <a:latin typeface="Berlin Sans FB" panose="020E0602020502020306" pitchFamily="34" charset="0"/>
              </a:rPr>
              <a:t>is said to be the companion of </a:t>
            </a:r>
            <a:r>
              <a:rPr lang="en-AU" sz="2000" dirty="0" err="1">
                <a:latin typeface="Berlin Sans FB" panose="020E0602020502020306" pitchFamily="34" charset="0"/>
              </a:rPr>
              <a:t>Raijin</a:t>
            </a:r>
            <a:r>
              <a:rPr lang="en-AU" sz="2000" dirty="0">
                <a:latin typeface="Berlin Sans FB" panose="020E0602020502020306" pitchFamily="34" charset="0"/>
              </a:rPr>
              <a:t>, the Shinto god of lightning. It is usually calm and harmless and likes to sleep on sleeping people's tummies! </a:t>
            </a:r>
            <a:r>
              <a:rPr lang="en-AU" sz="2000" dirty="0" smtClean="0">
                <a:latin typeface="Berlin Sans FB" panose="020E0602020502020306" pitchFamily="34" charset="0"/>
              </a:rPr>
              <a:t>In </a:t>
            </a:r>
            <a:r>
              <a:rPr lang="en-AU" sz="2000" dirty="0">
                <a:latin typeface="Berlin Sans FB" panose="020E0602020502020306" pitchFamily="34" charset="0"/>
              </a:rPr>
              <a:t>thunderstorms though, it becomes extremely playful and restless, jumping from tree to tree in meadows and forests. Lightning marks on trees are said to be caused by </a:t>
            </a:r>
            <a:r>
              <a:rPr lang="en-AU" sz="2000" dirty="0" err="1">
                <a:latin typeface="Berlin Sans FB" panose="020E0602020502020306" pitchFamily="34" charset="0"/>
              </a:rPr>
              <a:t>Raiju's</a:t>
            </a:r>
            <a:r>
              <a:rPr lang="en-AU" sz="2000" dirty="0">
                <a:latin typeface="Berlin Sans FB" panose="020E0602020502020306" pitchFamily="34" charset="0"/>
              </a:rPr>
              <a:t> claws. </a:t>
            </a:r>
            <a:endParaRPr lang="en-AU" sz="2000" dirty="0">
              <a:effectLst/>
              <a:latin typeface="Berlin Sans FB" panose="020E0602020502020306" pitchFamily="34" charset="0"/>
            </a:endParaRPr>
          </a:p>
        </p:txBody>
      </p:sp>
      <p:sp>
        <p:nvSpPr>
          <p:cNvPr id="15" name="TextBox 14"/>
          <p:cNvSpPr txBox="1"/>
          <p:nvPr/>
        </p:nvSpPr>
        <p:spPr>
          <a:xfrm>
            <a:off x="8192160" y="6265261"/>
            <a:ext cx="801373" cy="369332"/>
          </a:xfrm>
          <a:prstGeom prst="rect">
            <a:avLst/>
          </a:prstGeom>
          <a:noFill/>
        </p:spPr>
        <p:txBody>
          <a:bodyPr wrap="none" rtlCol="0">
            <a:spAutoFit/>
          </a:bodyPr>
          <a:lstStyle/>
          <a:p>
            <a:pPr defTabSz="914400"/>
            <a:r>
              <a:rPr lang="en-US" dirty="0">
                <a:solidFill>
                  <a:prstClr val="black"/>
                </a:solidFill>
              </a:rPr>
              <a:t>Page 2</a:t>
            </a:r>
            <a:endParaRPr lang="en-AU" dirty="0">
              <a:solidFill>
                <a:prstClr val="black"/>
              </a:solidFill>
            </a:endParaRPr>
          </a:p>
        </p:txBody>
      </p:sp>
      <p:pic>
        <p:nvPicPr>
          <p:cNvPr id="5" name="Picture 4"/>
          <p:cNvPicPr>
            <a:picLocks noChangeAspect="1"/>
          </p:cNvPicPr>
          <p:nvPr/>
        </p:nvPicPr>
        <p:blipFill>
          <a:blip r:embed="rId2"/>
          <a:stretch>
            <a:fillRect/>
          </a:stretch>
        </p:blipFill>
        <p:spPr>
          <a:xfrm>
            <a:off x="5741773" y="1300922"/>
            <a:ext cx="2619375" cy="2450019"/>
          </a:xfrm>
          <a:prstGeom prst="rect">
            <a:avLst/>
          </a:prstGeom>
        </p:spPr>
      </p:pic>
      <p:pic>
        <p:nvPicPr>
          <p:cNvPr id="7" name="Picture 6"/>
          <p:cNvPicPr>
            <a:picLocks noChangeAspect="1"/>
          </p:cNvPicPr>
          <p:nvPr/>
        </p:nvPicPr>
        <p:blipFill>
          <a:blip r:embed="rId3"/>
          <a:stretch>
            <a:fillRect/>
          </a:stretch>
        </p:blipFill>
        <p:spPr>
          <a:xfrm>
            <a:off x="5066012" y="3809472"/>
            <a:ext cx="3797901" cy="2397257"/>
          </a:xfrm>
          <a:prstGeom prst="rect">
            <a:avLst/>
          </a:prstGeom>
        </p:spPr>
      </p:pic>
    </p:spTree>
    <p:extLst>
      <p:ext uri="{BB962C8B-B14F-4D97-AF65-F5344CB8AC3E}">
        <p14:creationId xmlns:p14="http://schemas.microsoft.com/office/powerpoint/2010/main" val="386009979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3F296A"/>
      </a:dk2>
      <a:lt2>
        <a:srgbClr val="EBEBEB"/>
      </a:lt2>
      <a:accent1>
        <a:srgbClr val="E84574"/>
      </a:accent1>
      <a:accent2>
        <a:srgbClr val="798FF2"/>
      </a:accent2>
      <a:accent3>
        <a:srgbClr val="95C369"/>
      </a:accent3>
      <a:accent4>
        <a:srgbClr val="EE875A"/>
      </a:accent4>
      <a:accent5>
        <a:srgbClr val="C363E8"/>
      </a:accent5>
      <a:accent6>
        <a:srgbClr val="6AADC8"/>
      </a:accent6>
      <a:hlink>
        <a:srgbClr val="FE80C7"/>
      </a:hlink>
      <a:folHlink>
        <a:srgbClr val="FBA3EC"/>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61DDDE80-2DFA-4F2A-B66F-72059846BDA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TC103457452[[fn=Celestial]]</Template>
  <TotalTime>95</TotalTime>
  <Words>1160</Words>
  <Application>Microsoft Office PowerPoint</Application>
  <PresentationFormat>On-screen Show (4:3)</PresentationFormat>
  <Paragraphs>62</Paragraphs>
  <Slides>22</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22</vt:i4>
      </vt:variant>
    </vt:vector>
  </HeadingPairs>
  <TitlesOfParts>
    <vt:vector size="29" baseType="lpstr">
      <vt:lpstr>MS PGothic</vt:lpstr>
      <vt:lpstr>Arial</vt:lpstr>
      <vt:lpstr>Berlin Sans FB</vt:lpstr>
      <vt:lpstr>Calibri</vt:lpstr>
      <vt:lpstr>Calibri Light</vt:lpstr>
      <vt:lpstr>Celestial</vt:lpstr>
      <vt:lpstr>Office Theme</vt:lpstr>
      <vt:lpstr>Japanese　mythical creatures</vt:lpstr>
      <vt:lpstr>PowerPoint Presentation</vt:lpstr>
      <vt:lpstr>ダイダラボッチ</vt:lpstr>
      <vt:lpstr>PowerPoint Presentation</vt:lpstr>
      <vt:lpstr>Ｓｐｉｒｉｔｅｄ　ａｗａｙ</vt:lpstr>
      <vt:lpstr>PowerPoint Presentation</vt:lpstr>
      <vt:lpstr>こだま　</vt:lpstr>
      <vt:lpstr>PowerPoint Presentation</vt:lpstr>
      <vt:lpstr>らいじゅう</vt:lpstr>
      <vt:lpstr>PowerPoint Presentation</vt:lpstr>
      <vt:lpstr>ふたくちおんな</vt:lpstr>
      <vt:lpstr>PowerPoint Presentation</vt:lpstr>
      <vt:lpstr>かっぱ</vt:lpstr>
      <vt:lpstr>PowerPoint Presentation</vt:lpstr>
      <vt:lpstr>のっぺらぼう</vt:lpstr>
      <vt:lpstr>PowerPoint Presentation</vt:lpstr>
      <vt:lpstr>みずち</vt:lpstr>
      <vt:lpstr>PowerPoint Presentation</vt:lpstr>
      <vt:lpstr>ばけねこ</vt:lpstr>
      <vt:lpstr>PowerPoint Presentation</vt:lpstr>
      <vt:lpstr>ゆうれい</vt:lpstr>
      <vt:lpstr>The Samurai and his wife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Inge Korver</dc:creator>
  <cp:lastModifiedBy>Inge Korver</cp:lastModifiedBy>
  <cp:revision>13</cp:revision>
  <dcterms:created xsi:type="dcterms:W3CDTF">2014-01-31T13:40:41Z</dcterms:created>
  <dcterms:modified xsi:type="dcterms:W3CDTF">2014-02-02T08:42:11Z</dcterms:modified>
</cp:coreProperties>
</file>