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91" r:id="rId2"/>
    <p:sldId id="299" r:id="rId3"/>
    <p:sldId id="307" r:id="rId4"/>
    <p:sldId id="330" r:id="rId5"/>
    <p:sldId id="331" r:id="rId6"/>
    <p:sldId id="332" r:id="rId7"/>
    <p:sldId id="333" r:id="rId8"/>
    <p:sldId id="334" r:id="rId9"/>
    <p:sldId id="335" r:id="rId10"/>
    <p:sldId id="323" r:id="rId11"/>
    <p:sldId id="325" r:id="rId12"/>
    <p:sldId id="324" r:id="rId13"/>
    <p:sldId id="343" r:id="rId14"/>
    <p:sldId id="344" r:id="rId15"/>
    <p:sldId id="342" r:id="rId16"/>
    <p:sldId id="336" r:id="rId17"/>
    <p:sldId id="337" r:id="rId18"/>
    <p:sldId id="338" r:id="rId19"/>
    <p:sldId id="339" r:id="rId20"/>
    <p:sldId id="340" r:id="rId21"/>
    <p:sldId id="341" r:id="rId22"/>
    <p:sldId id="322" r:id="rId23"/>
    <p:sldId id="328" r:id="rId24"/>
    <p:sldId id="329" r:id="rId25"/>
    <p:sldId id="326" r:id="rId26"/>
    <p:sldId id="32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BBE8C-1616-4633-B7BF-4AED4951933C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6B78D-76AA-4015-B27C-CEC364A5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7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ja-JP" dirty="0" err="1" smtClean="0"/>
              <a:t>Ima</a:t>
            </a:r>
            <a:r>
              <a:rPr lang="en-AU" altLang="ja-JP" dirty="0" smtClean="0"/>
              <a:t> nan </a:t>
            </a:r>
            <a:r>
              <a:rPr lang="en-AU" altLang="ja-JP" dirty="0" err="1" smtClean="0"/>
              <a:t>ji</a:t>
            </a:r>
            <a:r>
              <a:rPr lang="en-AU" altLang="ja-JP" dirty="0"/>
              <a:t>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Hours and ½ hour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678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3586163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5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5988"/>
            <a:ext cx="4189412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47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44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47800"/>
            <a:ext cx="4171950" cy="34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1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5257800" cy="52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7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ja-JP" dirty="0" err="1" smtClean="0"/>
              <a:t>Ima</a:t>
            </a:r>
            <a:r>
              <a:rPr lang="en-AU" altLang="ja-JP" dirty="0" smtClean="0"/>
              <a:t> nan </a:t>
            </a:r>
            <a:r>
              <a:rPr lang="en-AU" altLang="ja-JP" dirty="0" err="1" smtClean="0"/>
              <a:t>ji</a:t>
            </a:r>
            <a:r>
              <a:rPr lang="en-AU" altLang="ja-JP" dirty="0"/>
              <a:t>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53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minutes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105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066800"/>
            <a:ext cx="636584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 smtClean="0">
                <a:solidFill>
                  <a:srgbClr val="00B050"/>
                </a:solidFill>
              </a:rPr>
              <a:t>MINUTES ending in 5 </a:t>
            </a:r>
            <a:r>
              <a:rPr lang="en-AU" altLang="ja-JP" sz="4000" dirty="0" smtClean="0"/>
              <a:t>+</a:t>
            </a:r>
            <a:r>
              <a:rPr lang="en-AU" altLang="ja-JP" sz="4000" dirty="0" smtClean="0">
                <a:solidFill>
                  <a:srgbClr val="FF0000"/>
                </a:solidFill>
              </a:rPr>
              <a:t> FUN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0" y="4191000"/>
          <a:ext cx="5638800" cy="2377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48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5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15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25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Ni </a:t>
                      </a:r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25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35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San </a:t>
                      </a:r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35</a:t>
                      </a:r>
                      <a:r>
                        <a:rPr lang="en-AU" b="0" i="1" baseline="0" dirty="0" smtClean="0"/>
                        <a:t>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Yon </a:t>
                      </a:r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45</a:t>
                      </a:r>
                      <a:r>
                        <a:rPr lang="en-AU" b="0" i="1" baseline="0" dirty="0" smtClean="0"/>
                        <a:t>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55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Go </a:t>
                      </a:r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55 minutes</a:t>
                      </a:r>
                      <a:endParaRPr lang="en-AU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29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668" y="1071418"/>
            <a:ext cx="770435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 smtClean="0">
                <a:solidFill>
                  <a:srgbClr val="00B050"/>
                </a:solidFill>
              </a:rPr>
              <a:t>MINUTES ending in 10 </a:t>
            </a:r>
            <a:r>
              <a:rPr lang="en-AU" altLang="ja-JP" sz="4000" dirty="0" smtClean="0"/>
              <a:t>+</a:t>
            </a:r>
            <a:r>
              <a:rPr lang="en-AU" altLang="ja-JP" sz="4000" dirty="0" smtClean="0">
                <a:solidFill>
                  <a:srgbClr val="FF0000"/>
                </a:solidFill>
              </a:rPr>
              <a:t> JUP-PUN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0" y="4191000"/>
          <a:ext cx="5638800" cy="1981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48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pun</a:t>
                      </a:r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Jup</a:t>
                      </a:r>
                      <a:r>
                        <a:rPr lang="en-AU" sz="2000" b="1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10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Ni</a:t>
                      </a:r>
                      <a:r>
                        <a:rPr lang="en-AU" sz="2000" b="1" baseline="0" dirty="0" smtClean="0"/>
                        <a:t> </a:t>
                      </a:r>
                      <a:r>
                        <a:rPr lang="en-AU" sz="2000" b="1" baseline="0" dirty="0" err="1" smtClean="0"/>
                        <a:t>jup</a:t>
                      </a:r>
                      <a:r>
                        <a:rPr lang="en-AU" sz="2000" b="1" baseline="0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20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30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San </a:t>
                      </a:r>
                      <a:r>
                        <a:rPr lang="en-AU" sz="2000" b="1" dirty="0" err="1" smtClean="0"/>
                        <a:t>jup</a:t>
                      </a:r>
                      <a:r>
                        <a:rPr lang="en-AU" sz="2000" b="1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30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Yon </a:t>
                      </a:r>
                      <a:r>
                        <a:rPr lang="en-AU" sz="2000" b="1" dirty="0" err="1" smtClean="0"/>
                        <a:t>jup</a:t>
                      </a:r>
                      <a:r>
                        <a:rPr lang="en-AU" sz="2000" b="1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baseline="0" dirty="0" smtClean="0"/>
                        <a:t>40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50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Go </a:t>
                      </a:r>
                      <a:r>
                        <a:rPr lang="en-AU" sz="2000" b="1" dirty="0" err="1" smtClean="0"/>
                        <a:t>jup</a:t>
                      </a:r>
                      <a:r>
                        <a:rPr lang="en-AU" sz="2000" b="1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baseline="0" dirty="0" smtClean="0"/>
                        <a:t>50 minutes</a:t>
                      </a:r>
                      <a:endParaRPr lang="en-AU" b="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19637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66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02" y="812568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11841" y="877300"/>
            <a:ext cx="1082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4189" y="3312467"/>
            <a:ext cx="16498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3798" y="5786735"/>
            <a:ext cx="2015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4768" y="5746176"/>
            <a:ext cx="22204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san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937" y="3316932"/>
            <a:ext cx="19976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juu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812568"/>
            <a:ext cx="2071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100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02" y="812568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05894" y="1752600"/>
            <a:ext cx="1446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0536" y="4724400"/>
            <a:ext cx="1829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4885" y="6222768"/>
            <a:ext cx="20970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San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751955"/>
            <a:ext cx="2149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Yon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743209"/>
            <a:ext cx="19623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835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624840"/>
          </a:xfrm>
        </p:spPr>
        <p:txBody>
          <a:bodyPr/>
          <a:lstStyle/>
          <a:p>
            <a:r>
              <a:rPr lang="en-US" dirty="0" smtClean="0"/>
              <a:t>o’clock (HOURS)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0" y="2965393"/>
            <a:ext cx="5410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ja-JP" dirty="0" err="1" smtClean="0">
                <a:solidFill>
                  <a:srgbClr val="00B050"/>
                </a:solidFill>
              </a:rPr>
              <a:t>Ichi</a:t>
            </a:r>
            <a:r>
              <a:rPr lang="en-AU" altLang="ja-JP" dirty="0" smtClean="0">
                <a:solidFill>
                  <a:srgbClr val="00B050"/>
                </a:solidFill>
              </a:rPr>
              <a:t>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smtClean="0"/>
              <a:t>= 1 o’clock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3" y="258439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5104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86031" y="3117793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http://www.alef.net/ALEFClipArt/ClockHours/0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51" y="4884303"/>
            <a:ext cx="1591642" cy="15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dbagjournal.files.wordpress.com/2011/03/12ocloc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89" y="486583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1249" y="1295400"/>
            <a:ext cx="303640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>
                <a:solidFill>
                  <a:srgbClr val="00B050"/>
                </a:solidFill>
              </a:rPr>
              <a:t>NUMBER </a:t>
            </a:r>
            <a:r>
              <a:rPr lang="en-AU" altLang="ja-JP" sz="4000" dirty="0"/>
              <a:t>+</a:t>
            </a:r>
            <a:r>
              <a:rPr lang="en-AU" altLang="ja-JP" sz="4000" dirty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>
                <a:solidFill>
                  <a:srgbClr val="FF0000"/>
                </a:solidFill>
              </a:rPr>
              <a:t>JI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05013" y="4419600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How would we say these times?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044362"/>
            <a:ext cx="210252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 smtClean="0"/>
              <a:t>NOTE:</a:t>
            </a:r>
          </a:p>
          <a:p>
            <a:r>
              <a:rPr lang="en-AU" i="1" dirty="0" smtClean="0"/>
              <a:t>Exception</a:t>
            </a:r>
          </a:p>
          <a:p>
            <a:r>
              <a:rPr lang="en-AU" sz="2400" dirty="0" smtClean="0">
                <a:solidFill>
                  <a:srgbClr val="00B050"/>
                </a:solidFill>
              </a:rPr>
              <a:t>YO</a:t>
            </a:r>
            <a:r>
              <a:rPr lang="en-AU" sz="2400" dirty="0" smtClean="0"/>
              <a:t> </a:t>
            </a:r>
            <a:r>
              <a:rPr lang="en-AU" sz="2400" dirty="0" smtClean="0">
                <a:solidFill>
                  <a:srgbClr val="FF0000"/>
                </a:solidFill>
              </a:rPr>
              <a:t>JI  </a:t>
            </a:r>
          </a:p>
          <a:p>
            <a:r>
              <a:rPr lang="en-AU" sz="2400" dirty="0" smtClean="0"/>
              <a:t>NOT </a:t>
            </a:r>
            <a:r>
              <a:rPr lang="en-AU" sz="2400" strike="sngStrike" dirty="0" smtClean="0"/>
              <a:t>YON JI</a:t>
            </a:r>
            <a:endParaRPr lang="en-AU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1220806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02" y="812568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05894" y="1752600"/>
            <a:ext cx="1446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0536" y="4724400"/>
            <a:ext cx="1829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4885" y="6222768"/>
            <a:ext cx="20970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San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751955"/>
            <a:ext cx="2149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Yon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743209"/>
            <a:ext cx="19623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1841" y="877300"/>
            <a:ext cx="1082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4189" y="3312467"/>
            <a:ext cx="16498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3798" y="5786735"/>
            <a:ext cx="2015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4768" y="5746176"/>
            <a:ext cx="22204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san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937" y="3316932"/>
            <a:ext cx="19976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juu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812568"/>
            <a:ext cx="2071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go fun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-76200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JI</a:t>
            </a:r>
            <a:endParaRPr lang="en-US" sz="5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64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624840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0" y="2965393"/>
            <a:ext cx="5410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ja-JP" dirty="0" err="1" smtClean="0">
                <a:solidFill>
                  <a:srgbClr val="00B050"/>
                </a:solidFill>
              </a:rPr>
              <a:t>Ichi</a:t>
            </a:r>
            <a:r>
              <a:rPr lang="en-AU" altLang="ja-JP" dirty="0" smtClean="0">
                <a:solidFill>
                  <a:srgbClr val="00B050"/>
                </a:solidFill>
              </a:rPr>
              <a:t>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err="1" smtClean="0">
                <a:solidFill>
                  <a:srgbClr val="00B050"/>
                </a:solidFill>
              </a:rPr>
              <a:t>Juu</a:t>
            </a:r>
            <a:r>
              <a:rPr lang="en-AU" altLang="ja-JP" dirty="0" smtClean="0">
                <a:solidFill>
                  <a:srgbClr val="00B050"/>
                </a:solidFill>
              </a:rPr>
              <a:t> go </a:t>
            </a:r>
            <a:r>
              <a:rPr lang="en-AU" altLang="ja-JP" dirty="0" smtClean="0">
                <a:solidFill>
                  <a:srgbClr val="FF0000"/>
                </a:solidFill>
              </a:rPr>
              <a:t>fun </a:t>
            </a:r>
            <a:r>
              <a:rPr lang="en-AU" altLang="ja-JP" dirty="0" smtClean="0"/>
              <a:t>=  quarter past 1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186031" y="3117793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327608"/>
            <a:ext cx="774763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 smtClean="0">
                <a:solidFill>
                  <a:srgbClr val="00B050"/>
                </a:solidFill>
              </a:rPr>
              <a:t>HOUR </a:t>
            </a:r>
            <a:r>
              <a:rPr lang="en-AU" altLang="ja-JP" sz="4000" dirty="0"/>
              <a:t>+</a:t>
            </a:r>
            <a:r>
              <a:rPr lang="en-AU" altLang="ja-JP" sz="4000" dirty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>
                <a:solidFill>
                  <a:srgbClr val="FF0000"/>
                </a:solidFill>
              </a:rPr>
              <a:t>JI </a:t>
            </a:r>
            <a:r>
              <a:rPr lang="en-AU" altLang="ja-JP" sz="4000" dirty="0" smtClean="0"/>
              <a:t>+</a:t>
            </a:r>
            <a:r>
              <a:rPr lang="en-AU" altLang="ja-JP" sz="4000" dirty="0" smtClean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>
                <a:solidFill>
                  <a:srgbClr val="00B050"/>
                </a:solidFill>
              </a:rPr>
              <a:t>MINUTES</a:t>
            </a:r>
            <a:r>
              <a:rPr lang="en-AU" altLang="ja-JP" sz="4000" dirty="0" smtClean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/>
              <a:t>+ </a:t>
            </a:r>
            <a:r>
              <a:rPr lang="en-AU" altLang="ja-JP" sz="4000" dirty="0" smtClean="0">
                <a:solidFill>
                  <a:srgbClr val="FF0000"/>
                </a:solidFill>
              </a:rPr>
              <a:t>FUN/PUN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05013" y="4419600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How would we say these times?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2468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6" y="4833982"/>
            <a:ext cx="1728743" cy="172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165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399"/>
            <a:ext cx="1906056" cy="190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59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we say the following times?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Let’s practise…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206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45437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348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02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21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722813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944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02761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64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624840"/>
          </a:xfrm>
        </p:spPr>
        <p:txBody>
          <a:bodyPr/>
          <a:lstStyle/>
          <a:p>
            <a:r>
              <a:rPr lang="en-US" dirty="0" smtClean="0"/>
              <a:t>o’clock (HOURS)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889" y="1676400"/>
            <a:ext cx="5410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ja-JP" dirty="0" smtClean="0">
                <a:solidFill>
                  <a:srgbClr val="00B050"/>
                </a:solidFill>
              </a:rPr>
              <a:t>Ni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smtClean="0"/>
              <a:t>= 2 o’clock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073370" y="1828800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http://www.alef.net/ALEFClipArt/ClockHours/0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8" y="2933460"/>
            <a:ext cx="1591642" cy="15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dbagjournal.files.wordpress.com/2011/03/12oclo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8" y="47244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381000"/>
            <a:ext cx="303640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>
                <a:solidFill>
                  <a:srgbClr val="00B050"/>
                </a:solidFill>
              </a:rPr>
              <a:t>NUMBER </a:t>
            </a:r>
            <a:r>
              <a:rPr lang="en-AU" altLang="ja-JP" sz="4000" dirty="0"/>
              <a:t>+</a:t>
            </a:r>
            <a:r>
              <a:rPr lang="en-AU" altLang="ja-JP" sz="4000" dirty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>
                <a:solidFill>
                  <a:srgbClr val="FF0000"/>
                </a:solidFill>
              </a:rPr>
              <a:t>JI</a:t>
            </a:r>
            <a:endParaRPr lang="en-AU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19400" y="3429000"/>
            <a:ext cx="5410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AU" altLang="ja-JP" dirty="0" smtClean="0">
                <a:solidFill>
                  <a:srgbClr val="00B050"/>
                </a:solidFill>
              </a:rPr>
              <a:t>Go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smtClean="0"/>
              <a:t>= 5 o’clock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128881" y="3581400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19400" y="5257800"/>
            <a:ext cx="5410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AU" altLang="ja-JP" dirty="0" err="1" smtClean="0">
                <a:solidFill>
                  <a:srgbClr val="00B050"/>
                </a:solidFill>
              </a:rPr>
              <a:t>Juu</a:t>
            </a:r>
            <a:r>
              <a:rPr lang="en-AU" altLang="ja-JP" dirty="0" smtClean="0">
                <a:solidFill>
                  <a:srgbClr val="00B050"/>
                </a:solidFill>
              </a:rPr>
              <a:t> </a:t>
            </a:r>
            <a:r>
              <a:rPr lang="en-AU" altLang="ja-JP" dirty="0" err="1" smtClean="0">
                <a:solidFill>
                  <a:srgbClr val="00B050"/>
                </a:solidFill>
              </a:rPr>
              <a:t>ni</a:t>
            </a:r>
            <a:r>
              <a:rPr lang="en-AU" altLang="ja-JP" dirty="0" smtClean="0">
                <a:solidFill>
                  <a:srgbClr val="00B050"/>
                </a:solidFill>
              </a:rPr>
              <a:t>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smtClean="0"/>
              <a:t>= 12 o’clock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128881" y="5410200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314"/>
            <a:ext cx="5429250" cy="468630"/>
          </a:xfrm>
        </p:spPr>
        <p:txBody>
          <a:bodyPr>
            <a:noAutofit/>
          </a:bodyPr>
          <a:lstStyle/>
          <a:p>
            <a:r>
              <a:rPr lang="en-US" sz="4000" dirty="0" smtClean="0"/>
              <a:t>o’clock (HOURS)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690" y="2794962"/>
            <a:ext cx="4057650" cy="1179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00B050"/>
                </a:solidFill>
              </a:rPr>
              <a:t>ichi</a:t>
            </a: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err="1" smtClean="0">
                <a:solidFill>
                  <a:srgbClr val="FF0000"/>
                </a:solidFill>
              </a:rPr>
              <a:t>ji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00B050"/>
                </a:solidFill>
              </a:rPr>
              <a:t>い</a:t>
            </a:r>
            <a:r>
              <a:rPr lang="ja-JP" altLang="en-US" sz="2800" dirty="0">
                <a:solidFill>
                  <a:srgbClr val="00B050"/>
                </a:solidFill>
              </a:rPr>
              <a:t>ち</a:t>
            </a:r>
            <a:r>
              <a:rPr lang="en-AU" altLang="ja-JP" sz="2800" dirty="0" smtClean="0">
                <a:solidFill>
                  <a:srgbClr val="00B05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じ</a:t>
            </a:r>
            <a:r>
              <a:rPr lang="en-AU" altLang="ja-JP" sz="2800" dirty="0" smtClean="0">
                <a:solidFill>
                  <a:srgbClr val="00B050"/>
                </a:solidFill>
              </a:rPr>
              <a:t>  </a:t>
            </a:r>
            <a:r>
              <a:rPr lang="en-AU" altLang="ja-JP" sz="2800" dirty="0" smtClean="0"/>
              <a:t>= 1 o’clock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2" y="2566945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09" y="5236760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828800" y="2909263"/>
            <a:ext cx="2928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5" name="Picture 7" descr="http://dbagjournal.files.wordpress.com/2011/03/12oclo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81" y="5158653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6932" y="1314450"/>
            <a:ext cx="2419252" cy="8617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		 </a:t>
            </a:r>
            <a:r>
              <a:rPr lang="en-US" altLang="ja-JP" dirty="0" err="1" smtClean="0">
                <a:solidFill>
                  <a:srgbClr val="FF0000"/>
                </a:solidFill>
              </a:rPr>
              <a:t>ji</a:t>
            </a:r>
            <a:endParaRPr lang="en-AU" altLang="ja-JP" dirty="0" smtClean="0">
              <a:solidFill>
                <a:srgbClr val="FF0000"/>
              </a:solidFill>
            </a:endParaRPr>
          </a:p>
          <a:p>
            <a:r>
              <a:rPr lang="en-AU" altLang="ja-JP" sz="3000" dirty="0" smtClean="0">
                <a:solidFill>
                  <a:srgbClr val="00B050"/>
                </a:solidFill>
              </a:rPr>
              <a:t>NUMBER </a:t>
            </a:r>
            <a:r>
              <a:rPr lang="en-AU" altLang="ja-JP" sz="3000" dirty="0">
                <a:solidFill>
                  <a:prstClr val="black"/>
                </a:solidFill>
              </a:rPr>
              <a:t>+</a:t>
            </a:r>
            <a:r>
              <a:rPr lang="en-AU" altLang="ja-JP" sz="3000" dirty="0">
                <a:solidFill>
                  <a:srgbClr val="FF0000"/>
                </a:solidFill>
              </a:rPr>
              <a:t> </a:t>
            </a:r>
            <a:r>
              <a:rPr lang="ja-JP" altLang="en-US" sz="3000" dirty="0">
                <a:solidFill>
                  <a:srgbClr val="FF0000"/>
                </a:solidFill>
              </a:rPr>
              <a:t>じ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017" y="4479351"/>
            <a:ext cx="453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</a:rPr>
              <a:t>How would we say these times?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4340" y="3348007"/>
            <a:ext cx="1576890" cy="13388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350" b="1" u="sng" dirty="0">
                <a:solidFill>
                  <a:prstClr val="black"/>
                </a:solidFill>
              </a:rPr>
              <a:t>NOTE:</a:t>
            </a:r>
          </a:p>
          <a:p>
            <a:r>
              <a:rPr lang="en-AU" sz="1350" i="1" dirty="0">
                <a:solidFill>
                  <a:prstClr val="black"/>
                </a:solidFill>
              </a:rPr>
              <a:t>Exception</a:t>
            </a:r>
          </a:p>
          <a:p>
            <a:r>
              <a:rPr lang="ja-JP" altLang="en-US" dirty="0" smtClean="0">
                <a:solidFill>
                  <a:srgbClr val="00B050"/>
                </a:solidFill>
              </a:rPr>
              <a:t>よ</a:t>
            </a:r>
            <a:r>
              <a:rPr lang="ja-JP" altLang="en-US" dirty="0" smtClean="0">
                <a:solidFill>
                  <a:srgbClr val="FF0000"/>
                </a:solidFill>
              </a:rPr>
              <a:t>じ</a:t>
            </a:r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00B050"/>
                </a:solidFill>
              </a:rPr>
              <a:t>YO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dirty="0">
                <a:solidFill>
                  <a:srgbClr val="FF0000"/>
                </a:solidFill>
              </a:rPr>
              <a:t>JI  </a:t>
            </a:r>
          </a:p>
          <a:p>
            <a:r>
              <a:rPr lang="en-AU" dirty="0">
                <a:solidFill>
                  <a:prstClr val="black"/>
                </a:solidFill>
              </a:rPr>
              <a:t>NOT </a:t>
            </a:r>
            <a:r>
              <a:rPr lang="en-AU" strike="sngStrike" dirty="0">
                <a:solidFill>
                  <a:prstClr val="black"/>
                </a:solidFill>
              </a:rPr>
              <a:t>YON JI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21" y="5220998"/>
            <a:ext cx="1799784" cy="1132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0934" y="5682267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0520" y="5687588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5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7419" y="5681410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0635" y="5687588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9203" y="5725518"/>
            <a:ext cx="89408" cy="123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2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0"/>
            <a:ext cx="5429250" cy="4686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917" y="2114550"/>
            <a:ext cx="405765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 err="1" smtClean="0">
                <a:solidFill>
                  <a:srgbClr val="00B050"/>
                </a:solidFill>
              </a:rPr>
              <a:t>ni</a:t>
            </a:r>
            <a:r>
              <a:rPr lang="en-US" altLang="ja-JP" sz="1800" dirty="0" smtClean="0">
                <a:solidFill>
                  <a:srgbClr val="00B050"/>
                </a:solidFill>
              </a:rPr>
              <a:t>  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ji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00B050"/>
                </a:solidFill>
              </a:rPr>
              <a:t>に</a:t>
            </a:r>
            <a:r>
              <a:rPr lang="en-AU" altLang="ja-JP" sz="2800" dirty="0" smtClean="0">
                <a:solidFill>
                  <a:srgbClr val="00B05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じ</a:t>
            </a:r>
            <a:r>
              <a:rPr lang="en-AU" altLang="ja-JP" sz="2800" dirty="0" smtClean="0">
                <a:solidFill>
                  <a:srgbClr val="00B050"/>
                </a:solidFill>
              </a:rPr>
              <a:t>  </a:t>
            </a:r>
            <a:r>
              <a:rPr lang="en-AU" altLang="ja-JP" sz="2800" dirty="0" smtClean="0"/>
              <a:t>= 2 o’clock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828800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55173" y="2417735"/>
            <a:ext cx="2928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55" name="Picture 7" descr="http://dbagjournal.files.wordpress.com/2011/03/12oclo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3" y="465054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7751" y="1143000"/>
            <a:ext cx="2419252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3000" dirty="0">
                <a:solidFill>
                  <a:srgbClr val="00B050"/>
                </a:solidFill>
              </a:rPr>
              <a:t>NUMBER </a:t>
            </a:r>
            <a:r>
              <a:rPr lang="en-AU" altLang="ja-JP" sz="3000" dirty="0">
                <a:solidFill>
                  <a:prstClr val="black"/>
                </a:solidFill>
              </a:rPr>
              <a:t>+</a:t>
            </a:r>
            <a:r>
              <a:rPr lang="en-AU" altLang="ja-JP" sz="3000" dirty="0">
                <a:solidFill>
                  <a:srgbClr val="FF0000"/>
                </a:solidFill>
              </a:rPr>
              <a:t> </a:t>
            </a:r>
            <a:r>
              <a:rPr lang="ja-JP" altLang="en-US" sz="3000" dirty="0">
                <a:solidFill>
                  <a:srgbClr val="FF0000"/>
                </a:solidFill>
              </a:rPr>
              <a:t>じ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57550" y="3429000"/>
            <a:ext cx="405765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B13F9A"/>
              </a:buClr>
              <a:buNone/>
            </a:pPr>
            <a:r>
              <a:rPr lang="en-US" altLang="ja-JP" sz="1800" dirty="0" smtClean="0">
                <a:solidFill>
                  <a:srgbClr val="00B050"/>
                </a:solidFill>
              </a:rPr>
              <a:t>go  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ji</a:t>
            </a:r>
            <a:endParaRPr lang="en-US" altLang="ja-JP" sz="2800" dirty="0" smtClean="0">
              <a:solidFill>
                <a:srgbClr val="00B050"/>
              </a:solidFill>
            </a:endParaRPr>
          </a:p>
          <a:p>
            <a:pPr marL="0" indent="0">
              <a:buClr>
                <a:srgbClr val="B13F9A"/>
              </a:buClr>
              <a:buNone/>
            </a:pPr>
            <a:r>
              <a:rPr lang="ja-JP" altLang="en-US" sz="2800" dirty="0" smtClean="0">
                <a:solidFill>
                  <a:srgbClr val="00B050"/>
                </a:solidFill>
              </a:rPr>
              <a:t>ご</a:t>
            </a:r>
            <a:r>
              <a:rPr lang="en-AU" altLang="ja-JP" sz="2800" dirty="0" smtClean="0">
                <a:solidFill>
                  <a:srgbClr val="00B050"/>
                </a:solidFill>
              </a:rPr>
              <a:t> </a:t>
            </a:r>
            <a:r>
              <a:rPr lang="ja-JP" altLang="en-US" sz="2800" dirty="0">
                <a:solidFill>
                  <a:srgbClr val="FF0000"/>
                </a:solidFill>
              </a:rPr>
              <a:t>じ</a:t>
            </a:r>
            <a:r>
              <a:rPr lang="en-AU" altLang="ja-JP" sz="2800" dirty="0">
                <a:solidFill>
                  <a:srgbClr val="00B050"/>
                </a:solidFill>
              </a:rPr>
              <a:t>  </a:t>
            </a:r>
            <a:r>
              <a:rPr lang="en-AU" altLang="ja-JP" sz="2800" dirty="0">
                <a:solidFill>
                  <a:prstClr val="black"/>
                </a:solidFill>
              </a:rPr>
              <a:t>= 5 o’clock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39661" y="3756465"/>
            <a:ext cx="2928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57550" y="4800600"/>
            <a:ext cx="466725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B13F9A"/>
              </a:buClr>
              <a:buNone/>
            </a:pPr>
            <a:r>
              <a:rPr lang="en-US" altLang="ja-JP" sz="1800" dirty="0" err="1" smtClean="0">
                <a:solidFill>
                  <a:srgbClr val="00B050"/>
                </a:solidFill>
              </a:rPr>
              <a:t>juu</a:t>
            </a:r>
            <a:r>
              <a:rPr lang="en-US" altLang="ja-JP" sz="1800" dirty="0" smtClean="0">
                <a:solidFill>
                  <a:srgbClr val="00B050"/>
                </a:solidFill>
              </a:rPr>
              <a:t> </a:t>
            </a:r>
            <a:r>
              <a:rPr lang="en-US" altLang="ja-JP" sz="1800" dirty="0" err="1" smtClean="0">
                <a:solidFill>
                  <a:srgbClr val="00B050"/>
                </a:solidFill>
              </a:rPr>
              <a:t>ni</a:t>
            </a:r>
            <a:r>
              <a:rPr lang="en-US" altLang="ja-JP" sz="1800" dirty="0" smtClean="0">
                <a:solidFill>
                  <a:srgbClr val="00B050"/>
                </a:solidFill>
              </a:rPr>
              <a:t>            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ji</a:t>
            </a:r>
            <a:endParaRPr lang="en-US" altLang="ja-JP" sz="2800" dirty="0" smtClean="0">
              <a:solidFill>
                <a:srgbClr val="00B050"/>
              </a:solidFill>
            </a:endParaRPr>
          </a:p>
          <a:p>
            <a:pPr marL="0" indent="0">
              <a:buClr>
                <a:srgbClr val="B13F9A"/>
              </a:buClr>
              <a:buNone/>
            </a:pPr>
            <a:r>
              <a:rPr lang="ja-JP" altLang="en-US" sz="2800" dirty="0" smtClean="0">
                <a:solidFill>
                  <a:srgbClr val="00B050"/>
                </a:solidFill>
              </a:rPr>
              <a:t>じ</a:t>
            </a:r>
            <a:r>
              <a:rPr lang="ja-JP" altLang="en-US" sz="2800" dirty="0">
                <a:solidFill>
                  <a:srgbClr val="00B050"/>
                </a:solidFill>
              </a:rPr>
              <a:t>ゅうに</a:t>
            </a:r>
            <a:r>
              <a:rPr lang="en-AU" altLang="ja-JP" sz="2800" dirty="0">
                <a:solidFill>
                  <a:srgbClr val="00B050"/>
                </a:solidFill>
              </a:rPr>
              <a:t> </a:t>
            </a:r>
            <a:r>
              <a:rPr lang="ja-JP" altLang="en-US" sz="2800" dirty="0">
                <a:solidFill>
                  <a:srgbClr val="FF0000"/>
                </a:solidFill>
              </a:rPr>
              <a:t>じ</a:t>
            </a:r>
            <a:r>
              <a:rPr lang="en-AU" altLang="ja-JP" sz="2800" dirty="0">
                <a:solidFill>
                  <a:srgbClr val="FF0000"/>
                </a:solidFill>
              </a:rPr>
              <a:t>  </a:t>
            </a:r>
            <a:r>
              <a:rPr lang="en-AU" altLang="ja-JP" sz="2800" dirty="0">
                <a:solidFill>
                  <a:prstClr val="black"/>
                </a:solidFill>
              </a:rPr>
              <a:t>= 12 o’clock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39661" y="5143500"/>
            <a:ext cx="2928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6" y="3259455"/>
            <a:ext cx="1799784" cy="11326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33959" y="3720724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3545" y="3726046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5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0444" y="3719867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3660" y="3726046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7122" y="3802380"/>
            <a:ext cx="89408" cy="123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4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246" y="750871"/>
            <a:ext cx="5429250" cy="468630"/>
          </a:xfrm>
        </p:spPr>
        <p:txBody>
          <a:bodyPr>
            <a:noAutofit/>
          </a:bodyPr>
          <a:lstStyle/>
          <a:p>
            <a:r>
              <a:rPr lang="en-US" sz="4400" dirty="0" smtClean="0"/>
              <a:t>½ past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412" y="2895600"/>
            <a:ext cx="4776787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solidFill>
                  <a:srgbClr val="00B050"/>
                </a:solidFill>
              </a:rPr>
              <a:t>g</a:t>
            </a:r>
            <a:r>
              <a:rPr lang="en-US" altLang="ja-JP" sz="1800" dirty="0" smtClean="0">
                <a:solidFill>
                  <a:srgbClr val="00B050"/>
                </a:solidFill>
              </a:rPr>
              <a:t>o  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ji</a:t>
            </a:r>
            <a:r>
              <a:rPr lang="en-US" altLang="ja-JP" sz="1800" dirty="0" smtClean="0">
                <a:solidFill>
                  <a:srgbClr val="FF0000"/>
                </a:solidFill>
              </a:rPr>
              <a:t>    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han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00B050"/>
                </a:solidFill>
              </a:rPr>
              <a:t>ご</a:t>
            </a:r>
            <a:r>
              <a:rPr lang="en-AU" altLang="ja-JP" sz="2800" dirty="0" smtClean="0">
                <a:solidFill>
                  <a:srgbClr val="00B05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じ</a:t>
            </a:r>
            <a:r>
              <a:rPr lang="en-AU" altLang="ja-JP" sz="2800" dirty="0" smtClean="0">
                <a:solidFill>
                  <a:srgbClr val="00B050"/>
                </a:solidFill>
              </a:rPr>
              <a:t>  </a:t>
            </a:r>
            <a:r>
              <a:rPr lang="ja-JP" altLang="en-US" sz="2800" dirty="0" smtClean="0">
                <a:solidFill>
                  <a:srgbClr val="FF0000"/>
                </a:solidFill>
              </a:rPr>
              <a:t>はん</a:t>
            </a:r>
            <a:r>
              <a:rPr lang="en-AU" altLang="ja-JP" sz="2800" dirty="0" smtClean="0">
                <a:solidFill>
                  <a:srgbClr val="FF0000"/>
                </a:solidFill>
              </a:rPr>
              <a:t> </a:t>
            </a:r>
            <a:r>
              <a:rPr lang="en-AU" altLang="ja-JP" sz="2800" dirty="0" smtClean="0"/>
              <a:t>=  ½ past 5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2782523" y="3195595"/>
            <a:ext cx="2928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613" y="1669713"/>
            <a:ext cx="3190297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3000" dirty="0">
                <a:solidFill>
                  <a:srgbClr val="00B050"/>
                </a:solidFill>
              </a:rPr>
              <a:t>HOUR </a:t>
            </a:r>
            <a:r>
              <a:rPr lang="en-AU" altLang="ja-JP" sz="3000" dirty="0">
                <a:solidFill>
                  <a:prstClr val="black"/>
                </a:solidFill>
              </a:rPr>
              <a:t>+</a:t>
            </a:r>
            <a:r>
              <a:rPr lang="en-AU" altLang="ja-JP" sz="3000" dirty="0">
                <a:solidFill>
                  <a:srgbClr val="FF0000"/>
                </a:solidFill>
              </a:rPr>
              <a:t> </a:t>
            </a:r>
            <a:r>
              <a:rPr lang="ja-JP" altLang="en-US" sz="3000" dirty="0">
                <a:solidFill>
                  <a:srgbClr val="FF0000"/>
                </a:solidFill>
              </a:rPr>
              <a:t>じ</a:t>
            </a:r>
            <a:r>
              <a:rPr lang="en-AU" altLang="ja-JP" sz="3000" dirty="0">
                <a:solidFill>
                  <a:srgbClr val="FF0000"/>
                </a:solidFill>
              </a:rPr>
              <a:t> </a:t>
            </a:r>
            <a:r>
              <a:rPr lang="en-AU" altLang="ja-JP" sz="3000" dirty="0">
                <a:solidFill>
                  <a:prstClr val="black"/>
                </a:solidFill>
              </a:rPr>
              <a:t>+</a:t>
            </a:r>
            <a:r>
              <a:rPr lang="en-AU" altLang="ja-JP" sz="3000" dirty="0">
                <a:solidFill>
                  <a:srgbClr val="FF0000"/>
                </a:solidFill>
              </a:rPr>
              <a:t> </a:t>
            </a:r>
            <a:r>
              <a:rPr lang="ja-JP" altLang="en-US" sz="3000" dirty="0" smtClean="0">
                <a:solidFill>
                  <a:srgbClr val="FF0000"/>
                </a:solidFill>
              </a:rPr>
              <a:t>はん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375998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How would we say these times?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2" y="2624095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77" y="5191991"/>
            <a:ext cx="1799784" cy="1132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45891" y="5653260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5477" y="5658581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2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2375" y="5652402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3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5592" y="5658581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7571" y="5718374"/>
            <a:ext cx="89408" cy="123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09374"/>
            <a:ext cx="2057400" cy="1894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498" y="4951385"/>
            <a:ext cx="1755996" cy="14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8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0"/>
            <a:ext cx="5429250" cy="4686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917" y="2114550"/>
            <a:ext cx="405765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solidFill>
                  <a:srgbClr val="00B050"/>
                </a:solidFill>
              </a:rPr>
              <a:t>s</a:t>
            </a:r>
            <a:r>
              <a:rPr lang="en-US" altLang="ja-JP" sz="1800" dirty="0" smtClean="0">
                <a:solidFill>
                  <a:srgbClr val="00B050"/>
                </a:solidFill>
              </a:rPr>
              <a:t>an     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ji</a:t>
            </a:r>
            <a:r>
              <a:rPr lang="en-US" altLang="ja-JP" sz="1800" dirty="0" smtClean="0">
                <a:solidFill>
                  <a:srgbClr val="FF0000"/>
                </a:solidFill>
              </a:rPr>
              <a:t>  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han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00B050"/>
                </a:solidFill>
              </a:rPr>
              <a:t>さ</a:t>
            </a:r>
            <a:r>
              <a:rPr lang="ja-JP" altLang="en-US" sz="2800" dirty="0">
                <a:solidFill>
                  <a:srgbClr val="00B050"/>
                </a:solidFill>
              </a:rPr>
              <a:t>ん</a:t>
            </a:r>
            <a:r>
              <a:rPr lang="en-AU" altLang="ja-JP" sz="2800" dirty="0" smtClean="0">
                <a:solidFill>
                  <a:srgbClr val="00B05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じはん</a:t>
            </a:r>
            <a:r>
              <a:rPr lang="en-AU" altLang="ja-JP" sz="2800" dirty="0" smtClean="0">
                <a:solidFill>
                  <a:srgbClr val="00B050"/>
                </a:solidFill>
              </a:rPr>
              <a:t>  </a:t>
            </a:r>
            <a:r>
              <a:rPr lang="en-AU" altLang="ja-JP" sz="2800" dirty="0" smtClean="0"/>
              <a:t>= ½ past 3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2755173" y="2417735"/>
            <a:ext cx="2928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1" y="1143000"/>
            <a:ext cx="2642070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3000" dirty="0" smtClean="0">
                <a:solidFill>
                  <a:srgbClr val="00B050"/>
                </a:solidFill>
              </a:rPr>
              <a:t>HOUR</a:t>
            </a:r>
            <a:r>
              <a:rPr lang="en-AU" altLang="ja-JP" sz="3000" dirty="0" smtClean="0">
                <a:solidFill>
                  <a:prstClr val="black"/>
                </a:solidFill>
              </a:rPr>
              <a:t>+</a:t>
            </a:r>
            <a:r>
              <a:rPr lang="en-AU" altLang="ja-JP" sz="3000" dirty="0" smtClean="0">
                <a:solidFill>
                  <a:srgbClr val="FF0000"/>
                </a:solidFill>
              </a:rPr>
              <a:t> </a:t>
            </a:r>
            <a:r>
              <a:rPr lang="ja-JP" altLang="en-US" sz="3000" dirty="0" smtClean="0">
                <a:solidFill>
                  <a:srgbClr val="FF0000"/>
                </a:solidFill>
              </a:rPr>
              <a:t>じは</a:t>
            </a:r>
            <a:r>
              <a:rPr lang="ja-JP" altLang="en-US" sz="3000" dirty="0">
                <a:solidFill>
                  <a:srgbClr val="FF0000"/>
                </a:solidFill>
              </a:rPr>
              <a:t>ん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15917" y="3726343"/>
            <a:ext cx="512445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B13F9A"/>
              </a:buClr>
              <a:buFont typeface="Wingdings 2"/>
              <a:buNone/>
            </a:pPr>
            <a:r>
              <a:rPr lang="en-US" altLang="ja-JP" sz="1800" dirty="0" err="1">
                <a:solidFill>
                  <a:srgbClr val="00B050"/>
                </a:solidFill>
              </a:rPr>
              <a:t>j</a:t>
            </a:r>
            <a:r>
              <a:rPr lang="en-US" altLang="ja-JP" sz="1800" dirty="0" err="1" smtClean="0">
                <a:solidFill>
                  <a:srgbClr val="00B050"/>
                </a:solidFill>
              </a:rPr>
              <a:t>uu</a:t>
            </a:r>
            <a:r>
              <a:rPr lang="en-US" altLang="ja-JP" sz="1800" dirty="0" smtClean="0">
                <a:solidFill>
                  <a:srgbClr val="00B050"/>
                </a:solidFill>
              </a:rPr>
              <a:t> </a:t>
            </a:r>
            <a:r>
              <a:rPr lang="en-US" altLang="ja-JP" sz="1800" dirty="0" err="1" smtClean="0">
                <a:solidFill>
                  <a:srgbClr val="00B050"/>
                </a:solidFill>
              </a:rPr>
              <a:t>ni</a:t>
            </a:r>
            <a:r>
              <a:rPr lang="en-US" altLang="ja-JP" sz="1800" dirty="0" smtClean="0">
                <a:solidFill>
                  <a:srgbClr val="00B050"/>
                </a:solidFill>
              </a:rPr>
              <a:t>  </a:t>
            </a:r>
            <a:r>
              <a:rPr lang="ja-JP" altLang="en-US" sz="1800" dirty="0" smtClean="0">
                <a:solidFill>
                  <a:srgbClr val="00B050"/>
                </a:solidFill>
              </a:rPr>
              <a:t>　　　　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ji</a:t>
            </a:r>
            <a:r>
              <a:rPr lang="en-US" altLang="ja-JP" sz="1800" dirty="0" smtClean="0">
                <a:solidFill>
                  <a:srgbClr val="FF0000"/>
                </a:solidFill>
              </a:rPr>
              <a:t> 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han</a:t>
            </a:r>
            <a:endParaRPr lang="en-US" altLang="ja-JP" sz="2800" dirty="0" smtClean="0">
              <a:solidFill>
                <a:srgbClr val="00B050"/>
              </a:solidFill>
            </a:endParaRPr>
          </a:p>
          <a:p>
            <a:pPr marL="0" indent="0">
              <a:buClr>
                <a:srgbClr val="B13F9A"/>
              </a:buClr>
              <a:buFont typeface="Wingdings 2"/>
              <a:buNone/>
            </a:pPr>
            <a:r>
              <a:rPr lang="ja-JP" altLang="en-US" sz="2800" dirty="0">
                <a:solidFill>
                  <a:srgbClr val="00B050"/>
                </a:solidFill>
              </a:rPr>
              <a:t>じ</a:t>
            </a:r>
            <a:r>
              <a:rPr lang="ja-JP" altLang="en-US" sz="2800" dirty="0" smtClean="0">
                <a:solidFill>
                  <a:srgbClr val="00B050"/>
                </a:solidFill>
              </a:rPr>
              <a:t>ゅう</a:t>
            </a:r>
            <a:r>
              <a:rPr lang="ja-JP" altLang="en-US" sz="2800" dirty="0">
                <a:solidFill>
                  <a:srgbClr val="00B050"/>
                </a:solidFill>
              </a:rPr>
              <a:t>に</a:t>
            </a:r>
            <a:r>
              <a:rPr lang="en-AU" altLang="ja-JP" sz="2800" dirty="0" smtClean="0">
                <a:solidFill>
                  <a:srgbClr val="00B05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じはん</a:t>
            </a:r>
            <a:r>
              <a:rPr lang="en-AU" altLang="ja-JP" sz="2800" dirty="0" smtClean="0">
                <a:solidFill>
                  <a:srgbClr val="00B050"/>
                </a:solidFill>
              </a:rPr>
              <a:t>  </a:t>
            </a:r>
            <a:r>
              <a:rPr lang="en-AU" altLang="ja-JP" sz="2800" dirty="0">
                <a:solidFill>
                  <a:prstClr val="black"/>
                </a:solidFill>
              </a:rPr>
              <a:t>= </a:t>
            </a:r>
            <a:r>
              <a:rPr lang="en-AU" altLang="ja-JP" sz="2800" dirty="0" smtClean="0">
                <a:solidFill>
                  <a:prstClr val="black"/>
                </a:solidFill>
              </a:rPr>
              <a:t>½ past 12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698028" y="4053808"/>
            <a:ext cx="2928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77144" y="5385939"/>
            <a:ext cx="466725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B13F9A"/>
              </a:buClr>
              <a:buFont typeface="Wingdings 2"/>
              <a:buNone/>
            </a:pPr>
            <a:r>
              <a:rPr lang="en-US" altLang="ja-JP" sz="1800" dirty="0" err="1" smtClean="0">
                <a:solidFill>
                  <a:srgbClr val="00B050"/>
                </a:solidFill>
              </a:rPr>
              <a:t>ni</a:t>
            </a:r>
            <a:r>
              <a:rPr lang="en-US" altLang="ja-JP" sz="1800" dirty="0" smtClean="0">
                <a:solidFill>
                  <a:srgbClr val="00B050"/>
                </a:solidFill>
              </a:rPr>
              <a:t>    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ji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han</a:t>
            </a:r>
            <a:endParaRPr lang="en-US" altLang="ja-JP" sz="2800" dirty="0">
              <a:solidFill>
                <a:srgbClr val="00B050"/>
              </a:solidFill>
            </a:endParaRPr>
          </a:p>
          <a:p>
            <a:pPr marL="0" indent="0">
              <a:buClr>
                <a:srgbClr val="B13F9A"/>
              </a:buClr>
              <a:buFont typeface="Wingdings 2"/>
              <a:buNone/>
            </a:pPr>
            <a:r>
              <a:rPr lang="ja-JP" altLang="en-US" sz="2800" dirty="0" smtClean="0">
                <a:solidFill>
                  <a:srgbClr val="00B050"/>
                </a:solidFill>
              </a:rPr>
              <a:t>に</a:t>
            </a:r>
            <a:r>
              <a:rPr lang="en-AU" altLang="ja-JP" sz="2800" dirty="0" smtClean="0">
                <a:solidFill>
                  <a:srgbClr val="00B05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じは</a:t>
            </a:r>
            <a:r>
              <a:rPr lang="ja-JP" altLang="en-US" sz="2800" dirty="0">
                <a:solidFill>
                  <a:srgbClr val="FF0000"/>
                </a:solidFill>
              </a:rPr>
              <a:t>ん</a:t>
            </a:r>
            <a:r>
              <a:rPr lang="en-AU" altLang="ja-JP" sz="2800" dirty="0" smtClean="0">
                <a:solidFill>
                  <a:srgbClr val="FF0000"/>
                </a:solidFill>
              </a:rPr>
              <a:t>  </a:t>
            </a:r>
            <a:r>
              <a:rPr lang="en-AU" altLang="ja-JP" sz="2800" dirty="0">
                <a:solidFill>
                  <a:prstClr val="black"/>
                </a:solidFill>
              </a:rPr>
              <a:t>= </a:t>
            </a:r>
            <a:r>
              <a:rPr lang="en-AU" altLang="ja-JP" sz="2800" dirty="0" smtClean="0">
                <a:solidFill>
                  <a:prstClr val="black"/>
                </a:solidFill>
              </a:rPr>
              <a:t>½ past 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59255" y="5728839"/>
            <a:ext cx="2928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7122" y="3802380"/>
            <a:ext cx="89408" cy="123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4" y="5154128"/>
            <a:ext cx="1799784" cy="11326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6348" y="5615397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5934" y="5620718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2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2832" y="5614539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3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6049" y="5620718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prstClr val="black"/>
                </a:solidFill>
              </a:rPr>
              <a:t>0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8028" y="5680511"/>
            <a:ext cx="89408" cy="123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65" y="1696998"/>
            <a:ext cx="1722869" cy="15861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34" y="3239317"/>
            <a:ext cx="1755996" cy="14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000" dirty="0" smtClean="0"/>
              <a:t>AM</a:t>
            </a:r>
            <a:r>
              <a:rPr lang="en-US" altLang="ja-JP" sz="4800" dirty="0" smtClean="0"/>
              <a:t> </a:t>
            </a:r>
            <a:r>
              <a:rPr lang="en-US" altLang="ja-JP" sz="4000" dirty="0" smtClean="0"/>
              <a:t>and </a:t>
            </a:r>
            <a:r>
              <a:rPr lang="en-US" altLang="ja-JP" sz="6600" dirty="0" smtClean="0"/>
              <a:t>PM</a:t>
            </a:r>
            <a:endParaRPr lang="en-AU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48851"/>
            <a:ext cx="2029642" cy="223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793914"/>
            <a:ext cx="334418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gozen</a:t>
            </a:r>
            <a:r>
              <a:rPr lang="en-US" altLang="ja-JP" dirty="0" smtClean="0"/>
              <a:t>        	              </a:t>
            </a:r>
            <a:r>
              <a:rPr lang="en-US" altLang="ja-JP" dirty="0" err="1" smtClean="0">
                <a:solidFill>
                  <a:srgbClr val="FF0000"/>
                </a:solidFill>
              </a:rPr>
              <a:t>ji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sz="3000" dirty="0" smtClean="0"/>
              <a:t>ごぜん</a:t>
            </a:r>
            <a:r>
              <a:rPr lang="en-AU" altLang="ja-JP" sz="3000" dirty="0">
                <a:solidFill>
                  <a:prstClr val="black"/>
                </a:solidFill>
              </a:rPr>
              <a:t>+ </a:t>
            </a:r>
            <a:r>
              <a:rPr lang="en-US" altLang="ja-JP" sz="3000" dirty="0" smtClean="0">
                <a:solidFill>
                  <a:srgbClr val="00B050"/>
                </a:solidFill>
              </a:rPr>
              <a:t>HOUR</a:t>
            </a:r>
            <a:r>
              <a:rPr lang="en-AU" altLang="ja-JP" sz="3000" dirty="0" smtClean="0">
                <a:solidFill>
                  <a:prstClr val="black"/>
                </a:solidFill>
              </a:rPr>
              <a:t>+</a:t>
            </a:r>
            <a:r>
              <a:rPr lang="en-AU" altLang="ja-JP" sz="3000" dirty="0" smtClean="0">
                <a:solidFill>
                  <a:srgbClr val="FF0000"/>
                </a:solidFill>
              </a:rPr>
              <a:t> </a:t>
            </a:r>
            <a:r>
              <a:rPr lang="ja-JP" altLang="en-US" sz="3000" dirty="0" smtClean="0">
                <a:solidFill>
                  <a:srgbClr val="FF0000"/>
                </a:solidFill>
              </a:rPr>
              <a:t>じ</a:t>
            </a:r>
            <a:endParaRPr lang="en-AU" sz="135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495800"/>
            <a:ext cx="3048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474029"/>
            <a:ext cx="2959465" cy="8617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gogo</a:t>
            </a:r>
            <a:r>
              <a:rPr lang="en-US" altLang="ja-JP" sz="2000" dirty="0" smtClean="0"/>
              <a:t>                         </a:t>
            </a:r>
            <a:r>
              <a:rPr lang="en-US" altLang="ja-JP" sz="2000" dirty="0" err="1">
                <a:solidFill>
                  <a:srgbClr val="FF0000"/>
                </a:solidFill>
              </a:rPr>
              <a:t>ji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3000" dirty="0" smtClean="0"/>
              <a:t>ごご</a:t>
            </a:r>
            <a:r>
              <a:rPr lang="en-AU" altLang="ja-JP" sz="3000" dirty="0" smtClean="0">
                <a:solidFill>
                  <a:prstClr val="black"/>
                </a:solidFill>
              </a:rPr>
              <a:t>+ </a:t>
            </a:r>
            <a:r>
              <a:rPr lang="en-US" altLang="ja-JP" sz="3000" dirty="0" smtClean="0">
                <a:solidFill>
                  <a:srgbClr val="00B050"/>
                </a:solidFill>
              </a:rPr>
              <a:t>HOUR</a:t>
            </a:r>
            <a:r>
              <a:rPr lang="en-AU" altLang="ja-JP" sz="3000" dirty="0" smtClean="0">
                <a:solidFill>
                  <a:prstClr val="black"/>
                </a:solidFill>
              </a:rPr>
              <a:t>+</a:t>
            </a:r>
            <a:r>
              <a:rPr lang="en-AU" altLang="ja-JP" sz="3000" dirty="0" smtClean="0">
                <a:solidFill>
                  <a:srgbClr val="FF0000"/>
                </a:solidFill>
              </a:rPr>
              <a:t> </a:t>
            </a:r>
            <a:r>
              <a:rPr lang="ja-JP" altLang="en-US" sz="3000" dirty="0" smtClean="0">
                <a:solidFill>
                  <a:srgbClr val="FF0000"/>
                </a:solidFill>
              </a:rPr>
              <a:t>じ</a:t>
            </a:r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971800"/>
            <a:ext cx="377058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 meditate in the morning ‘</a:t>
            </a:r>
            <a:r>
              <a:rPr lang="en-US" dirty="0" err="1" smtClean="0"/>
              <a:t>gozen</a:t>
            </a:r>
            <a:r>
              <a:rPr lang="en-US" dirty="0" smtClean="0"/>
              <a:t>’.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715000"/>
            <a:ext cx="421301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 go for a run in the afternoon ‘</a:t>
            </a:r>
            <a:r>
              <a:rPr lang="en-US" dirty="0" err="1" smtClean="0"/>
              <a:t>gogo</a:t>
            </a:r>
            <a:r>
              <a:rPr lang="en-US" dirty="0" smtClean="0"/>
              <a:t>’.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14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 smtClean="0"/>
              <a:t>What</a:t>
            </a:r>
            <a:r>
              <a:rPr lang="ja-JP" altLang="en-US" sz="5400" dirty="0"/>
              <a:t> </a:t>
            </a:r>
            <a:r>
              <a:rPr lang="en-US" altLang="ja-JP" sz="5400" dirty="0" smtClean="0"/>
              <a:t>time</a:t>
            </a:r>
            <a:r>
              <a:rPr lang="ja-JP" altLang="en-US" sz="5400" dirty="0"/>
              <a:t> </a:t>
            </a:r>
            <a:r>
              <a:rPr lang="en-US" altLang="ja-JP" sz="5400" dirty="0" smtClean="0"/>
              <a:t>is</a:t>
            </a:r>
            <a:r>
              <a:rPr lang="ja-JP" altLang="en-US" sz="5400" dirty="0"/>
              <a:t> </a:t>
            </a:r>
            <a:r>
              <a:rPr lang="en-US" altLang="ja-JP" sz="5400" dirty="0" smtClean="0"/>
              <a:t>it</a:t>
            </a:r>
            <a:r>
              <a:rPr lang="en-US" altLang="ja-JP" sz="5400" dirty="0"/>
              <a:t>?</a:t>
            </a:r>
            <a:endParaRPr lang="en-AU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676400"/>
          <a:ext cx="7696200" cy="2926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3644"/>
                <a:gridCol w="3691156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600" b="0" dirty="0" smtClean="0"/>
                        <a:t>Q1</a:t>
                      </a:r>
                      <a:endParaRPr lang="en-AU" sz="16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いま　なんじ　ですか。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What</a:t>
                      </a:r>
                      <a:r>
                        <a:rPr lang="en-US" sz="1600" b="0" i="1" baseline="0" dirty="0" smtClean="0"/>
                        <a:t> time is it now?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Ima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nanji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desu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ka</a:t>
                      </a:r>
                      <a:r>
                        <a:rPr lang="en-US" b="0" baseline="0" dirty="0" smtClean="0"/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What</a:t>
                      </a:r>
                      <a:r>
                        <a:rPr lang="en-US" sz="1400" b="0" i="1" baseline="0" dirty="0" smtClean="0"/>
                        <a:t> time is it now?</a:t>
                      </a:r>
                      <a:endParaRPr lang="en-AU" sz="20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Q2</a:t>
                      </a:r>
                      <a:endParaRPr lang="en-AU" sz="16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PLACE</a:t>
                      </a:r>
                      <a:r>
                        <a:rPr lang="en-US" b="0" dirty="0" smtClean="0"/>
                        <a:t> </a:t>
                      </a:r>
                      <a:r>
                        <a:rPr lang="ja-JP" altLang="en-US" b="0" dirty="0" smtClean="0"/>
                        <a:t>は　いま　なんじ　ですか。</a:t>
                      </a:r>
                      <a:endParaRPr lang="en-US" altLang="ja-JP" b="0" dirty="0" smtClean="0"/>
                    </a:p>
                    <a:p>
                      <a:r>
                        <a:rPr lang="en-US" sz="1400" b="0" i="1" dirty="0" smtClean="0"/>
                        <a:t>In</a:t>
                      </a:r>
                      <a:r>
                        <a:rPr lang="en-US" sz="1400" b="0" i="1" baseline="0" dirty="0" smtClean="0"/>
                        <a:t> PLACE, what time is it now?</a:t>
                      </a:r>
                      <a:endParaRPr lang="en-AU" sz="1400" b="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PLACE</a:t>
                      </a:r>
                      <a:r>
                        <a:rPr lang="en-US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0" baseline="0" dirty="0" err="1" smtClean="0"/>
                        <a:t>wa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ima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nanji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desu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ka</a:t>
                      </a:r>
                      <a:r>
                        <a:rPr lang="en-US" b="0" baseline="0" dirty="0" smtClean="0"/>
                        <a:t>?</a:t>
                      </a:r>
                      <a:r>
                        <a:rPr lang="en-US" sz="1800" b="0" i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In</a:t>
                      </a:r>
                      <a:r>
                        <a:rPr lang="en-US" sz="1400" b="0" i="1" baseline="0" dirty="0" smtClean="0"/>
                        <a:t> PLACE, what time is it now?</a:t>
                      </a:r>
                      <a:endParaRPr lang="en-AU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A1</a:t>
                      </a:r>
                      <a:endParaRPr lang="en-A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ごぜん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HOUR</a:t>
                      </a:r>
                      <a:r>
                        <a:rPr lang="ja-JP" altLang="en-US" dirty="0" smtClean="0">
                          <a:solidFill>
                            <a:srgbClr val="00B0F0"/>
                          </a:solidFill>
                        </a:rPr>
                        <a:t>じ（はん）</a:t>
                      </a:r>
                      <a:r>
                        <a:rPr lang="ja-JP" altLang="en-US" dirty="0" smtClean="0"/>
                        <a:t>です。</a:t>
                      </a:r>
                      <a:endParaRPr lang="en-US" altLang="ja-JP" dirty="0" smtClean="0"/>
                    </a:p>
                    <a:p>
                      <a:r>
                        <a:rPr lang="en-US" sz="1400" b="0" i="1" dirty="0" smtClean="0"/>
                        <a:t>It</a:t>
                      </a:r>
                      <a:r>
                        <a:rPr lang="en-US" sz="1400" b="0" i="1" baseline="0" dirty="0" smtClean="0"/>
                        <a:t> is HOUR (thirty) am. </a:t>
                      </a:r>
                      <a:endParaRPr lang="en-AU" sz="1400" b="0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dirty="0" err="1" smtClean="0">
                          <a:solidFill>
                            <a:schemeClr val="dk1"/>
                          </a:solidFill>
                        </a:rPr>
                        <a:t>Gozen</a:t>
                      </a:r>
                      <a:r>
                        <a:rPr lang="en-US" altLang="ja-JP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HOUR-</a:t>
                      </a:r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ji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rgbClr val="00B0F0"/>
                          </a:solidFill>
                        </a:rPr>
                        <a:t>han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) </a:t>
                      </a:r>
                      <a:r>
                        <a:rPr lang="en-US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dirty="0" smtClean="0"/>
                    </a:p>
                    <a:p>
                      <a:r>
                        <a:rPr lang="en-US" sz="1400" i="1" dirty="0" smtClean="0"/>
                        <a:t>It</a:t>
                      </a:r>
                      <a:r>
                        <a:rPr lang="en-US" sz="1400" i="1" baseline="0" dirty="0" smtClean="0"/>
                        <a:t> is HOUR (thirty) am. </a:t>
                      </a:r>
                      <a:endParaRPr lang="en-AU" sz="1400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A2</a:t>
                      </a:r>
                      <a:endParaRPr lang="en-A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ごご</a:t>
                      </a:r>
                      <a:r>
                        <a:rPr lang="en-US" altLang="ja-JP" dirty="0" smtClean="0">
                          <a:solidFill>
                            <a:srgbClr val="00B0F0"/>
                          </a:solidFill>
                        </a:rPr>
                        <a:t>HOUR</a:t>
                      </a:r>
                      <a:r>
                        <a:rPr lang="ja-JP" altLang="en-US" dirty="0" smtClean="0">
                          <a:solidFill>
                            <a:srgbClr val="00B0F0"/>
                          </a:solidFill>
                        </a:rPr>
                        <a:t>じ（はん）</a:t>
                      </a:r>
                      <a:r>
                        <a:rPr lang="ja-JP" altLang="en-US" dirty="0" smtClean="0"/>
                        <a:t>です。</a:t>
                      </a:r>
                      <a:endParaRPr lang="en-US" altLang="ja-JP" dirty="0" smtClean="0"/>
                    </a:p>
                    <a:p>
                      <a:r>
                        <a:rPr lang="en-US" sz="1400" i="1" dirty="0" smtClean="0"/>
                        <a:t>It is HOUR (thirty)</a:t>
                      </a:r>
                      <a:r>
                        <a:rPr lang="en-US" sz="1400" i="1" baseline="0" dirty="0" smtClean="0"/>
                        <a:t> pm.</a:t>
                      </a:r>
                      <a:endParaRPr lang="en-AU" sz="1400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dirty="0" err="1" smtClean="0"/>
                        <a:t>Gogo</a:t>
                      </a:r>
                      <a:r>
                        <a:rPr lang="en-US" altLang="ja-JP" dirty="0" smtClean="0"/>
                        <a:t> </a:t>
                      </a:r>
                      <a:r>
                        <a:rPr lang="en-US" altLang="ja-JP" dirty="0" smtClean="0">
                          <a:solidFill>
                            <a:srgbClr val="00B0F0"/>
                          </a:solidFill>
                        </a:rPr>
                        <a:t>HOUR-</a:t>
                      </a:r>
                      <a:r>
                        <a:rPr lang="en-US" altLang="ja-JP" dirty="0" err="1" smtClean="0">
                          <a:solidFill>
                            <a:srgbClr val="00B0F0"/>
                          </a:solidFill>
                        </a:rPr>
                        <a:t>ji</a:t>
                      </a:r>
                      <a:r>
                        <a:rPr lang="en-US" altLang="ja-JP" dirty="0" smtClean="0">
                          <a:solidFill>
                            <a:srgbClr val="00B0F0"/>
                          </a:solidFill>
                        </a:rPr>
                        <a:t> (</a:t>
                      </a:r>
                      <a:r>
                        <a:rPr lang="en-US" altLang="ja-JP" dirty="0" err="1" smtClean="0">
                          <a:solidFill>
                            <a:srgbClr val="00B0F0"/>
                          </a:solidFill>
                        </a:rPr>
                        <a:t>han</a:t>
                      </a:r>
                      <a:r>
                        <a:rPr lang="en-US" altLang="ja-JP" dirty="0" smtClean="0">
                          <a:solidFill>
                            <a:srgbClr val="00B0F0"/>
                          </a:solidFill>
                        </a:rPr>
                        <a:t>)</a:t>
                      </a:r>
                      <a:r>
                        <a:rPr lang="en-US" altLang="ja-JP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dirty="0" smtClean="0"/>
                    </a:p>
                    <a:p>
                      <a:r>
                        <a:rPr lang="en-US" sz="1400" i="1" dirty="0" smtClean="0"/>
                        <a:t>It is HOUR (thirty)</a:t>
                      </a:r>
                      <a:r>
                        <a:rPr lang="en-US" sz="1400" i="1" baseline="0" dirty="0" smtClean="0"/>
                        <a:t> pm.</a:t>
                      </a:r>
                      <a:endParaRPr lang="en-AU" sz="1400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A3</a:t>
                      </a:r>
                      <a:endParaRPr lang="en-A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PLACE</a:t>
                      </a:r>
                      <a:r>
                        <a:rPr lang="ja-JP" altLang="en-US" dirty="0" smtClean="0"/>
                        <a:t>は　いま　</a:t>
                      </a:r>
                      <a:r>
                        <a:rPr lang="en-US" altLang="ja-JP" dirty="0" smtClean="0">
                          <a:solidFill>
                            <a:srgbClr val="00B0F0"/>
                          </a:solidFill>
                        </a:rPr>
                        <a:t>HOUR</a:t>
                      </a:r>
                      <a:r>
                        <a:rPr lang="ja-JP" altLang="en-US" dirty="0" smtClean="0">
                          <a:solidFill>
                            <a:srgbClr val="00B0F0"/>
                          </a:solidFill>
                        </a:rPr>
                        <a:t>じ</a:t>
                      </a:r>
                      <a:r>
                        <a:rPr lang="ja-JP" altLang="en-US" dirty="0" smtClean="0"/>
                        <a:t>です。</a:t>
                      </a:r>
                      <a:endParaRPr lang="en-US" altLang="ja-JP" dirty="0" smtClean="0"/>
                    </a:p>
                    <a:p>
                      <a:r>
                        <a:rPr lang="en-US" sz="1400" i="1" dirty="0" smtClean="0"/>
                        <a:t>In PLACE, it is HOUR now.</a:t>
                      </a:r>
                      <a:endParaRPr lang="en-AU" sz="1400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PLACE</a:t>
                      </a:r>
                      <a:r>
                        <a:rPr lang="en-US" altLang="ja-JP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 err="1" smtClean="0"/>
                        <a:t>wa</a:t>
                      </a:r>
                      <a:r>
                        <a:rPr lang="ja-JP" altLang="en-US" baseline="0" dirty="0" smtClean="0"/>
                        <a:t> </a:t>
                      </a:r>
                      <a:r>
                        <a:rPr lang="en-US" altLang="ja-JP" baseline="0" dirty="0" err="1" smtClean="0"/>
                        <a:t>ima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dirty="0" smtClean="0">
                          <a:solidFill>
                            <a:srgbClr val="00B0F0"/>
                          </a:solidFill>
                        </a:rPr>
                        <a:t>HOUR-</a:t>
                      </a:r>
                      <a:r>
                        <a:rPr lang="en-US" altLang="ja-JP" dirty="0" err="1" smtClean="0">
                          <a:solidFill>
                            <a:srgbClr val="00B0F0"/>
                          </a:solidFill>
                        </a:rPr>
                        <a:t>ji</a:t>
                      </a:r>
                      <a:r>
                        <a:rPr lang="ja-JP" altLang="en-US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dirty="0" smtClean="0"/>
                    </a:p>
                    <a:p>
                      <a:r>
                        <a:rPr lang="en-US" sz="1400" i="1" dirty="0" smtClean="0"/>
                        <a:t>In PLACE, it is HOUR now.</a:t>
                      </a:r>
                      <a:endParaRPr lang="en-AU" sz="1400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072743"/>
            <a:ext cx="2340577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9:30 pm</a:t>
            </a:r>
          </a:p>
          <a:p>
            <a:endParaRPr lang="en-US" dirty="0"/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Thursday 7 August 2014</a:t>
            </a: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Time in Japan</a:t>
            </a: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042263"/>
            <a:ext cx="2340577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10:30 pm</a:t>
            </a:r>
          </a:p>
          <a:p>
            <a:endParaRPr lang="en-US" dirty="0"/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Thursday 7 August 2014</a:t>
            </a: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Time in Australia</a:t>
            </a: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8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241</TotalTime>
  <Words>551</Words>
  <Application>Microsoft Office PowerPoint</Application>
  <PresentationFormat>On-screen Show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HG丸ｺﾞｼｯｸM-PRO</vt:lpstr>
      <vt:lpstr>Calibri</vt:lpstr>
      <vt:lpstr>Trebuchet MS</vt:lpstr>
      <vt:lpstr>Wingdings</vt:lpstr>
      <vt:lpstr>Wingdings 2</vt:lpstr>
      <vt:lpstr>Opulent</vt:lpstr>
      <vt:lpstr>Ima nan ji?</vt:lpstr>
      <vt:lpstr>o’clock (HOURS)</vt:lpstr>
      <vt:lpstr>o’clock (HOURS)</vt:lpstr>
      <vt:lpstr>o’clock (HOURS)</vt:lpstr>
      <vt:lpstr>ANSWERS</vt:lpstr>
      <vt:lpstr>½ past</vt:lpstr>
      <vt:lpstr>ANSWERS</vt:lpstr>
      <vt:lpstr>AM and PM</vt:lpstr>
      <vt:lpstr>What time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 nan ji?</vt:lpstr>
      <vt:lpstr>minutes</vt:lpstr>
      <vt:lpstr>minutes</vt:lpstr>
      <vt:lpstr>PowerPoint Presentation</vt:lpstr>
      <vt:lpstr>PowerPoint Presentation</vt:lpstr>
      <vt:lpstr>PowerPoint Presentation</vt:lpstr>
      <vt:lpstr>TIME</vt:lpstr>
      <vt:lpstr>How do we say the following times?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デパート</dc:title>
  <dc:creator>Bill &amp; Inge</dc:creator>
  <cp:lastModifiedBy>Inge Foley</cp:lastModifiedBy>
  <cp:revision>33</cp:revision>
  <dcterms:created xsi:type="dcterms:W3CDTF">2011-08-28T02:13:48Z</dcterms:created>
  <dcterms:modified xsi:type="dcterms:W3CDTF">2014-07-25T01:40:50Z</dcterms:modified>
</cp:coreProperties>
</file>