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88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8FD-DADE-46BD-8C0A-348EF4C2378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1C6-B44E-4103-96C9-90E955B90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8FD-DADE-46BD-8C0A-348EF4C2378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1C6-B44E-4103-96C9-90E955B90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8FD-DADE-46BD-8C0A-348EF4C2378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1C6-B44E-4103-96C9-90E955B90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8FD-DADE-46BD-8C0A-348EF4C2378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1C6-B44E-4103-96C9-90E955B90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8FD-DADE-46BD-8C0A-348EF4C2378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1C6-B44E-4103-96C9-90E955B90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8FD-DADE-46BD-8C0A-348EF4C2378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1C6-B44E-4103-96C9-90E955B90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8FD-DADE-46BD-8C0A-348EF4C2378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1C6-B44E-4103-96C9-90E955B90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8FD-DADE-46BD-8C0A-348EF4C2378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1C6-B44E-4103-96C9-90E955B90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8FD-DADE-46BD-8C0A-348EF4C2378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1C6-B44E-4103-96C9-90E955B90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8FD-DADE-46BD-8C0A-348EF4C2378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1C6-B44E-4103-96C9-90E955B90F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8FD-DADE-46BD-8C0A-348EF4C2378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421C6-B44E-4103-96C9-90E955B90F4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54421C6-B44E-4103-96C9-90E955B90F4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B52D8FD-DADE-46BD-8C0A-348EF4C23783}" type="datetimeFigureOut">
              <a:rPr lang="en-US" smtClean="0"/>
              <a:t>7/25/2014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30845"/>
            <a:ext cx="7315200" cy="1524000"/>
          </a:xfrm>
        </p:spPr>
        <p:txBody>
          <a:bodyPr>
            <a:normAutofit fontScale="90000"/>
          </a:bodyPr>
          <a:lstStyle/>
          <a:p>
            <a:r>
              <a:rPr lang="ja-JP" altLang="en-US" sz="8900" dirty="0" smtClean="0">
                <a:solidFill>
                  <a:schemeClr val="tx1"/>
                </a:solidFill>
              </a:rPr>
              <a:t>おいくらですか。</a:t>
            </a:r>
            <a:r>
              <a:rPr lang="ja-JP" altLang="en-US" sz="8800" dirty="0">
                <a:solidFill>
                  <a:schemeClr val="tx1"/>
                </a:solidFill>
              </a:rPr>
              <a:t>　</a:t>
            </a:r>
            <a:endParaRPr lang="en-US" sz="1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4324615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 smtClean="0">
                <a:solidFill>
                  <a:srgbClr val="C00000"/>
                </a:solidFill>
              </a:rPr>
              <a:t>円</a:t>
            </a:r>
            <a:endParaRPr lang="en-US" altLang="ja-JP" sz="4800" b="1" dirty="0" smtClean="0">
              <a:solidFill>
                <a:srgbClr val="C00000"/>
              </a:solidFill>
            </a:endParaRPr>
          </a:p>
          <a:p>
            <a:pPr algn="ctr"/>
            <a:r>
              <a:rPr lang="ja-JP" altLang="en-US" sz="4800" b="1" dirty="0" smtClean="0">
                <a:solidFill>
                  <a:srgbClr val="C00000"/>
                </a:solidFill>
              </a:rPr>
              <a:t>え</a:t>
            </a:r>
            <a:r>
              <a:rPr lang="ja-JP" altLang="en-US" sz="4800" b="1" dirty="0">
                <a:solidFill>
                  <a:srgbClr val="C00000"/>
                </a:solidFill>
              </a:rPr>
              <a:t>ん</a:t>
            </a:r>
            <a:endParaRPr lang="en-US" altLang="ja-JP" sz="4800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1585"/>
            <a:ext cx="10683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35882"/>
            <a:ext cx="236624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58676"/>
            <a:ext cx="927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2214553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125221"/>
            <a:ext cx="21988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err="1" smtClean="0"/>
              <a:t>Genki</a:t>
            </a:r>
            <a:r>
              <a:rPr lang="ja-JP" altLang="en-US" dirty="0" smtClean="0"/>
              <a:t> </a:t>
            </a:r>
            <a:r>
              <a:rPr lang="en-US" altLang="ja-JP" dirty="0" smtClean="0"/>
              <a:t>Textbook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pg</a:t>
            </a:r>
            <a:r>
              <a:rPr lang="ja-JP" altLang="en-US" dirty="0" smtClean="0"/>
              <a:t> </a:t>
            </a:r>
            <a:r>
              <a:rPr lang="en-US" altLang="ja-JP" dirty="0" smtClean="0"/>
              <a:t>68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15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81" y="2895600"/>
            <a:ext cx="4942437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76200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b="1" dirty="0" smtClean="0"/>
              <a:t>ごせ</a:t>
            </a:r>
            <a:r>
              <a:rPr lang="ja-JP" altLang="en-US" sz="4000" b="1" dirty="0"/>
              <a:t>ん</a:t>
            </a:r>
            <a:r>
              <a:rPr lang="ja-JP" altLang="en-US" sz="4000" b="1" dirty="0" smtClean="0"/>
              <a:t>えん</a:t>
            </a:r>
            <a:endParaRPr lang="en-US" altLang="ja-JP" sz="4000" b="1" dirty="0" smtClean="0"/>
          </a:p>
          <a:p>
            <a:pPr algn="ctr"/>
            <a:r>
              <a:rPr lang="ja-JP" altLang="en-US" sz="7200" b="1" dirty="0" smtClean="0"/>
              <a:t>五</a:t>
            </a:r>
            <a:r>
              <a:rPr lang="ja-JP" altLang="en-US" sz="7200" b="1" dirty="0"/>
              <a:t>千</a:t>
            </a:r>
            <a:r>
              <a:rPr lang="ja-JP" altLang="en-US" sz="7200" b="1" dirty="0" smtClean="0"/>
              <a:t>円</a:t>
            </a:r>
            <a:r>
              <a:rPr lang="en-US" altLang="ja-JP" sz="7200" b="1" dirty="0" smtClean="0"/>
              <a:t/>
            </a:r>
            <a:br>
              <a:rPr lang="en-US" altLang="ja-JP" sz="7200" b="1" dirty="0" smtClean="0"/>
            </a:br>
            <a:r>
              <a:rPr lang="en-US" altLang="ja-JP" sz="2800" b="1" dirty="0" smtClean="0"/>
              <a:t>GO SEN EN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2824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4985119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76200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b="1" dirty="0" smtClean="0"/>
              <a:t>いちま</a:t>
            </a:r>
            <a:r>
              <a:rPr lang="ja-JP" altLang="en-US" sz="4000" b="1" dirty="0"/>
              <a:t>ん</a:t>
            </a:r>
            <a:r>
              <a:rPr lang="ja-JP" altLang="en-US" sz="4000" b="1" dirty="0" smtClean="0"/>
              <a:t>えん</a:t>
            </a:r>
            <a:r>
              <a:rPr lang="en-US" altLang="ja-JP" sz="7200" b="1" dirty="0" smtClean="0"/>
              <a:t/>
            </a:r>
            <a:br>
              <a:rPr lang="en-US" altLang="ja-JP" sz="7200" b="1" dirty="0" smtClean="0"/>
            </a:br>
            <a:r>
              <a:rPr lang="ja-JP" altLang="en-US" sz="7200" b="1" dirty="0"/>
              <a:t>一万</a:t>
            </a:r>
            <a:r>
              <a:rPr lang="ja-JP" altLang="en-US" sz="7200" b="1" dirty="0" smtClean="0"/>
              <a:t>円</a:t>
            </a:r>
            <a:r>
              <a:rPr lang="en-US" altLang="ja-JP" sz="7200" b="1" dirty="0" smtClean="0"/>
              <a:t/>
            </a:r>
            <a:br>
              <a:rPr lang="en-US" altLang="ja-JP" sz="7200" b="1" dirty="0" smtClean="0"/>
            </a:br>
            <a:r>
              <a:rPr lang="en-US" altLang="ja-JP" sz="2800" b="1" dirty="0" smtClean="0"/>
              <a:t>ICHI MAN EN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2478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71" y="287181"/>
            <a:ext cx="3050136" cy="1143000"/>
          </a:xfrm>
        </p:spPr>
        <p:txBody>
          <a:bodyPr/>
          <a:lstStyle/>
          <a:p>
            <a:r>
              <a:rPr lang="ja-JP" altLang="en-US" sz="2400" dirty="0" smtClean="0"/>
              <a:t>ひゃく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4400" dirty="0" smtClean="0"/>
              <a:t>百　</a:t>
            </a:r>
            <a:r>
              <a:rPr lang="en-US" altLang="ja-JP" sz="4000" dirty="0" smtClean="0"/>
              <a:t>HYAKU</a:t>
            </a:r>
            <a:endParaRPr lang="en-US" sz="32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45639"/>
            <a:ext cx="966209" cy="92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63" y="5145639"/>
            <a:ext cx="966209" cy="92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63" y="5136162"/>
            <a:ext cx="966209" cy="92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63" y="5136162"/>
            <a:ext cx="966209" cy="92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1"/>
            <a:ext cx="966209" cy="92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63" y="3657601"/>
            <a:ext cx="966209" cy="92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63" y="3609267"/>
            <a:ext cx="966209" cy="92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3" y="1974835"/>
            <a:ext cx="966209" cy="92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62" y="2006419"/>
            <a:ext cx="966209" cy="92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5" y="553831"/>
            <a:ext cx="966209" cy="92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628900" y="1868723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にひゃく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4400" dirty="0" smtClean="0"/>
              <a:t>二百　</a:t>
            </a:r>
            <a:r>
              <a:rPr lang="en-US" altLang="ja-JP" sz="4000" dirty="0" smtClean="0"/>
              <a:t>NI HYAKU</a:t>
            </a:r>
            <a:endParaRPr lang="en-US" sz="32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581400" y="3365118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さん</a:t>
            </a:r>
            <a:r>
              <a:rPr lang="ja-JP" altLang="en-US" sz="2400" dirty="0" smtClean="0">
                <a:solidFill>
                  <a:srgbClr val="FF0000"/>
                </a:solidFill>
              </a:rPr>
              <a:t>びゃ</a:t>
            </a:r>
            <a:r>
              <a:rPr lang="ja-JP" altLang="en-US" sz="2400" dirty="0" smtClean="0"/>
              <a:t>く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4400" dirty="0"/>
              <a:t>三</a:t>
            </a:r>
            <a:r>
              <a:rPr lang="ja-JP" altLang="en-US" sz="4400" dirty="0" smtClean="0"/>
              <a:t>百　</a:t>
            </a:r>
            <a:r>
              <a:rPr lang="en-US" altLang="ja-JP" sz="4000" dirty="0" smtClean="0"/>
              <a:t>SAN </a:t>
            </a:r>
            <a:r>
              <a:rPr lang="en-US" altLang="ja-JP" sz="4000" dirty="0" smtClean="0">
                <a:solidFill>
                  <a:srgbClr val="FF0000"/>
                </a:solidFill>
              </a:rPr>
              <a:t>BYA</a:t>
            </a:r>
            <a:r>
              <a:rPr lang="en-US" altLang="ja-JP" sz="4000" dirty="0" smtClean="0"/>
              <a:t>KU</a:t>
            </a:r>
            <a:endParaRPr lang="en-US" sz="32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147863" y="4929411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よん</a:t>
            </a:r>
            <a:r>
              <a:rPr lang="ja-JP" altLang="en-US" sz="2400" dirty="0"/>
              <a:t>ひゃ</a:t>
            </a:r>
            <a:r>
              <a:rPr lang="ja-JP" altLang="en-US" sz="2400" dirty="0" smtClean="0"/>
              <a:t>く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4400" dirty="0" smtClean="0"/>
              <a:t>四百</a:t>
            </a:r>
            <a:r>
              <a:rPr lang="en-US" altLang="ja-JP" sz="4000" dirty="0" smtClean="0"/>
              <a:t> </a:t>
            </a:r>
            <a:r>
              <a:rPr lang="ja-JP" altLang="en-US" sz="4000" dirty="0" smtClean="0"/>
              <a:t>　</a:t>
            </a:r>
            <a:r>
              <a:rPr lang="en-US" altLang="ja-JP" sz="4000" dirty="0" smtClean="0"/>
              <a:t>YON</a:t>
            </a:r>
            <a:r>
              <a:rPr lang="ja-JP" altLang="en-US" sz="4000" dirty="0"/>
              <a:t> </a:t>
            </a:r>
            <a:r>
              <a:rPr lang="en-US" altLang="ja-JP" sz="4000" dirty="0" smtClean="0"/>
              <a:t>HYAKU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687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2" y="747502"/>
            <a:ext cx="1243614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36" y="3022490"/>
            <a:ext cx="960694" cy="9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6" y="2791233"/>
            <a:ext cx="1164389" cy="113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03" y="4950832"/>
            <a:ext cx="1032621" cy="9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34967"/>
            <a:ext cx="1251567" cy="122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724" y="4950832"/>
            <a:ext cx="1032621" cy="9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438400" y="584985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/>
              <a:t>ご</a:t>
            </a:r>
            <a:r>
              <a:rPr lang="ja-JP" altLang="en-US" sz="2400" dirty="0" smtClean="0"/>
              <a:t>ひ</a:t>
            </a:r>
            <a:r>
              <a:rPr lang="ja-JP" altLang="en-US" sz="2400" dirty="0"/>
              <a:t>ゃ</a:t>
            </a:r>
            <a:r>
              <a:rPr lang="ja-JP" altLang="en-US" sz="2400" dirty="0" smtClean="0"/>
              <a:t>く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4400" dirty="0"/>
              <a:t>五</a:t>
            </a:r>
            <a:r>
              <a:rPr lang="ja-JP" altLang="en-US" sz="4400" dirty="0" smtClean="0"/>
              <a:t>百</a:t>
            </a:r>
            <a:r>
              <a:rPr lang="en-US" altLang="ja-JP" sz="4000" dirty="0" smtClean="0"/>
              <a:t> </a:t>
            </a:r>
            <a:r>
              <a:rPr lang="ja-JP" altLang="en-US" sz="4000" dirty="0" smtClean="0"/>
              <a:t>　</a:t>
            </a:r>
            <a:r>
              <a:rPr lang="en-US" altLang="ja-JP" sz="4000" dirty="0" smtClean="0"/>
              <a:t>GO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HYAKU</a:t>
            </a:r>
            <a:endParaRPr lang="en-US" sz="32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00400" y="2676264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ろ</a:t>
            </a:r>
            <a:r>
              <a:rPr lang="ja-JP" altLang="en-US" sz="2400" dirty="0">
                <a:solidFill>
                  <a:srgbClr val="FF0000"/>
                </a:solidFill>
              </a:rPr>
              <a:t>っぴ</a:t>
            </a:r>
            <a:r>
              <a:rPr lang="ja-JP" altLang="en-US" sz="2400" dirty="0" smtClean="0">
                <a:solidFill>
                  <a:srgbClr val="FF0000"/>
                </a:solidFill>
              </a:rPr>
              <a:t>ゃ</a:t>
            </a:r>
            <a:r>
              <a:rPr lang="ja-JP" altLang="en-US" sz="2400" dirty="0" smtClean="0"/>
              <a:t>く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4400" dirty="0" smtClean="0"/>
              <a:t>六百</a:t>
            </a:r>
            <a:r>
              <a:rPr lang="en-US" altLang="ja-JP" sz="4800" dirty="0" smtClean="0"/>
              <a:t> </a:t>
            </a:r>
            <a:r>
              <a:rPr lang="ja-JP" altLang="en-US" sz="4000" dirty="0" smtClean="0"/>
              <a:t>　</a:t>
            </a:r>
            <a:r>
              <a:rPr lang="en-US" altLang="ja-JP" sz="4000" dirty="0" smtClean="0"/>
              <a:t>RO</a:t>
            </a:r>
            <a:r>
              <a:rPr lang="en-US" altLang="ja-JP" sz="4000" dirty="0" smtClean="0">
                <a:solidFill>
                  <a:srgbClr val="FF0000"/>
                </a:solidFill>
              </a:rPr>
              <a:t>PPYA</a:t>
            </a:r>
            <a:r>
              <a:rPr lang="en-US" altLang="ja-JP" sz="4000" dirty="0" smtClean="0"/>
              <a:t>KU</a:t>
            </a:r>
            <a:endParaRPr lang="en-US" sz="32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33800" y="4950832"/>
            <a:ext cx="487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な</a:t>
            </a:r>
            <a:r>
              <a:rPr lang="ja-JP" altLang="en-US" sz="2400" dirty="0"/>
              <a:t>な</a:t>
            </a:r>
            <a:r>
              <a:rPr lang="ja-JP" altLang="en-US" sz="2400" dirty="0" smtClean="0"/>
              <a:t>ひ</a:t>
            </a:r>
            <a:r>
              <a:rPr lang="ja-JP" altLang="en-US" sz="2400" dirty="0"/>
              <a:t>ゃ</a:t>
            </a:r>
            <a:r>
              <a:rPr lang="ja-JP" altLang="en-US" sz="2400" dirty="0" smtClean="0"/>
              <a:t>く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4400" dirty="0"/>
              <a:t>七</a:t>
            </a:r>
            <a:r>
              <a:rPr lang="ja-JP" altLang="en-US" sz="4400" dirty="0" smtClean="0"/>
              <a:t>百</a:t>
            </a:r>
            <a:r>
              <a:rPr lang="en-US" altLang="ja-JP" sz="4000" dirty="0" smtClean="0"/>
              <a:t> </a:t>
            </a:r>
            <a:r>
              <a:rPr lang="ja-JP" altLang="en-US" sz="4000" dirty="0" smtClean="0"/>
              <a:t>　</a:t>
            </a:r>
            <a:r>
              <a:rPr lang="en-US" altLang="ja-JP" sz="4000" dirty="0" smtClean="0"/>
              <a:t>NANA HYAKU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366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03" y="4078265"/>
            <a:ext cx="1032621" cy="9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1251567" cy="122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724" y="4078265"/>
            <a:ext cx="1032621" cy="9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45" y="4078265"/>
            <a:ext cx="1032621" cy="9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966" y="4078264"/>
            <a:ext cx="1032621" cy="9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25" y="1335065"/>
            <a:ext cx="1032621" cy="9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22" y="1219200"/>
            <a:ext cx="1251567" cy="122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946" y="1335065"/>
            <a:ext cx="1032621" cy="9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78" y="1335065"/>
            <a:ext cx="1032621" cy="9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590800" y="2447934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は</a:t>
            </a:r>
            <a:r>
              <a:rPr lang="ja-JP" altLang="en-US" sz="2400" dirty="0">
                <a:solidFill>
                  <a:srgbClr val="FF0000"/>
                </a:solidFill>
              </a:rPr>
              <a:t>っぴ</a:t>
            </a:r>
            <a:r>
              <a:rPr lang="ja-JP" altLang="en-US" sz="2400" dirty="0" smtClean="0">
                <a:solidFill>
                  <a:srgbClr val="FF0000"/>
                </a:solidFill>
              </a:rPr>
              <a:t>ゃ</a:t>
            </a:r>
            <a:r>
              <a:rPr lang="ja-JP" altLang="en-US" sz="2400" dirty="0" smtClean="0"/>
              <a:t>く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4400" dirty="0"/>
              <a:t>八</a:t>
            </a:r>
            <a:r>
              <a:rPr lang="ja-JP" altLang="en-US" sz="4400" dirty="0" smtClean="0"/>
              <a:t>百</a:t>
            </a:r>
            <a:r>
              <a:rPr lang="en-US" altLang="ja-JP" sz="4000" dirty="0" smtClean="0"/>
              <a:t> </a:t>
            </a:r>
            <a:r>
              <a:rPr lang="ja-JP" altLang="en-US" sz="4000" dirty="0" smtClean="0"/>
              <a:t>　</a:t>
            </a:r>
            <a:r>
              <a:rPr lang="en-US" altLang="ja-JP" sz="4000" dirty="0" smtClean="0"/>
              <a:t>HA</a:t>
            </a:r>
            <a:r>
              <a:rPr lang="en-US" altLang="ja-JP" sz="4000" dirty="0" smtClean="0">
                <a:solidFill>
                  <a:srgbClr val="FF0000"/>
                </a:solidFill>
              </a:rPr>
              <a:t>PPYA</a:t>
            </a:r>
            <a:r>
              <a:rPr lang="en-US" altLang="ja-JP" sz="4000" dirty="0" smtClean="0"/>
              <a:t>KU</a:t>
            </a:r>
            <a:endParaRPr lang="en-US" sz="32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625634" y="5257800"/>
            <a:ext cx="52229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/>
              <a:t>き</a:t>
            </a:r>
            <a:r>
              <a:rPr lang="ja-JP" altLang="en-US" sz="2400" dirty="0" smtClean="0"/>
              <a:t>ゅ</a:t>
            </a:r>
            <a:r>
              <a:rPr lang="ja-JP" altLang="en-US" sz="2400" dirty="0"/>
              <a:t>う</a:t>
            </a:r>
            <a:r>
              <a:rPr lang="ja-JP" altLang="en-US" sz="2400" dirty="0" smtClean="0"/>
              <a:t>ひ</a:t>
            </a:r>
            <a:r>
              <a:rPr lang="ja-JP" altLang="en-US" sz="2400" dirty="0"/>
              <a:t>ゃ</a:t>
            </a:r>
            <a:r>
              <a:rPr lang="ja-JP" altLang="en-US" sz="2400" dirty="0" smtClean="0"/>
              <a:t>く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4400" dirty="0"/>
              <a:t>九</a:t>
            </a:r>
            <a:r>
              <a:rPr lang="ja-JP" altLang="en-US" sz="4400" dirty="0" smtClean="0"/>
              <a:t>百</a:t>
            </a:r>
            <a:r>
              <a:rPr lang="en-US" altLang="ja-JP" sz="4000" dirty="0" smtClean="0"/>
              <a:t> </a:t>
            </a:r>
            <a:r>
              <a:rPr lang="ja-JP" altLang="en-US" sz="4000" dirty="0" smtClean="0"/>
              <a:t>　</a:t>
            </a:r>
            <a:r>
              <a:rPr lang="en-US" altLang="ja-JP" sz="4000" dirty="0" smtClean="0"/>
              <a:t>KYUU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HYAKU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976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6" y="1676400"/>
            <a:ext cx="1885897" cy="95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1885897" cy="95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9" y="2971800"/>
            <a:ext cx="1885897" cy="95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93" y="2971800"/>
            <a:ext cx="1885897" cy="95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28" y="2971800"/>
            <a:ext cx="1885897" cy="95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0" y="457200"/>
            <a:ext cx="195547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5334000"/>
            <a:ext cx="8305800" cy="12618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/>
              <a:t>NOTE: When </a:t>
            </a:r>
            <a:r>
              <a:rPr lang="en-US" altLang="ja-JP" sz="2400" dirty="0"/>
              <a:t>1000 comes within a </a:t>
            </a:r>
            <a:r>
              <a:rPr lang="en-US" altLang="ja-JP" sz="2400" dirty="0" smtClean="0"/>
              <a:t>larger number such as 21000 use </a:t>
            </a:r>
            <a:r>
              <a:rPr lang="en-US" altLang="ja-JP" sz="2400" u="sng" dirty="0" smtClean="0">
                <a:solidFill>
                  <a:srgbClr val="FF0000"/>
                </a:solidFill>
              </a:rPr>
              <a:t>ISS</a:t>
            </a:r>
            <a:r>
              <a:rPr lang="en-US" altLang="ja-JP" sz="2400" dirty="0" smtClean="0"/>
              <a:t>EN</a:t>
            </a:r>
            <a:r>
              <a:rPr lang="ja-JP" altLang="en-US" sz="2400" dirty="0" smtClean="0"/>
              <a:t>  </a:t>
            </a:r>
            <a:r>
              <a:rPr lang="ja-JP" altLang="en-US" sz="2400" dirty="0" smtClean="0">
                <a:solidFill>
                  <a:srgbClr val="FF0000"/>
                </a:solidFill>
              </a:rPr>
              <a:t>い</a:t>
            </a:r>
            <a:r>
              <a:rPr lang="ja-JP" altLang="en-US" sz="2400" dirty="0">
                <a:solidFill>
                  <a:srgbClr val="FF0000"/>
                </a:solidFill>
              </a:rPr>
              <a:t>っ</a:t>
            </a:r>
            <a:r>
              <a:rPr lang="ja-JP" altLang="en-US" sz="2400" dirty="0" smtClean="0"/>
              <a:t>せ</a:t>
            </a:r>
            <a:r>
              <a:rPr lang="ja-JP" altLang="en-US" sz="2400" dirty="0"/>
              <a:t>ん</a:t>
            </a:r>
            <a:endParaRPr lang="en-US" altLang="ja-JP" sz="2400" dirty="0" smtClean="0"/>
          </a:p>
          <a:p>
            <a:r>
              <a:rPr lang="ja-JP" altLang="en-US" sz="2800" dirty="0" smtClean="0"/>
              <a:t>　　</a:t>
            </a:r>
            <a:r>
              <a:rPr lang="en-US" altLang="ja-JP" sz="2800" dirty="0" err="1" smtClean="0"/>
              <a:t>ie</a:t>
            </a:r>
            <a:r>
              <a:rPr lang="en-US" altLang="ja-JP" sz="2800" dirty="0" smtClean="0"/>
              <a:t>. </a:t>
            </a:r>
            <a:r>
              <a:rPr lang="ja-JP" altLang="en-US" sz="2800" b="1" dirty="0" smtClean="0"/>
              <a:t>二十一千</a:t>
            </a:r>
            <a:r>
              <a:rPr lang="ja-JP" altLang="en-US" sz="2800" dirty="0" smtClean="0"/>
              <a:t>　にじゅう</a:t>
            </a:r>
            <a:r>
              <a:rPr lang="ja-JP" altLang="en-US" sz="2800" dirty="0" smtClean="0">
                <a:solidFill>
                  <a:srgbClr val="FF0000"/>
                </a:solidFill>
              </a:rPr>
              <a:t>いっ</a:t>
            </a:r>
            <a:r>
              <a:rPr lang="ja-JP" altLang="en-US" sz="2800" dirty="0" smtClean="0"/>
              <a:t>せん　</a:t>
            </a:r>
            <a:r>
              <a:rPr lang="en-US" altLang="ja-JP" sz="2800" dirty="0" smtClean="0"/>
              <a:t>NIJUU </a:t>
            </a:r>
            <a:r>
              <a:rPr lang="en-US" altLang="ja-JP" sz="2800" u="sng" dirty="0">
                <a:solidFill>
                  <a:srgbClr val="FF0000"/>
                </a:solidFill>
              </a:rPr>
              <a:t>IS</a:t>
            </a:r>
            <a:r>
              <a:rPr lang="en-US" altLang="ja-JP" sz="2800" dirty="0"/>
              <a:t>SEN</a:t>
            </a:r>
            <a:r>
              <a:rPr lang="ja-JP" altLang="en-US" sz="2800" dirty="0"/>
              <a:t>　</a:t>
            </a:r>
            <a:endParaRPr lang="en-US" sz="28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46876" y="327597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strike="sngStrike" dirty="0" smtClean="0">
                <a:solidFill>
                  <a:srgbClr val="FF0000"/>
                </a:solidFill>
              </a:rPr>
              <a:t>いち</a:t>
            </a:r>
            <a:r>
              <a:rPr lang="ja-JP" altLang="en-US" sz="2400" dirty="0" smtClean="0"/>
              <a:t>せん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千</a:t>
            </a:r>
            <a:r>
              <a:rPr lang="en-US" altLang="ja-JP" sz="4000" dirty="0" smtClean="0"/>
              <a:t> </a:t>
            </a:r>
            <a:r>
              <a:rPr lang="ja-JP" altLang="en-US" sz="4000" dirty="0" smtClean="0"/>
              <a:t>　</a:t>
            </a:r>
            <a:r>
              <a:rPr lang="en-US" altLang="ja-JP" sz="4000" strike="sngStrike" dirty="0" smtClean="0">
                <a:solidFill>
                  <a:srgbClr val="FF0000"/>
                </a:solidFill>
              </a:rPr>
              <a:t>ICHI</a:t>
            </a:r>
            <a:r>
              <a:rPr lang="en-US" altLang="ja-JP" sz="4000" dirty="0" smtClean="0"/>
              <a:t> SEN</a:t>
            </a:r>
            <a:endParaRPr lang="en-US" sz="32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02629" y="1582578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にせん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二千</a:t>
            </a:r>
            <a:r>
              <a:rPr lang="en-US" altLang="ja-JP" sz="4000" dirty="0" smtClean="0"/>
              <a:t> </a:t>
            </a:r>
            <a:r>
              <a:rPr lang="ja-JP" altLang="en-US" sz="4000" dirty="0" smtClean="0"/>
              <a:t>　</a:t>
            </a:r>
            <a:r>
              <a:rPr lang="en-US" altLang="ja-JP" sz="4000" dirty="0" smtClean="0"/>
              <a:t>NI SEN</a:t>
            </a:r>
            <a:endParaRPr lang="en-US" sz="32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702629" y="3927156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さん</a:t>
            </a:r>
            <a:r>
              <a:rPr lang="ja-JP" altLang="en-US" sz="2400" dirty="0" smtClean="0">
                <a:solidFill>
                  <a:srgbClr val="FF0000"/>
                </a:solidFill>
              </a:rPr>
              <a:t>ぜ</a:t>
            </a:r>
            <a:r>
              <a:rPr lang="ja-JP" altLang="en-US" sz="2400" dirty="0" smtClean="0"/>
              <a:t>ん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/>
              <a:t>三</a:t>
            </a:r>
            <a:r>
              <a:rPr lang="ja-JP" altLang="en-US" sz="3600" dirty="0" smtClean="0"/>
              <a:t>千</a:t>
            </a:r>
            <a:r>
              <a:rPr lang="en-US" altLang="ja-JP" sz="4000" dirty="0" smtClean="0"/>
              <a:t> </a:t>
            </a:r>
            <a:r>
              <a:rPr lang="ja-JP" altLang="en-US" sz="4000" dirty="0" smtClean="0"/>
              <a:t>　</a:t>
            </a:r>
            <a:r>
              <a:rPr lang="en-US" altLang="ja-JP" sz="4000" dirty="0" smtClean="0"/>
              <a:t>SAN </a:t>
            </a:r>
            <a:r>
              <a:rPr lang="en-US" altLang="ja-JP" sz="4000" dirty="0" smtClean="0">
                <a:solidFill>
                  <a:srgbClr val="FF0000"/>
                </a:solidFill>
              </a:rPr>
              <a:t>ZE</a:t>
            </a:r>
            <a:r>
              <a:rPr lang="en-US" altLang="ja-JP" sz="4000" dirty="0" smtClean="0"/>
              <a:t>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261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286634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1885897" cy="95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74" y="2971800"/>
            <a:ext cx="1885897" cy="95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09" y="2971800"/>
            <a:ext cx="1885897" cy="95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105206" y="4343400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は</a:t>
            </a:r>
            <a:r>
              <a:rPr lang="ja-JP" altLang="en-US" sz="2400" dirty="0">
                <a:solidFill>
                  <a:srgbClr val="FF0000"/>
                </a:solidFill>
              </a:rPr>
              <a:t>っ</a:t>
            </a:r>
            <a:r>
              <a:rPr lang="ja-JP" altLang="en-US" sz="2400" dirty="0" smtClean="0">
                <a:solidFill>
                  <a:srgbClr val="FF0000"/>
                </a:solidFill>
              </a:rPr>
              <a:t>せ</a:t>
            </a:r>
            <a:r>
              <a:rPr lang="ja-JP" altLang="en-US" sz="2400" dirty="0" smtClean="0"/>
              <a:t>ん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八千</a:t>
            </a:r>
            <a:r>
              <a:rPr lang="en-US" altLang="ja-JP" sz="4000" dirty="0" smtClean="0"/>
              <a:t> </a:t>
            </a:r>
            <a:r>
              <a:rPr lang="ja-JP" altLang="en-US" sz="4000" dirty="0" smtClean="0"/>
              <a:t>　</a:t>
            </a:r>
            <a:r>
              <a:rPr lang="en-US" altLang="ja-JP" sz="4000" dirty="0" smtClean="0"/>
              <a:t>HA</a:t>
            </a:r>
            <a:r>
              <a:rPr lang="en-US" altLang="ja-JP" sz="4000" dirty="0" smtClean="0">
                <a:solidFill>
                  <a:srgbClr val="FF0000"/>
                </a:solidFill>
              </a:rPr>
              <a:t>SSE</a:t>
            </a:r>
            <a:r>
              <a:rPr lang="en-US" altLang="ja-JP" sz="4000" dirty="0" smtClean="0"/>
              <a:t>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456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2" y="4342484"/>
            <a:ext cx="208779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07" y="4342484"/>
            <a:ext cx="208779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63" y="4342484"/>
            <a:ext cx="208779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" y="782822"/>
            <a:ext cx="208779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0" y="2598047"/>
            <a:ext cx="208779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19794"/>
            <a:ext cx="208779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124200" y="682912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いちまん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一万</a:t>
            </a:r>
            <a:r>
              <a:rPr lang="en-US" altLang="ja-JP" sz="4000" dirty="0" smtClean="0"/>
              <a:t> </a:t>
            </a:r>
            <a:r>
              <a:rPr lang="ja-JP" altLang="en-US" sz="4000" dirty="0" smtClean="0"/>
              <a:t>　</a:t>
            </a:r>
            <a:r>
              <a:rPr lang="en-US" altLang="ja-JP" sz="4000" dirty="0" smtClean="0"/>
              <a:t>ICHI MAN</a:t>
            </a:r>
            <a:endParaRPr lang="en-US" sz="32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830999" y="2522763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/>
              <a:t>に</a:t>
            </a:r>
            <a:r>
              <a:rPr lang="ja-JP" altLang="en-US" sz="2400" dirty="0" smtClean="0"/>
              <a:t>まん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二万</a:t>
            </a:r>
            <a:r>
              <a:rPr lang="en-US" altLang="ja-JP" sz="4000" dirty="0" smtClean="0"/>
              <a:t> </a:t>
            </a:r>
            <a:r>
              <a:rPr lang="ja-JP" altLang="en-US" sz="4000" dirty="0" smtClean="0"/>
              <a:t>　</a:t>
            </a:r>
            <a:r>
              <a:rPr lang="en-US" altLang="ja-JP" sz="4000" dirty="0"/>
              <a:t>N</a:t>
            </a:r>
            <a:r>
              <a:rPr lang="en-US" altLang="ja-JP" sz="4000" dirty="0" smtClean="0"/>
              <a:t>I MAN</a:t>
            </a:r>
            <a:endParaRPr lang="en-US" sz="32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733800" y="5610835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さ</a:t>
            </a:r>
            <a:r>
              <a:rPr lang="ja-JP" altLang="en-US" sz="2400" dirty="0"/>
              <a:t>ん</a:t>
            </a:r>
            <a:r>
              <a:rPr lang="ja-JP" altLang="en-US" sz="2400" dirty="0" smtClean="0"/>
              <a:t>まん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/>
              <a:t>三</a:t>
            </a:r>
            <a:r>
              <a:rPr lang="ja-JP" altLang="en-US" sz="3600" dirty="0" smtClean="0"/>
              <a:t>万</a:t>
            </a:r>
            <a:r>
              <a:rPr lang="en-US" altLang="ja-JP" sz="4000" dirty="0" smtClean="0"/>
              <a:t> </a:t>
            </a:r>
            <a:r>
              <a:rPr lang="ja-JP" altLang="en-US" sz="4000" dirty="0" smtClean="0"/>
              <a:t>　</a:t>
            </a:r>
            <a:r>
              <a:rPr lang="en-US" altLang="ja-JP" sz="4000" dirty="0" smtClean="0"/>
              <a:t>SAN MAN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86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87362"/>
          </a:xfrm>
        </p:spPr>
        <p:txBody>
          <a:bodyPr/>
          <a:lstStyle/>
          <a:p>
            <a:r>
              <a:rPr lang="en-US" dirty="0" smtClean="0"/>
              <a:t>How much is it?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36040"/>
              </p:ext>
            </p:extLst>
          </p:nvPr>
        </p:nvGraphicFramePr>
        <p:xfrm>
          <a:off x="609600" y="1066800"/>
          <a:ext cx="7010400" cy="36880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13410"/>
                <a:gridCol w="304419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Q1</a:t>
                      </a:r>
                      <a:endParaRPr lang="en-AU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THING</a:t>
                      </a:r>
                      <a:r>
                        <a:rPr lang="ja-JP" altLang="en-US" b="1" dirty="0" smtClean="0"/>
                        <a:t>は　いくら　ですか。</a:t>
                      </a:r>
                      <a:endParaRPr lang="en-US" altLang="ja-JP" b="1" dirty="0" smtClean="0"/>
                    </a:p>
                    <a:p>
                      <a:r>
                        <a:rPr lang="en-US" sz="1600" b="0" i="1" dirty="0" smtClean="0"/>
                        <a:t>How much is THING?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THING</a:t>
                      </a:r>
                      <a:r>
                        <a:rPr lang="ja-JP" altLang="en-US" b="1" baseline="0" dirty="0" smtClean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altLang="ja-JP" b="1" baseline="0" dirty="0" err="1" smtClean="0"/>
                        <a:t>wa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ikura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desu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ka</a:t>
                      </a:r>
                      <a:r>
                        <a:rPr lang="en-US" altLang="ja-JP" b="1" baseline="0" dirty="0" smtClean="0"/>
                        <a:t>?</a:t>
                      </a:r>
                      <a:endParaRPr lang="en-US" altLang="ja-JP" b="1" dirty="0" smtClean="0"/>
                    </a:p>
                    <a:p>
                      <a:r>
                        <a:rPr lang="en-US" sz="1600" b="0" i="1" dirty="0" smtClean="0"/>
                        <a:t>How much is THING?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Q2</a:t>
                      </a:r>
                      <a:endParaRPr lang="en-AU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これは　いくら　ですか。</a:t>
                      </a:r>
                      <a:endParaRPr lang="en-US" altLang="ja-JP" b="1" dirty="0" smtClean="0"/>
                    </a:p>
                    <a:p>
                      <a:r>
                        <a:rPr lang="en-US" sz="1600" b="0" i="1" dirty="0" smtClean="0"/>
                        <a:t>How much is this?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1" dirty="0" err="1" smtClean="0"/>
                        <a:t>Kore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wa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ikura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desu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ka</a:t>
                      </a:r>
                      <a:r>
                        <a:rPr lang="en-US" altLang="ja-JP" b="1" baseline="0" dirty="0" smtClean="0"/>
                        <a:t>?</a:t>
                      </a:r>
                      <a:endParaRPr lang="en-US" altLang="ja-JP" b="1" dirty="0" smtClean="0"/>
                    </a:p>
                    <a:p>
                      <a:r>
                        <a:rPr lang="en-US" sz="1600" b="0" i="1" dirty="0" smtClean="0"/>
                        <a:t>How much is this?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Q3</a:t>
                      </a:r>
                      <a:endParaRPr lang="en-AU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それは　いくら　ですか。</a:t>
                      </a:r>
                      <a:endParaRPr lang="en-US" altLang="ja-JP" b="1" dirty="0" smtClean="0"/>
                    </a:p>
                    <a:p>
                      <a:r>
                        <a:rPr lang="en-US" sz="1600" b="0" i="1" dirty="0" smtClean="0"/>
                        <a:t>How much is that?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Sore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wa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ikura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desu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ka</a:t>
                      </a:r>
                      <a:r>
                        <a:rPr lang="en-US" altLang="ja-JP" b="1" baseline="0" dirty="0" smtClean="0"/>
                        <a:t>?</a:t>
                      </a:r>
                      <a:endParaRPr lang="en-US" altLang="ja-JP" b="1" dirty="0" smtClean="0"/>
                    </a:p>
                    <a:p>
                      <a:r>
                        <a:rPr lang="en-US" sz="1600" b="0" i="1" dirty="0" smtClean="0"/>
                        <a:t>How much is that?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Q4</a:t>
                      </a:r>
                      <a:endParaRPr lang="en-AU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あれは　いくら　ですか。</a:t>
                      </a:r>
                      <a:endParaRPr lang="en-US" altLang="ja-JP" b="1" dirty="0" smtClean="0"/>
                    </a:p>
                    <a:p>
                      <a:r>
                        <a:rPr lang="en-US" sz="1600" b="0" i="1" dirty="0" smtClean="0"/>
                        <a:t>How much is that</a:t>
                      </a:r>
                      <a:r>
                        <a:rPr lang="en-US" sz="1600" b="0" i="1" baseline="0" dirty="0" smtClean="0"/>
                        <a:t> over there?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Are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wa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ikura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desu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ka</a:t>
                      </a:r>
                      <a:r>
                        <a:rPr lang="en-US" altLang="ja-JP" b="1" baseline="0" dirty="0" smtClean="0"/>
                        <a:t>?</a:t>
                      </a:r>
                      <a:endParaRPr lang="en-US" altLang="ja-JP" b="1" dirty="0" smtClean="0"/>
                    </a:p>
                    <a:p>
                      <a:r>
                        <a:rPr lang="en-US" sz="1600" b="0" i="1" dirty="0" smtClean="0"/>
                        <a:t>How much is that</a:t>
                      </a:r>
                      <a:r>
                        <a:rPr lang="en-US" sz="1600" b="0" i="1" baseline="0" dirty="0" smtClean="0"/>
                        <a:t> over there?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A1</a:t>
                      </a:r>
                      <a:endParaRPr lang="en-AU" b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>
                          <a:solidFill>
                            <a:srgbClr val="00B050"/>
                          </a:solidFill>
                        </a:rPr>
                        <a:t>PRICE</a:t>
                      </a:r>
                      <a:r>
                        <a:rPr lang="ja-JP" altLang="en-US" b="1" dirty="0" smtClean="0"/>
                        <a:t>えんです。</a:t>
                      </a:r>
                      <a:endParaRPr lang="en-US" altLang="ja-JP" b="1" dirty="0" smtClean="0"/>
                    </a:p>
                    <a:p>
                      <a:r>
                        <a:rPr lang="en-US" b="0" i="1" dirty="0" smtClean="0"/>
                        <a:t>It’s PRICE</a:t>
                      </a:r>
                      <a:r>
                        <a:rPr lang="en-US" b="0" i="1" baseline="0" dirty="0" smtClean="0"/>
                        <a:t> yen.</a:t>
                      </a:r>
                      <a:endParaRPr lang="en-AU" b="0" i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>
                          <a:solidFill>
                            <a:srgbClr val="00B050"/>
                          </a:solidFill>
                        </a:rPr>
                        <a:t>PRICE</a:t>
                      </a:r>
                      <a:r>
                        <a:rPr lang="ja-JP" altLang="en-US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ja-JP" b="1" baseline="0" dirty="0" smtClean="0"/>
                        <a:t>en </a:t>
                      </a:r>
                      <a:r>
                        <a:rPr lang="en-US" altLang="ja-JP" b="1" baseline="0" dirty="0" err="1" smtClean="0"/>
                        <a:t>desu</a:t>
                      </a:r>
                      <a:r>
                        <a:rPr lang="en-US" altLang="ja-JP" b="1" baseline="0" dirty="0" smtClean="0"/>
                        <a:t>.</a:t>
                      </a:r>
                      <a:endParaRPr lang="en-US" altLang="ja-JP" b="1" dirty="0" smtClean="0"/>
                    </a:p>
                    <a:p>
                      <a:r>
                        <a:rPr lang="en-US" b="0" i="1" dirty="0" smtClean="0"/>
                        <a:t>It’s PRICE</a:t>
                      </a:r>
                      <a:r>
                        <a:rPr lang="en-US" b="0" i="1" baseline="0" dirty="0" smtClean="0"/>
                        <a:t> yen.</a:t>
                      </a:r>
                      <a:endParaRPr lang="en-AU" b="0" i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A2</a:t>
                      </a:r>
                      <a:endParaRPr lang="en-AU" b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>
                          <a:solidFill>
                            <a:srgbClr val="FF6600"/>
                          </a:solidFill>
                        </a:rPr>
                        <a:t>THING</a:t>
                      </a:r>
                      <a:r>
                        <a:rPr lang="ja-JP" altLang="en-US" b="1" dirty="0" smtClean="0"/>
                        <a:t>は　</a:t>
                      </a:r>
                      <a:r>
                        <a:rPr lang="en-US" altLang="ja-JP" b="1" dirty="0" smtClean="0">
                          <a:solidFill>
                            <a:srgbClr val="00B050"/>
                          </a:solidFill>
                        </a:rPr>
                        <a:t>PRICE</a:t>
                      </a:r>
                      <a:r>
                        <a:rPr lang="ja-JP" altLang="en-US" b="1" dirty="0" smtClean="0"/>
                        <a:t>えんです。</a:t>
                      </a:r>
                      <a:endParaRPr lang="en-US" altLang="ja-JP" b="1" dirty="0" smtClean="0"/>
                    </a:p>
                    <a:p>
                      <a:r>
                        <a:rPr lang="en-US" sz="1600" b="0" i="1" dirty="0" smtClean="0"/>
                        <a:t>THING</a:t>
                      </a:r>
                      <a:r>
                        <a:rPr lang="en-US" sz="1600" b="0" i="1" baseline="0" dirty="0" smtClean="0"/>
                        <a:t> is PRICE yen.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>
                          <a:solidFill>
                            <a:srgbClr val="FF6600"/>
                          </a:solidFill>
                        </a:rPr>
                        <a:t>THING</a:t>
                      </a:r>
                      <a:r>
                        <a:rPr lang="ja-JP" altLang="en-US" b="1" baseline="0" dirty="0" smtClean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altLang="ja-JP" b="1" baseline="0" dirty="0" err="1" smtClean="0"/>
                        <a:t>wa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dirty="0" smtClean="0">
                          <a:solidFill>
                            <a:srgbClr val="00B050"/>
                          </a:solidFill>
                        </a:rPr>
                        <a:t>PRICE</a:t>
                      </a:r>
                      <a:r>
                        <a:rPr lang="en-US" altLang="ja-JP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ja-JP" b="1" baseline="0" dirty="0" smtClean="0"/>
                        <a:t>en </a:t>
                      </a:r>
                      <a:r>
                        <a:rPr lang="en-US" altLang="ja-JP" b="1" baseline="0" dirty="0" err="1" smtClean="0"/>
                        <a:t>desu</a:t>
                      </a:r>
                      <a:r>
                        <a:rPr lang="en-US" altLang="ja-JP" b="1" baseline="0" dirty="0" smtClean="0"/>
                        <a:t>.</a:t>
                      </a:r>
                      <a:endParaRPr lang="en-US" altLang="ja-JP" b="1" dirty="0" smtClean="0"/>
                    </a:p>
                    <a:p>
                      <a:r>
                        <a:rPr lang="en-US" sz="1600" b="0" i="1" dirty="0" smtClean="0"/>
                        <a:t>THING</a:t>
                      </a:r>
                      <a:r>
                        <a:rPr lang="en-US" sz="1600" b="0" i="1" baseline="0" dirty="0" smtClean="0"/>
                        <a:t> is PRICE yen.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029200"/>
            <a:ext cx="1081087" cy="1676400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2376487" y="5836920"/>
            <a:ext cx="823913" cy="457200"/>
          </a:xfrm>
          <a:prstGeom prst="borderCallout1">
            <a:avLst>
              <a:gd name="adj1" fmla="val 18750"/>
              <a:gd name="adj2" fmla="val -8333"/>
              <a:gd name="adj3" fmla="val 32500"/>
              <a:gd name="adj4" fmla="val -58072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</a:t>
            </a:r>
            <a:r>
              <a:rPr lang="ja-JP" altLang="en-US" dirty="0" smtClean="0"/>
              <a:t>円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436" y="5067300"/>
            <a:ext cx="1600200" cy="1600200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6096000" y="5656217"/>
            <a:ext cx="1143000" cy="457200"/>
          </a:xfrm>
          <a:prstGeom prst="borderCallout1">
            <a:avLst>
              <a:gd name="adj1" fmla="val 18750"/>
              <a:gd name="adj2" fmla="val -8333"/>
              <a:gd name="adj3" fmla="val 32500"/>
              <a:gd name="adj4" fmla="val -58072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30</a:t>
            </a:r>
            <a:r>
              <a:rPr lang="en-US" altLang="ja-JP" dirty="0"/>
              <a:t>0</a:t>
            </a:r>
            <a:r>
              <a:rPr lang="en-US" dirty="0" smtClean="0"/>
              <a:t>00</a:t>
            </a:r>
            <a:r>
              <a:rPr lang="ja-JP" altLang="en-US" dirty="0" smtClean="0"/>
              <a:t>円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72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crostaff.jp/wp-content/uploads/2012/02/a5b736967124b38ea9ecf5a6eed00634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4225925" cy="422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16493" y="952857"/>
            <a:ext cx="4267200" cy="533400"/>
          </a:xfrm>
          <a:prstGeom prst="wedgeRoundRectCallout">
            <a:avLst>
              <a:gd name="adj1" fmla="val 2397"/>
              <a:gd name="adj2" fmla="val -945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b="1" dirty="0" smtClean="0">
                <a:solidFill>
                  <a:srgbClr val="FF0000"/>
                </a:solidFill>
              </a:rPr>
              <a:t>  </a:t>
            </a:r>
            <a:r>
              <a:rPr lang="en-US" altLang="ja-JP" sz="1600" b="1" dirty="0" err="1" smtClean="0">
                <a:solidFill>
                  <a:srgbClr val="FF0000"/>
                </a:solidFill>
              </a:rPr>
              <a:t>Kore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　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wa</a:t>
            </a:r>
            <a:r>
              <a:rPr lang="en-US" altLang="ja-JP" sz="1600" dirty="0" smtClean="0">
                <a:solidFill>
                  <a:schemeClr val="tx1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ikura</a:t>
            </a:r>
            <a:r>
              <a:rPr lang="en-US" altLang="ja-JP" sz="1600" dirty="0" smtClean="0">
                <a:solidFill>
                  <a:schemeClr val="tx1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desu</a:t>
            </a:r>
            <a:r>
              <a:rPr lang="en-US" altLang="ja-JP" sz="1600" dirty="0" smtClean="0">
                <a:solidFill>
                  <a:schemeClr val="tx1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ka</a:t>
            </a:r>
            <a:r>
              <a:rPr lang="en-US" altLang="ja-JP" sz="16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これ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いくら　ですか。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7947" y="1790700"/>
            <a:ext cx="4267200" cy="533400"/>
          </a:xfrm>
          <a:prstGeom prst="wedgeRoundRectCallout">
            <a:avLst>
              <a:gd name="adj1" fmla="val 5801"/>
              <a:gd name="adj2" fmla="val -9931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sz="1600" b="1" dirty="0" smtClean="0">
                <a:solidFill>
                  <a:srgbClr val="FF0000"/>
                </a:solidFill>
              </a:rPr>
              <a:t>  Sore 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そ</a:t>
            </a:r>
            <a:r>
              <a:rPr lang="ja-JP" altLang="en-US" b="1" dirty="0">
                <a:solidFill>
                  <a:srgbClr val="FF0000"/>
                </a:solidFill>
              </a:rPr>
              <a:t>れ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いくら　ですか。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724400" y="952857"/>
            <a:ext cx="3657600" cy="533400"/>
          </a:xfrm>
          <a:prstGeom prst="wedgeRoundRectCallout">
            <a:avLst>
              <a:gd name="adj1" fmla="val -40660"/>
              <a:gd name="adj2" fmla="val -8649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sz="1600" b="1" dirty="0" err="1" smtClean="0">
                <a:solidFill>
                  <a:srgbClr val="FF0000"/>
                </a:solidFill>
              </a:rPr>
              <a:t>Kore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    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wa</a:t>
            </a:r>
            <a:r>
              <a:rPr lang="en-US" altLang="ja-JP" sz="1600" dirty="0" smtClean="0">
                <a:solidFill>
                  <a:schemeClr val="tx1"/>
                </a:solidFill>
              </a:rPr>
              <a:t> 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ni</a:t>
            </a:r>
            <a:r>
              <a:rPr lang="en-US" altLang="ja-JP" sz="1600" dirty="0" smtClean="0">
                <a:solidFill>
                  <a:schemeClr val="tx1"/>
                </a:solidFill>
              </a:rPr>
              <a:t> man en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desu</a:t>
            </a:r>
            <a:r>
              <a:rPr lang="en-US" altLang="ja-JP" sz="16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これ　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は　</a:t>
            </a:r>
            <a:r>
              <a:rPr lang="en-US" altLang="ja-JP" dirty="0" smtClean="0">
                <a:solidFill>
                  <a:sysClr val="windowText" lastClr="000000"/>
                </a:solidFill>
              </a:rPr>
              <a:t>20000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円　です。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724400" y="1748683"/>
            <a:ext cx="3581400" cy="533400"/>
          </a:xfrm>
          <a:prstGeom prst="wedgeRoundRectCallout">
            <a:avLst>
              <a:gd name="adj1" fmla="val -39860"/>
              <a:gd name="adj2" fmla="val -768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sz="1600" b="1" dirty="0" smtClean="0">
                <a:solidFill>
                  <a:srgbClr val="FF0000"/>
                </a:solidFill>
              </a:rPr>
              <a:t>Sore 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それ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</a:t>
            </a:r>
            <a:r>
              <a:rPr lang="en-US" altLang="ja-JP" dirty="0" smtClean="0">
                <a:solidFill>
                  <a:sysClr val="windowText" lastClr="000000"/>
                </a:solidFill>
              </a:rPr>
              <a:t>20000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円　です。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340131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Match the dialogue to the picture.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1124E-6 L 0.12725 0.499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24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0834 0.521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2209800"/>
          </a:xfrm>
        </p:spPr>
        <p:txBody>
          <a:bodyPr>
            <a:noAutofit/>
          </a:bodyPr>
          <a:lstStyle/>
          <a:p>
            <a:pPr algn="ctr"/>
            <a:r>
              <a:rPr lang="ja-JP" altLang="en-US" sz="4000" b="1" dirty="0" smtClean="0"/>
              <a:t>いちえん</a:t>
            </a:r>
            <a:r>
              <a:rPr lang="en-US" altLang="ja-JP" sz="7200" b="1" dirty="0" smtClean="0"/>
              <a:t/>
            </a:r>
            <a:br>
              <a:rPr lang="en-US" altLang="ja-JP" sz="7200" b="1" dirty="0" smtClean="0"/>
            </a:br>
            <a:r>
              <a:rPr lang="ja-JP" altLang="en-US" sz="7200" b="1" dirty="0" smtClean="0"/>
              <a:t>一円</a:t>
            </a:r>
            <a:r>
              <a:rPr lang="en-US" altLang="ja-JP" sz="7200" b="1" dirty="0" smtClean="0"/>
              <a:t/>
            </a:r>
            <a:br>
              <a:rPr lang="en-US" altLang="ja-JP" sz="7200" b="1" dirty="0" smtClean="0"/>
            </a:br>
            <a:r>
              <a:rPr lang="en-US" altLang="ja-JP" sz="2800" b="1" dirty="0" smtClean="0"/>
              <a:t>ICHI EN</a:t>
            </a:r>
            <a:endParaRPr lang="en-US" sz="2800" b="1" dirty="0"/>
          </a:p>
        </p:txBody>
      </p:sp>
      <p:pic>
        <p:nvPicPr>
          <p:cNvPr id="2051" name="Picture 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2667000" cy="279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19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207947" y="1600200"/>
            <a:ext cx="4267200" cy="533400"/>
          </a:xfrm>
          <a:prstGeom prst="wedgeRoundRectCallout">
            <a:avLst>
              <a:gd name="adj1" fmla="val 33238"/>
              <a:gd name="adj2" fmla="val -752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b="1" dirty="0" smtClean="0">
                <a:solidFill>
                  <a:srgbClr val="FF0000"/>
                </a:solidFill>
              </a:rPr>
              <a:t> 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Sore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それ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いくら　ですか。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724400" y="1447800"/>
            <a:ext cx="3352800" cy="533400"/>
          </a:xfrm>
          <a:prstGeom prst="wedgeRoundRectCallout">
            <a:avLst>
              <a:gd name="adj1" fmla="val -42063"/>
              <a:gd name="adj2" fmla="val 7211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sz="1600" b="1" dirty="0" smtClean="0">
                <a:solidFill>
                  <a:srgbClr val="FF0000"/>
                </a:solidFill>
              </a:rPr>
              <a:t>Sore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それ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</a:t>
            </a:r>
            <a:r>
              <a:rPr lang="en-US" altLang="ja-JP" dirty="0" smtClean="0">
                <a:solidFill>
                  <a:sysClr val="windowText" lastClr="000000"/>
                </a:solidFill>
              </a:rPr>
              <a:t>200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円　です。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340131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Match the dialogue to the picture.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24327" y="2362200"/>
            <a:ext cx="4267200" cy="533400"/>
          </a:xfrm>
          <a:prstGeom prst="wedgeRoundRectCallout">
            <a:avLst>
              <a:gd name="adj1" fmla="val 30835"/>
              <a:gd name="adj2" fmla="val -752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sz="1600" b="1" dirty="0" smtClean="0">
                <a:solidFill>
                  <a:srgbClr val="FF0000"/>
                </a:solidFill>
              </a:rPr>
              <a:t>  Are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あれ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いくら　ですか。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780837" y="2181314"/>
            <a:ext cx="3448763" cy="533400"/>
          </a:xfrm>
          <a:prstGeom prst="wedgeRoundRectCallout">
            <a:avLst>
              <a:gd name="adj1" fmla="val -37857"/>
              <a:gd name="adj2" fmla="val 7852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sz="1600" b="1" dirty="0" smtClean="0">
                <a:solidFill>
                  <a:srgbClr val="FF0000"/>
                </a:solidFill>
              </a:rPr>
              <a:t>Are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あれ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</a:t>
            </a:r>
            <a:r>
              <a:rPr lang="en-US" altLang="ja-JP" dirty="0">
                <a:solidFill>
                  <a:sysClr val="windowText" lastClr="000000"/>
                </a:solidFill>
              </a:rPr>
              <a:t>20</a:t>
            </a:r>
            <a:r>
              <a:rPr lang="en-US" altLang="ja-JP" dirty="0" smtClean="0">
                <a:solidFill>
                  <a:sysClr val="windowText" lastClr="000000"/>
                </a:solidFill>
              </a:rPr>
              <a:t>0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円　です。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2" descr="http://1.bp.blogspot.com/_QVd-mlKT-A8/Rw1oWfdoStI/AAAAAAAABK4/nFnWMr-9lmc/s400/tw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229098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16493" y="838200"/>
            <a:ext cx="4267200" cy="533400"/>
          </a:xfrm>
          <a:prstGeom prst="wedgeRoundRectCallout">
            <a:avLst>
              <a:gd name="adj1" fmla="val 34642"/>
              <a:gd name="adj2" fmla="val -848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sz="1600" b="1" dirty="0" smtClean="0">
                <a:solidFill>
                  <a:srgbClr val="FF0000"/>
                </a:solidFill>
              </a:rPr>
              <a:t>  </a:t>
            </a:r>
            <a:r>
              <a:rPr lang="en-US" altLang="ja-JP" sz="1600" b="1" dirty="0" err="1" smtClean="0">
                <a:solidFill>
                  <a:srgbClr val="FF0000"/>
                </a:solidFill>
              </a:rPr>
              <a:t>Kore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   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wa</a:t>
            </a:r>
            <a:r>
              <a:rPr lang="en-US" altLang="ja-JP" sz="1600" dirty="0" smtClean="0">
                <a:solidFill>
                  <a:schemeClr val="tx1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ikura</a:t>
            </a:r>
            <a:r>
              <a:rPr lang="en-US" altLang="ja-JP" sz="1600" dirty="0" smtClean="0">
                <a:solidFill>
                  <a:schemeClr val="tx1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desu</a:t>
            </a:r>
            <a:r>
              <a:rPr lang="en-US" altLang="ja-JP" sz="1600" dirty="0" smtClean="0">
                <a:solidFill>
                  <a:schemeClr val="tx1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ka</a:t>
            </a:r>
            <a:r>
              <a:rPr lang="en-US" altLang="ja-JP" sz="16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これ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いくら　ですか。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724400" y="685800"/>
            <a:ext cx="3352800" cy="533400"/>
          </a:xfrm>
          <a:prstGeom prst="wedgeRoundRectCallout">
            <a:avLst>
              <a:gd name="adj1" fmla="val -43664"/>
              <a:gd name="adj2" fmla="val 7691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sz="1600" b="1" dirty="0" err="1" smtClean="0">
                <a:solidFill>
                  <a:srgbClr val="FF0000"/>
                </a:solidFill>
              </a:rPr>
              <a:t>Kore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   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wa</a:t>
            </a:r>
            <a:r>
              <a:rPr lang="en-US" altLang="ja-JP" sz="1600" dirty="0" smtClean="0">
                <a:solidFill>
                  <a:schemeClr val="tx1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ni</a:t>
            </a:r>
            <a:r>
              <a:rPr lang="en-US" altLang="ja-JP" sz="1600" dirty="0" smtClean="0">
                <a:solidFill>
                  <a:schemeClr val="tx1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hyaku</a:t>
            </a:r>
            <a:r>
              <a:rPr lang="en-US" altLang="ja-JP" sz="1600" dirty="0" smtClean="0">
                <a:solidFill>
                  <a:schemeClr val="tx1"/>
                </a:solidFill>
              </a:rPr>
              <a:t> en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desu</a:t>
            </a:r>
            <a:r>
              <a:rPr lang="en-US" altLang="ja-JP" sz="16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これ　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は　</a:t>
            </a:r>
            <a:r>
              <a:rPr lang="en-US" altLang="ja-JP" dirty="0" smtClean="0">
                <a:solidFill>
                  <a:sysClr val="windowText" lastClr="000000"/>
                </a:solidFill>
              </a:rPr>
              <a:t>200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円　です。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1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6.93963E-7 L 0.09306 0.70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35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06667 0.405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16493" y="838200"/>
            <a:ext cx="4267200" cy="533400"/>
          </a:xfrm>
          <a:prstGeom prst="wedgeRoundRectCallout">
            <a:avLst>
              <a:gd name="adj1" fmla="val -36654"/>
              <a:gd name="adj2" fmla="val -784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これ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いくら　ですか。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7947" y="1600200"/>
            <a:ext cx="4267200" cy="533400"/>
          </a:xfrm>
          <a:prstGeom prst="wedgeRoundRectCallout">
            <a:avLst>
              <a:gd name="adj1" fmla="val -36454"/>
              <a:gd name="adj2" fmla="val -784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それ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いくら　ですか。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724400" y="685800"/>
            <a:ext cx="3505200" cy="533400"/>
          </a:xfrm>
          <a:prstGeom prst="wedgeRoundRectCallout">
            <a:avLst>
              <a:gd name="adj1" fmla="val 29634"/>
              <a:gd name="adj2" fmla="val -8649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こ</a:t>
            </a:r>
            <a:r>
              <a:rPr lang="ja-JP" altLang="en-US" b="1" dirty="0" smtClean="0">
                <a:solidFill>
                  <a:srgbClr val="FF0000"/>
                </a:solidFill>
              </a:rPr>
              <a:t>れ　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は　</a:t>
            </a:r>
            <a:r>
              <a:rPr lang="en-US" altLang="ja-JP" dirty="0" smtClean="0">
                <a:solidFill>
                  <a:sysClr val="windowText" lastClr="000000"/>
                </a:solidFill>
              </a:rPr>
              <a:t>120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円　です。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724400" y="1447800"/>
            <a:ext cx="3505200" cy="533400"/>
          </a:xfrm>
          <a:prstGeom prst="wedgeRoundRectCallout">
            <a:avLst>
              <a:gd name="adj1" fmla="val 31035"/>
              <a:gd name="adj2" fmla="val -7528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それ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</a:t>
            </a:r>
            <a:r>
              <a:rPr lang="en-US" altLang="ja-JP" dirty="0" smtClean="0">
                <a:solidFill>
                  <a:sysClr val="windowText" lastClr="000000"/>
                </a:solidFill>
              </a:rPr>
              <a:t>120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円　です。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340131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Match the dialogue to the picture.</a:t>
            </a:r>
            <a:endParaRPr lang="en-US" dirty="0"/>
          </a:p>
        </p:txBody>
      </p:sp>
      <p:pic>
        <p:nvPicPr>
          <p:cNvPr id="11266" name="Picture 2" descr="http://t1.gstatic.com/images?q=tbn:ANd9GcSWVDE-OgsyiD_wq-8lgjagPrxlbHv4HiTu0jrwrOW9XQ9SyCOAbENUAVP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169" y="3048000"/>
            <a:ext cx="4026831" cy="347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224327" y="2362200"/>
            <a:ext cx="4267200" cy="533400"/>
          </a:xfrm>
          <a:prstGeom prst="wedgeRoundRectCallout">
            <a:avLst>
              <a:gd name="adj1" fmla="val -35253"/>
              <a:gd name="adj2" fmla="val -848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あれ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いくら　ですか。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780837" y="2181314"/>
            <a:ext cx="3448763" cy="533400"/>
          </a:xfrm>
          <a:prstGeom prst="wedgeRoundRectCallout">
            <a:avLst>
              <a:gd name="adj1" fmla="val 31235"/>
              <a:gd name="adj2" fmla="val -784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あ</a:t>
            </a:r>
            <a:r>
              <a:rPr lang="ja-JP" altLang="en-US" b="1" dirty="0" smtClean="0">
                <a:solidFill>
                  <a:srgbClr val="FF0000"/>
                </a:solidFill>
              </a:rPr>
              <a:t>れ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</a:t>
            </a:r>
            <a:r>
              <a:rPr lang="en-US" altLang="ja-JP" dirty="0" smtClean="0">
                <a:solidFill>
                  <a:sysClr val="windowText" lastClr="000000"/>
                </a:solidFill>
              </a:rPr>
              <a:t>120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円　です。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8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8563E-6 L 0.45886 0.49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4" y="24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51458 0.487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87362"/>
          </a:xfrm>
        </p:spPr>
        <p:txBody>
          <a:bodyPr/>
          <a:lstStyle/>
          <a:p>
            <a:r>
              <a:rPr lang="en-US" dirty="0" smtClean="0"/>
              <a:t>How much is that?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62305"/>
              </p:ext>
            </p:extLst>
          </p:nvPr>
        </p:nvGraphicFramePr>
        <p:xfrm>
          <a:off x="609600" y="990600"/>
          <a:ext cx="7620000" cy="24688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66750"/>
                <a:gridCol w="3805859"/>
                <a:gridCol w="31473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Q1</a:t>
                      </a:r>
                      <a:endParaRPr lang="en-AU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この　</a:t>
                      </a:r>
                      <a:r>
                        <a:rPr lang="en-US" altLang="ja-JP" b="1" dirty="0" smtClean="0">
                          <a:solidFill>
                            <a:srgbClr val="FF6600"/>
                          </a:solidFill>
                        </a:rPr>
                        <a:t>THING</a:t>
                      </a:r>
                      <a:r>
                        <a:rPr lang="ja-JP" altLang="en-US" b="1" dirty="0" smtClean="0"/>
                        <a:t>は　いくら　ですか。</a:t>
                      </a:r>
                      <a:endParaRPr lang="en-US" altLang="ja-JP" b="1" dirty="0" smtClean="0"/>
                    </a:p>
                    <a:p>
                      <a:r>
                        <a:rPr lang="en-US" sz="1600" b="0" i="1" dirty="0" smtClean="0"/>
                        <a:t>How much is this?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1" dirty="0" err="1" smtClean="0"/>
                        <a:t>Kono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smtClean="0">
                          <a:solidFill>
                            <a:srgbClr val="FF6600"/>
                          </a:solidFill>
                        </a:rPr>
                        <a:t>THING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wa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ikura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desu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ka</a:t>
                      </a:r>
                      <a:r>
                        <a:rPr lang="en-US" altLang="ja-JP" b="1" baseline="0" dirty="0" smtClean="0"/>
                        <a:t>?</a:t>
                      </a:r>
                      <a:endParaRPr lang="en-US" altLang="ja-JP" b="1" dirty="0" smtClean="0"/>
                    </a:p>
                    <a:p>
                      <a:r>
                        <a:rPr lang="en-US" sz="1600" b="0" i="1" dirty="0" smtClean="0"/>
                        <a:t>How much is this?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Q2</a:t>
                      </a:r>
                      <a:endParaRPr lang="en-AU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その　</a:t>
                      </a:r>
                      <a:r>
                        <a:rPr lang="en-US" altLang="ja-JP" b="1" dirty="0" smtClean="0">
                          <a:solidFill>
                            <a:srgbClr val="FF6600"/>
                          </a:solidFill>
                        </a:rPr>
                        <a:t>THING</a:t>
                      </a:r>
                      <a:r>
                        <a:rPr lang="ja-JP" altLang="en-US" b="1" dirty="0" smtClean="0"/>
                        <a:t>は　いくら　ですか。</a:t>
                      </a:r>
                      <a:endParaRPr lang="en-US" altLang="ja-JP" b="1" dirty="0" smtClean="0"/>
                    </a:p>
                    <a:p>
                      <a:r>
                        <a:rPr lang="en-US" sz="1600" b="0" i="1" dirty="0" smtClean="0"/>
                        <a:t>How much is that?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1" dirty="0" err="1" smtClean="0"/>
                        <a:t>Sono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smtClean="0">
                          <a:solidFill>
                            <a:srgbClr val="FF6600"/>
                          </a:solidFill>
                        </a:rPr>
                        <a:t>THING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wa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ikura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desu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ka</a:t>
                      </a:r>
                      <a:r>
                        <a:rPr lang="en-US" altLang="ja-JP" b="1" baseline="0" dirty="0" smtClean="0"/>
                        <a:t>?</a:t>
                      </a:r>
                      <a:endParaRPr lang="en-US" altLang="ja-JP" b="1" dirty="0" smtClean="0"/>
                    </a:p>
                    <a:p>
                      <a:r>
                        <a:rPr lang="en-US" sz="1600" b="0" i="1" dirty="0" smtClean="0"/>
                        <a:t>How much is that?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Q3</a:t>
                      </a:r>
                      <a:endParaRPr lang="en-AU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あの　</a:t>
                      </a:r>
                      <a:r>
                        <a:rPr lang="en-US" altLang="ja-JP" b="1" dirty="0" smtClean="0">
                          <a:solidFill>
                            <a:srgbClr val="FF6600"/>
                          </a:solidFill>
                        </a:rPr>
                        <a:t>THING</a:t>
                      </a:r>
                      <a:r>
                        <a:rPr lang="ja-JP" altLang="en-US" b="1" dirty="0" smtClean="0"/>
                        <a:t>は　いくら　ですか。</a:t>
                      </a:r>
                      <a:endParaRPr lang="en-US" altLang="ja-JP" b="1" dirty="0" smtClean="0"/>
                    </a:p>
                    <a:p>
                      <a:r>
                        <a:rPr lang="en-US" sz="1600" b="0" i="1" dirty="0" smtClean="0"/>
                        <a:t>How much is that</a:t>
                      </a:r>
                      <a:r>
                        <a:rPr lang="en-US" sz="1600" b="0" i="1" baseline="0" dirty="0" smtClean="0"/>
                        <a:t> over there?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1" dirty="0" err="1" smtClean="0"/>
                        <a:t>Ano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smtClean="0">
                          <a:solidFill>
                            <a:srgbClr val="FF6600"/>
                          </a:solidFill>
                        </a:rPr>
                        <a:t>THING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wa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ikura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desu</a:t>
                      </a:r>
                      <a:r>
                        <a:rPr lang="en-US" altLang="ja-JP" b="1" baseline="0" dirty="0" smtClean="0"/>
                        <a:t> </a:t>
                      </a:r>
                      <a:r>
                        <a:rPr lang="en-US" altLang="ja-JP" b="1" baseline="0" dirty="0" err="1" smtClean="0"/>
                        <a:t>ka</a:t>
                      </a:r>
                      <a:r>
                        <a:rPr lang="en-US" altLang="ja-JP" b="1" baseline="0" dirty="0" smtClean="0"/>
                        <a:t>?</a:t>
                      </a:r>
                      <a:endParaRPr lang="en-US" altLang="ja-JP" b="1" dirty="0" smtClean="0"/>
                    </a:p>
                    <a:p>
                      <a:r>
                        <a:rPr lang="en-US" sz="1600" b="0" i="1" dirty="0" smtClean="0"/>
                        <a:t>How much is that</a:t>
                      </a:r>
                      <a:r>
                        <a:rPr lang="en-US" sz="1600" b="0" i="1" baseline="0" dirty="0" smtClean="0"/>
                        <a:t> over there?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A1</a:t>
                      </a:r>
                      <a:endParaRPr lang="en-AU" b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>
                          <a:solidFill>
                            <a:srgbClr val="00B050"/>
                          </a:solidFill>
                        </a:rPr>
                        <a:t>PRICE</a:t>
                      </a:r>
                      <a:r>
                        <a:rPr lang="ja-JP" altLang="en-US" b="1" dirty="0" smtClean="0"/>
                        <a:t>えんです。</a:t>
                      </a:r>
                      <a:endParaRPr lang="en-US" altLang="ja-JP" b="1" dirty="0" smtClean="0"/>
                    </a:p>
                    <a:p>
                      <a:r>
                        <a:rPr lang="en-US" b="0" i="1" dirty="0" smtClean="0"/>
                        <a:t>It’s PRICE</a:t>
                      </a:r>
                      <a:r>
                        <a:rPr lang="en-US" b="0" i="1" baseline="0" dirty="0" smtClean="0"/>
                        <a:t> yen.</a:t>
                      </a:r>
                      <a:endParaRPr lang="en-AU" b="0" i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>
                          <a:solidFill>
                            <a:srgbClr val="00B050"/>
                          </a:solidFill>
                        </a:rPr>
                        <a:t>PRICE</a:t>
                      </a:r>
                      <a:r>
                        <a:rPr lang="ja-JP" altLang="en-US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ja-JP" b="1" baseline="0" dirty="0" smtClean="0"/>
                        <a:t>en </a:t>
                      </a:r>
                      <a:r>
                        <a:rPr lang="en-US" altLang="ja-JP" b="1" baseline="0" dirty="0" err="1" smtClean="0"/>
                        <a:t>desu</a:t>
                      </a:r>
                      <a:r>
                        <a:rPr lang="en-US" altLang="ja-JP" b="1" baseline="0" dirty="0" smtClean="0"/>
                        <a:t>.</a:t>
                      </a:r>
                      <a:endParaRPr lang="en-US" altLang="ja-JP" b="1" dirty="0" smtClean="0"/>
                    </a:p>
                    <a:p>
                      <a:r>
                        <a:rPr lang="en-US" b="0" i="1" dirty="0" smtClean="0"/>
                        <a:t>It’s PRICE</a:t>
                      </a:r>
                      <a:r>
                        <a:rPr lang="en-US" b="0" i="1" baseline="0" dirty="0" smtClean="0"/>
                        <a:t> yen.</a:t>
                      </a:r>
                      <a:endParaRPr lang="en-AU" b="0" i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897" y="3872539"/>
            <a:ext cx="2430289" cy="2430289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3448866" y="4859084"/>
            <a:ext cx="823913" cy="457200"/>
          </a:xfrm>
          <a:prstGeom prst="borderCallout1">
            <a:avLst>
              <a:gd name="adj1" fmla="val 18750"/>
              <a:gd name="adj2" fmla="val -8333"/>
              <a:gd name="adj3" fmla="val 32500"/>
              <a:gd name="adj4" fmla="val -58072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</a:t>
            </a:r>
            <a:r>
              <a:rPr lang="ja-JP" altLang="en-US" dirty="0" smtClean="0"/>
              <a:t>円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349" y="5343007"/>
            <a:ext cx="1600200" cy="1600200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4419600" y="6143107"/>
            <a:ext cx="1143000" cy="457200"/>
          </a:xfrm>
          <a:prstGeom prst="borderCallout1">
            <a:avLst>
              <a:gd name="adj1" fmla="val 18750"/>
              <a:gd name="adj2" fmla="val -8333"/>
              <a:gd name="adj3" fmla="val 13453"/>
              <a:gd name="adj4" fmla="val -52739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30</a:t>
            </a:r>
            <a:r>
              <a:rPr lang="en-US" altLang="ja-JP" dirty="0"/>
              <a:t>0</a:t>
            </a:r>
            <a:r>
              <a:rPr lang="en-US" dirty="0" smtClean="0"/>
              <a:t>00</a:t>
            </a:r>
            <a:r>
              <a:rPr lang="ja-JP" altLang="en-US" dirty="0" smtClean="0"/>
              <a:t>円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248" y="4181694"/>
            <a:ext cx="1257164" cy="1450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559283"/>
            <a:ext cx="1125688" cy="12448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056026"/>
            <a:ext cx="1101959" cy="1801974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1295400" y="3657600"/>
            <a:ext cx="685800" cy="524094"/>
          </a:xfrm>
          <a:prstGeom prst="wedgeRectCallout">
            <a:avLst>
              <a:gd name="adj1" fmla="val -47218"/>
              <a:gd name="adj2" fmla="val 111072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AU" dirty="0"/>
          </a:p>
        </p:txBody>
      </p:sp>
      <p:sp>
        <p:nvSpPr>
          <p:cNvPr id="9" name="Line Callout 1 8"/>
          <p:cNvSpPr/>
          <p:nvPr/>
        </p:nvSpPr>
        <p:spPr>
          <a:xfrm>
            <a:off x="7374088" y="4051410"/>
            <a:ext cx="823913" cy="457200"/>
          </a:xfrm>
          <a:prstGeom prst="borderCallout1">
            <a:avLst>
              <a:gd name="adj1" fmla="val 18750"/>
              <a:gd name="adj2" fmla="val -8333"/>
              <a:gd name="adj3" fmla="val 32500"/>
              <a:gd name="adj4" fmla="val -58072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</a:t>
            </a:r>
            <a:r>
              <a:rPr lang="ja-JP" altLang="en-US" dirty="0" smtClean="0"/>
              <a:t>円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14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16493" y="952857"/>
            <a:ext cx="4267200" cy="533400"/>
          </a:xfrm>
          <a:prstGeom prst="wedgeRoundRectCallout">
            <a:avLst>
              <a:gd name="adj1" fmla="val -1208"/>
              <a:gd name="adj2" fmla="val -848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   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Kono</a:t>
            </a:r>
            <a:r>
              <a:rPr lang="en-US" altLang="ja-JP" b="1" dirty="0" smtClean="0">
                <a:solidFill>
                  <a:srgbClr val="FF0000"/>
                </a:solidFill>
              </a:rPr>
              <a:t>    pan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この　パン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いくら　ですか。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724400" y="1804587"/>
            <a:ext cx="3352800" cy="533400"/>
          </a:xfrm>
          <a:prstGeom prst="wedgeRoundRectCallout">
            <a:avLst>
              <a:gd name="adj1" fmla="val -29974"/>
              <a:gd name="adj2" fmla="val -8970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それ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</a:t>
            </a:r>
            <a:r>
              <a:rPr lang="en-US" altLang="ja-JP" dirty="0" smtClean="0">
                <a:solidFill>
                  <a:sysClr val="windowText" lastClr="000000"/>
                </a:solidFill>
              </a:rPr>
              <a:t>60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円　です。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340131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Match the dialogue to the picture.</a:t>
            </a:r>
            <a:endParaRPr lang="en-US" dirty="0"/>
          </a:p>
        </p:txBody>
      </p:sp>
      <p:pic>
        <p:nvPicPr>
          <p:cNvPr id="6146" name="Picture 2" descr="http://jplang.tufs.ac.jp/image/do/re021a05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58" y="3048000"/>
            <a:ext cx="4762500" cy="342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07947" y="1790700"/>
            <a:ext cx="4267200" cy="533400"/>
          </a:xfrm>
          <a:prstGeom prst="wedgeRoundRectCallout">
            <a:avLst>
              <a:gd name="adj1" fmla="val -5413"/>
              <a:gd name="adj2" fmla="val -913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   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Sono</a:t>
            </a:r>
            <a:r>
              <a:rPr lang="en-US" altLang="ja-JP" b="1" dirty="0" smtClean="0">
                <a:solidFill>
                  <a:srgbClr val="FF0000"/>
                </a:solidFill>
              </a:rPr>
              <a:t>    pan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その　パン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いくら　ですか。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724400" y="977783"/>
            <a:ext cx="3352800" cy="533400"/>
          </a:xfrm>
          <a:prstGeom prst="wedgeRoundRectCallout">
            <a:avLst>
              <a:gd name="adj1" fmla="val -35290"/>
              <a:gd name="adj2" fmla="val -10091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こ</a:t>
            </a:r>
            <a:r>
              <a:rPr lang="ja-JP" altLang="en-US" b="1" dirty="0" smtClean="0">
                <a:solidFill>
                  <a:srgbClr val="FF0000"/>
                </a:solidFill>
              </a:rPr>
              <a:t>れ　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は　</a:t>
            </a:r>
            <a:r>
              <a:rPr lang="en-US" altLang="ja-JP" dirty="0" smtClean="0">
                <a:solidFill>
                  <a:sysClr val="windowText" lastClr="000000"/>
                </a:solidFill>
              </a:rPr>
              <a:t>60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円　です。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1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1124E-6 L 0.09392 0.6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316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5987E-6 L 0.1 0.695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347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207947" y="1790700"/>
            <a:ext cx="4267200" cy="533400"/>
          </a:xfrm>
          <a:prstGeom prst="wedgeRoundRectCallout">
            <a:avLst>
              <a:gd name="adj1" fmla="val -2409"/>
              <a:gd name="adj2" fmla="val -8649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 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Sono</a:t>
            </a:r>
            <a:r>
              <a:rPr lang="en-US" altLang="ja-JP" b="1" dirty="0" smtClean="0">
                <a:solidFill>
                  <a:srgbClr val="FF0000"/>
                </a:solidFill>
              </a:rPr>
              <a:t>    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kooto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その　コート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いくら　ですか。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724400" y="952857"/>
            <a:ext cx="3581400" cy="533400"/>
          </a:xfrm>
          <a:prstGeom prst="wedgeRoundRectCallout">
            <a:avLst>
              <a:gd name="adj1" fmla="val -5012"/>
              <a:gd name="adj2" fmla="val 753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こ</a:t>
            </a:r>
            <a:r>
              <a:rPr lang="ja-JP" altLang="en-US" b="1" dirty="0" smtClean="0">
                <a:solidFill>
                  <a:srgbClr val="FF0000"/>
                </a:solidFill>
              </a:rPr>
              <a:t>れ　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は　</a:t>
            </a:r>
            <a:r>
              <a:rPr lang="en-US" altLang="ja-JP" dirty="0" smtClean="0">
                <a:solidFill>
                  <a:sysClr val="windowText" lastClr="000000"/>
                </a:solidFill>
              </a:rPr>
              <a:t>15000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円　です。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340131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Match the dialogue to the picture.</a:t>
            </a:r>
            <a:endParaRPr lang="en-US" dirty="0"/>
          </a:p>
        </p:txBody>
      </p:sp>
      <p:pic>
        <p:nvPicPr>
          <p:cNvPr id="7170" name="Picture 2" descr="http://www.blacktalon.net/img/entry_shop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6" y="3200400"/>
            <a:ext cx="3105148" cy="2898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16493" y="952857"/>
            <a:ext cx="4267200" cy="533400"/>
          </a:xfrm>
          <a:prstGeom prst="wedgeRoundRectCallout">
            <a:avLst>
              <a:gd name="adj1" fmla="val -3611"/>
              <a:gd name="adj2" fmla="val -929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 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Kono</a:t>
            </a:r>
            <a:r>
              <a:rPr lang="en-US" altLang="ja-JP" b="1" dirty="0" smtClean="0">
                <a:solidFill>
                  <a:srgbClr val="FF0000"/>
                </a:solidFill>
              </a:rPr>
              <a:t>   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kooto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この　</a:t>
            </a:r>
            <a:r>
              <a:rPr lang="ja-JP" altLang="en-US" b="1" dirty="0">
                <a:solidFill>
                  <a:srgbClr val="FF0000"/>
                </a:solidFill>
              </a:rPr>
              <a:t>コート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いくら　ですか。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737463" y="1790700"/>
            <a:ext cx="3568337" cy="533400"/>
          </a:xfrm>
          <a:prstGeom prst="wedgeRoundRectCallout">
            <a:avLst>
              <a:gd name="adj1" fmla="val -4012"/>
              <a:gd name="adj2" fmla="val 769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それ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</a:t>
            </a:r>
            <a:r>
              <a:rPr lang="en-US" altLang="ja-JP" dirty="0">
                <a:solidFill>
                  <a:sysClr val="windowText" lastClr="000000"/>
                </a:solidFill>
              </a:rPr>
              <a:t>15000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円　です。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3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0666E-6 L 0.32639 0.54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27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-0.29166 0.1393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16493" y="762000"/>
            <a:ext cx="4267200" cy="533400"/>
          </a:xfrm>
          <a:prstGeom prst="wedgeRoundRectCallout">
            <a:avLst>
              <a:gd name="adj1" fmla="val -1408"/>
              <a:gd name="adj2" fmla="val -7368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    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Kono</a:t>
            </a:r>
            <a:r>
              <a:rPr lang="en-US" altLang="ja-JP" b="1" dirty="0" smtClean="0">
                <a:solidFill>
                  <a:srgbClr val="FF0000"/>
                </a:solidFill>
              </a:rPr>
              <a:t>  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inu</a:t>
            </a:r>
            <a:endParaRPr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この　いぬ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いくら　ですか。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7947" y="1524000"/>
            <a:ext cx="4267200" cy="533400"/>
          </a:xfrm>
          <a:prstGeom prst="wedgeRoundRectCallout">
            <a:avLst>
              <a:gd name="adj1" fmla="val -4212"/>
              <a:gd name="adj2" fmla="val -7688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    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Sono</a:t>
            </a:r>
            <a:r>
              <a:rPr lang="en-US" altLang="ja-JP" b="1" dirty="0" smtClean="0">
                <a:solidFill>
                  <a:srgbClr val="FF0000"/>
                </a:solidFill>
              </a:rPr>
              <a:t>   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inu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その　いぬ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いくら　ですか。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724400" y="685800"/>
            <a:ext cx="3505200" cy="533400"/>
          </a:xfrm>
          <a:prstGeom prst="wedgeRoundRectCallout">
            <a:avLst>
              <a:gd name="adj1" fmla="val -3010"/>
              <a:gd name="adj2" fmla="val 753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こ</a:t>
            </a:r>
            <a:r>
              <a:rPr lang="ja-JP" altLang="en-US" b="1" dirty="0" smtClean="0">
                <a:solidFill>
                  <a:srgbClr val="FF0000"/>
                </a:solidFill>
              </a:rPr>
              <a:t>れ　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は　</a:t>
            </a:r>
            <a:r>
              <a:rPr lang="en-US" altLang="ja-JP" dirty="0">
                <a:solidFill>
                  <a:sysClr val="windowText" lastClr="000000"/>
                </a:solidFill>
              </a:rPr>
              <a:t>60</a:t>
            </a:r>
            <a:r>
              <a:rPr lang="en-US" altLang="ja-JP" dirty="0" smtClean="0">
                <a:solidFill>
                  <a:sysClr val="windowText" lastClr="000000"/>
                </a:solidFill>
              </a:rPr>
              <a:t>000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円　です。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724400" y="1447800"/>
            <a:ext cx="3505200" cy="533400"/>
          </a:xfrm>
          <a:prstGeom prst="wedgeRoundRectCallout">
            <a:avLst>
              <a:gd name="adj1" fmla="val -4012"/>
              <a:gd name="adj2" fmla="val 7371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それ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</a:t>
            </a:r>
            <a:r>
              <a:rPr lang="en-US" altLang="ja-JP" dirty="0">
                <a:solidFill>
                  <a:sysClr val="windowText" lastClr="000000"/>
                </a:solidFill>
              </a:rPr>
              <a:t>60</a:t>
            </a:r>
            <a:r>
              <a:rPr lang="en-US" altLang="ja-JP" dirty="0" smtClean="0">
                <a:solidFill>
                  <a:sysClr val="windowText" lastClr="000000"/>
                </a:solidFill>
              </a:rPr>
              <a:t>000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円　です。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340131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Match the dialogue to the picture.</a:t>
            </a:r>
            <a:endParaRPr lang="en-US" dirty="0"/>
          </a:p>
        </p:txBody>
      </p:sp>
      <p:pic>
        <p:nvPicPr>
          <p:cNvPr id="8194" name="Picture 2" descr="http://johnandwendy.com/blog1/wp-content/uploads/2008/05/how-much-is-that-dogg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43" y="2971800"/>
            <a:ext cx="3627157" cy="3756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224327" y="2286000"/>
            <a:ext cx="4267200" cy="533400"/>
          </a:xfrm>
          <a:prstGeom prst="wedgeRoundRectCallout">
            <a:avLst>
              <a:gd name="adj1" fmla="val -406"/>
              <a:gd name="adj2" fmla="val -784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    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Ano</a:t>
            </a:r>
            <a:r>
              <a:rPr lang="en-US" altLang="ja-JP" b="1" dirty="0" smtClean="0">
                <a:solidFill>
                  <a:srgbClr val="FF0000"/>
                </a:solidFill>
              </a:rPr>
              <a:t>    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inu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あの　いぬ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いくら　ですか。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780837" y="2181314"/>
            <a:ext cx="3448763" cy="533400"/>
          </a:xfrm>
          <a:prstGeom prst="wedgeRoundRectCallout">
            <a:avLst>
              <a:gd name="adj1" fmla="val -4212"/>
              <a:gd name="adj2" fmla="val 817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あ</a:t>
            </a:r>
            <a:r>
              <a:rPr lang="ja-JP" altLang="en-US" b="1" dirty="0" smtClean="0">
                <a:solidFill>
                  <a:srgbClr val="FF0000"/>
                </a:solidFill>
              </a:rPr>
              <a:t>れ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</a:t>
            </a:r>
            <a:r>
              <a:rPr lang="en-US" altLang="ja-JP" dirty="0" smtClean="0">
                <a:solidFill>
                  <a:sysClr val="windowText" lastClr="000000"/>
                </a:solidFill>
              </a:rPr>
              <a:t>60000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円　です。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6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91395E-6 L 0.18386 0.39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197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34792 0.098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16493" y="838200"/>
            <a:ext cx="4267200" cy="533400"/>
          </a:xfrm>
          <a:prstGeom prst="wedgeRoundRectCallout">
            <a:avLst>
              <a:gd name="adj1" fmla="val -4212"/>
              <a:gd name="adj2" fmla="val -768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 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Kono</a:t>
            </a:r>
            <a:r>
              <a:rPr lang="en-US" altLang="ja-JP" b="1" dirty="0" smtClean="0">
                <a:solidFill>
                  <a:srgbClr val="FF0000"/>
                </a:solidFill>
              </a:rPr>
              <a:t>  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kaban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この　かばん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いくら　ですか。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7947" y="1600200"/>
            <a:ext cx="4267200" cy="533400"/>
          </a:xfrm>
          <a:prstGeom prst="wedgeRoundRectCallout">
            <a:avLst>
              <a:gd name="adj1" fmla="val -406"/>
              <a:gd name="adj2" fmla="val -7368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 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Sono</a:t>
            </a:r>
            <a:r>
              <a:rPr lang="en-US" altLang="ja-JP" b="1" dirty="0" smtClean="0">
                <a:solidFill>
                  <a:srgbClr val="FF0000"/>
                </a:solidFill>
              </a:rPr>
              <a:t>   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kaban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その　かばん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いくら　ですか。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724400" y="838200"/>
            <a:ext cx="3581400" cy="533400"/>
          </a:xfrm>
          <a:prstGeom prst="wedgeRoundRectCallout">
            <a:avLst>
              <a:gd name="adj1" fmla="val -25840"/>
              <a:gd name="adj2" fmla="val -800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これ</a:t>
            </a:r>
            <a:r>
              <a:rPr lang="ja-JP" altLang="en-US" b="1" dirty="0" smtClean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は　</a:t>
            </a:r>
            <a:r>
              <a:rPr lang="en-US" altLang="ja-JP" dirty="0" smtClean="0">
                <a:solidFill>
                  <a:sysClr val="windowText" lastClr="000000"/>
                </a:solidFill>
              </a:rPr>
              <a:t>5000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円　です。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724400" y="1600200"/>
            <a:ext cx="3581400" cy="533400"/>
          </a:xfrm>
          <a:prstGeom prst="wedgeRoundRectCallout">
            <a:avLst>
              <a:gd name="adj1" fmla="val -23839"/>
              <a:gd name="adj2" fmla="val -7528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それ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</a:t>
            </a:r>
            <a:r>
              <a:rPr lang="en-US" altLang="ja-JP" dirty="0" smtClean="0">
                <a:solidFill>
                  <a:sysClr val="windowText" lastClr="000000"/>
                </a:solidFill>
              </a:rPr>
              <a:t>5000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円　です。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340131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Match the dialogue to the picture.</a:t>
            </a:r>
            <a:endParaRPr lang="en-US" dirty="0"/>
          </a:p>
        </p:txBody>
      </p:sp>
      <p:pic>
        <p:nvPicPr>
          <p:cNvPr id="9218" name="Picture 2" descr="http://www2.cambridge.org/interchangearcade/images/artwork/L1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5715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224327" y="2362200"/>
            <a:ext cx="4267200" cy="533400"/>
          </a:xfrm>
          <a:prstGeom prst="wedgeRoundRectCallout">
            <a:avLst>
              <a:gd name="adj1" fmla="val -6"/>
              <a:gd name="adj2" fmla="val -7688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  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Ano</a:t>
            </a:r>
            <a:r>
              <a:rPr lang="en-US" altLang="ja-JP" b="1" dirty="0" smtClean="0">
                <a:solidFill>
                  <a:srgbClr val="FF0000"/>
                </a:solidFill>
              </a:rPr>
              <a:t>    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kaban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あの　かばん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いくら　ですか。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780837" y="2362200"/>
            <a:ext cx="3524963" cy="533400"/>
          </a:xfrm>
          <a:prstGeom prst="wedgeRoundRectCallout">
            <a:avLst>
              <a:gd name="adj1" fmla="val -24840"/>
              <a:gd name="adj2" fmla="val -768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あ</a:t>
            </a:r>
            <a:r>
              <a:rPr lang="ja-JP" altLang="en-US" b="1" dirty="0" smtClean="0">
                <a:solidFill>
                  <a:srgbClr val="FF0000"/>
                </a:solidFill>
              </a:rPr>
              <a:t>れ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　は　</a:t>
            </a:r>
            <a:r>
              <a:rPr lang="en-US" altLang="ja-JP" dirty="0">
                <a:solidFill>
                  <a:sysClr val="windowText" lastClr="000000"/>
                </a:solidFill>
              </a:rPr>
              <a:t>5</a:t>
            </a:r>
            <a:r>
              <a:rPr lang="en-US" altLang="ja-JP" dirty="0" smtClean="0">
                <a:solidFill>
                  <a:sysClr val="windowText" lastClr="000000"/>
                </a:solidFill>
              </a:rPr>
              <a:t>000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円　です。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3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8563E-6 L 0.00052 0.349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7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0209 0.36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2514600" cy="240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76200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b="1" dirty="0" smtClean="0"/>
              <a:t>ごえん</a:t>
            </a:r>
            <a:r>
              <a:rPr lang="en-US" altLang="ja-JP" sz="7200" b="1" dirty="0" smtClean="0"/>
              <a:t/>
            </a:r>
            <a:br>
              <a:rPr lang="en-US" altLang="ja-JP" sz="7200" b="1" dirty="0" smtClean="0"/>
            </a:br>
            <a:r>
              <a:rPr lang="ja-JP" altLang="en-US" sz="7200" b="1" dirty="0"/>
              <a:t>五</a:t>
            </a:r>
            <a:r>
              <a:rPr lang="ja-JP" altLang="en-US" sz="7200" b="1" dirty="0" smtClean="0"/>
              <a:t>円</a:t>
            </a:r>
            <a:r>
              <a:rPr lang="en-US" altLang="ja-JP" sz="7200" b="1" dirty="0" smtClean="0"/>
              <a:t/>
            </a:r>
            <a:br>
              <a:rPr lang="en-US" altLang="ja-JP" sz="7200" b="1" dirty="0" smtClean="0"/>
            </a:br>
            <a:r>
              <a:rPr lang="en-US" altLang="ja-JP" sz="2800" b="1" dirty="0" smtClean="0"/>
              <a:t>GO EN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4317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2743200" cy="26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2209800"/>
          </a:xfrm>
        </p:spPr>
        <p:txBody>
          <a:bodyPr>
            <a:noAutofit/>
          </a:bodyPr>
          <a:lstStyle/>
          <a:p>
            <a:pPr algn="ctr"/>
            <a:r>
              <a:rPr lang="ja-JP" altLang="en-US" sz="4000" b="1" dirty="0"/>
              <a:t>じゅう</a:t>
            </a:r>
            <a:r>
              <a:rPr lang="ja-JP" altLang="en-US" sz="4000" b="1" dirty="0" smtClean="0"/>
              <a:t>えん</a:t>
            </a:r>
            <a:r>
              <a:rPr lang="en-US" altLang="ja-JP" sz="7200" b="1" dirty="0" smtClean="0"/>
              <a:t/>
            </a:r>
            <a:br>
              <a:rPr lang="en-US" altLang="ja-JP" sz="7200" b="1" dirty="0" smtClean="0"/>
            </a:br>
            <a:r>
              <a:rPr lang="ja-JP" altLang="en-US" sz="7200" b="1" dirty="0"/>
              <a:t>十</a:t>
            </a:r>
            <a:r>
              <a:rPr lang="ja-JP" altLang="en-US" sz="7200" b="1" dirty="0" smtClean="0"/>
              <a:t>円</a:t>
            </a:r>
            <a:r>
              <a:rPr lang="en-US" altLang="ja-JP" sz="7200" b="1" dirty="0" smtClean="0"/>
              <a:t/>
            </a:r>
            <a:br>
              <a:rPr lang="en-US" altLang="ja-JP" sz="7200" b="1" dirty="0" smtClean="0"/>
            </a:br>
            <a:r>
              <a:rPr lang="en-US" altLang="ja-JP" sz="2800" b="1" dirty="0" smtClean="0"/>
              <a:t>JUU EN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7563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34882"/>
            <a:ext cx="2590800" cy="25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76200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b="1" dirty="0" smtClean="0"/>
              <a:t>ご</a:t>
            </a:r>
            <a:r>
              <a:rPr lang="ja-JP" altLang="en-US" sz="4000" b="1" dirty="0"/>
              <a:t>じ</a:t>
            </a:r>
            <a:r>
              <a:rPr lang="ja-JP" altLang="en-US" sz="4000" b="1" dirty="0" smtClean="0"/>
              <a:t>ゅ</a:t>
            </a:r>
            <a:r>
              <a:rPr lang="ja-JP" altLang="en-US" sz="4000" b="1" dirty="0"/>
              <a:t>う</a:t>
            </a:r>
            <a:r>
              <a:rPr lang="ja-JP" altLang="en-US" sz="4000" b="1" dirty="0" smtClean="0"/>
              <a:t>えん</a:t>
            </a:r>
            <a:r>
              <a:rPr lang="en-US" altLang="ja-JP" sz="7200" b="1" dirty="0" smtClean="0"/>
              <a:t/>
            </a:r>
            <a:br>
              <a:rPr lang="en-US" altLang="ja-JP" sz="7200" b="1" dirty="0" smtClean="0"/>
            </a:br>
            <a:r>
              <a:rPr lang="ja-JP" altLang="en-US" sz="7200" b="1" dirty="0"/>
              <a:t>五十</a:t>
            </a:r>
            <a:r>
              <a:rPr lang="ja-JP" altLang="en-US" sz="7200" b="1" dirty="0" smtClean="0"/>
              <a:t>円</a:t>
            </a:r>
            <a:r>
              <a:rPr lang="en-US" altLang="ja-JP" sz="7200" b="1" dirty="0" smtClean="0"/>
              <a:t/>
            </a:r>
            <a:br>
              <a:rPr lang="en-US" altLang="ja-JP" sz="7200" b="1" dirty="0" smtClean="0"/>
            </a:br>
            <a:r>
              <a:rPr lang="en-US" altLang="ja-JP" sz="2800" b="1" dirty="0" smtClean="0"/>
              <a:t>GO</a:t>
            </a:r>
            <a:r>
              <a:rPr lang="ja-JP" altLang="en-US" sz="2800" b="1" dirty="0"/>
              <a:t> </a:t>
            </a:r>
            <a:r>
              <a:rPr lang="en-US" altLang="ja-JP" sz="2800" b="1" dirty="0" smtClean="0"/>
              <a:t>JU</a:t>
            </a:r>
            <a:r>
              <a:rPr lang="en-US" altLang="ja-JP" sz="2800" b="1" dirty="0"/>
              <a:t>U</a:t>
            </a:r>
            <a:r>
              <a:rPr lang="en-US" altLang="ja-JP" sz="2800" b="1" dirty="0" smtClean="0"/>
              <a:t> EN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9786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19055"/>
            <a:ext cx="3276600" cy="314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76200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b="1" dirty="0" smtClean="0"/>
              <a:t>ひゃくえん</a:t>
            </a:r>
            <a:r>
              <a:rPr lang="en-US" altLang="ja-JP" sz="7200" b="1" dirty="0" smtClean="0"/>
              <a:t/>
            </a:r>
            <a:br>
              <a:rPr lang="en-US" altLang="ja-JP" sz="7200" b="1" dirty="0" smtClean="0"/>
            </a:br>
            <a:r>
              <a:rPr lang="ja-JP" altLang="en-US" sz="7200" b="1" dirty="0"/>
              <a:t>百</a:t>
            </a:r>
            <a:r>
              <a:rPr lang="ja-JP" altLang="en-US" sz="7200" b="1" dirty="0" smtClean="0"/>
              <a:t>円</a:t>
            </a:r>
            <a:r>
              <a:rPr lang="en-US" altLang="ja-JP" sz="7200" b="1" dirty="0" smtClean="0"/>
              <a:t/>
            </a:r>
            <a:br>
              <a:rPr lang="en-US" altLang="ja-JP" sz="7200" b="1" dirty="0" smtClean="0"/>
            </a:br>
            <a:r>
              <a:rPr lang="en-US" altLang="ja-JP" sz="2800" b="1" dirty="0" smtClean="0"/>
              <a:t> HYAKU</a:t>
            </a:r>
            <a:r>
              <a:rPr lang="ja-JP" altLang="en-US" sz="2800" b="1" dirty="0"/>
              <a:t> </a:t>
            </a:r>
            <a:r>
              <a:rPr lang="en-US" altLang="ja-JP" sz="2800" b="1" dirty="0" smtClean="0"/>
              <a:t>EN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877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200400" cy="31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76200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b="1" dirty="0" smtClean="0"/>
              <a:t>ご</a:t>
            </a:r>
            <a:r>
              <a:rPr lang="ja-JP" altLang="en-US" sz="4000" b="1" dirty="0"/>
              <a:t>ひ</a:t>
            </a:r>
            <a:r>
              <a:rPr lang="ja-JP" altLang="en-US" sz="4000" b="1" dirty="0" smtClean="0"/>
              <a:t>ゃ</a:t>
            </a:r>
            <a:r>
              <a:rPr lang="ja-JP" altLang="en-US" sz="4000" b="1" dirty="0"/>
              <a:t>く</a:t>
            </a:r>
            <a:r>
              <a:rPr lang="ja-JP" altLang="en-US" sz="4000" b="1" dirty="0" smtClean="0"/>
              <a:t>えん</a:t>
            </a:r>
            <a:r>
              <a:rPr lang="en-US" altLang="ja-JP" sz="7200" b="1" dirty="0" smtClean="0"/>
              <a:t/>
            </a:r>
            <a:br>
              <a:rPr lang="en-US" altLang="ja-JP" sz="7200" b="1" dirty="0" smtClean="0"/>
            </a:br>
            <a:r>
              <a:rPr lang="ja-JP" altLang="en-US" sz="7200" b="1" dirty="0"/>
              <a:t>五百</a:t>
            </a:r>
            <a:r>
              <a:rPr lang="ja-JP" altLang="en-US" sz="7200" b="1" dirty="0" smtClean="0"/>
              <a:t>円</a:t>
            </a:r>
            <a:r>
              <a:rPr lang="en-US" altLang="ja-JP" sz="7200" b="1" dirty="0" smtClean="0"/>
              <a:t/>
            </a:r>
            <a:br>
              <a:rPr lang="en-US" altLang="ja-JP" sz="7200" b="1" dirty="0" smtClean="0"/>
            </a:br>
            <a:r>
              <a:rPr lang="en-US" altLang="ja-JP" sz="2800" b="1" dirty="0" smtClean="0"/>
              <a:t>GO HYAKU EN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4809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493627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76200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b="1" dirty="0" smtClean="0"/>
              <a:t>せんえん</a:t>
            </a:r>
            <a:r>
              <a:rPr lang="en-US" altLang="ja-JP" sz="7200" b="1" dirty="0" smtClean="0"/>
              <a:t/>
            </a:r>
            <a:br>
              <a:rPr lang="en-US" altLang="ja-JP" sz="7200" b="1" dirty="0" smtClean="0"/>
            </a:br>
            <a:r>
              <a:rPr lang="ja-JP" altLang="en-US" sz="7200" b="1" dirty="0" smtClean="0"/>
              <a:t>千円</a:t>
            </a:r>
            <a:r>
              <a:rPr lang="en-US" altLang="ja-JP" sz="7200" b="1" dirty="0" smtClean="0"/>
              <a:t/>
            </a:r>
            <a:br>
              <a:rPr lang="en-US" altLang="ja-JP" sz="7200" b="1" dirty="0" smtClean="0"/>
            </a:br>
            <a:r>
              <a:rPr lang="en-US" altLang="ja-JP" sz="2800" b="1" dirty="0" smtClean="0"/>
              <a:t>SE</a:t>
            </a:r>
            <a:r>
              <a:rPr lang="en-US" altLang="ja-JP" sz="2800" b="1" dirty="0"/>
              <a:t>N</a:t>
            </a:r>
            <a:r>
              <a:rPr lang="en-US" altLang="ja-JP" sz="2800" b="1" dirty="0" smtClean="0"/>
              <a:t> EN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0502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074282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76200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b="1" dirty="0" smtClean="0"/>
              <a:t>にせ</a:t>
            </a:r>
            <a:r>
              <a:rPr lang="ja-JP" altLang="en-US" sz="4000" b="1" dirty="0"/>
              <a:t>ん</a:t>
            </a:r>
            <a:r>
              <a:rPr lang="ja-JP" altLang="en-US" sz="4000" b="1" dirty="0" smtClean="0"/>
              <a:t>えん</a:t>
            </a:r>
            <a:r>
              <a:rPr lang="en-US" altLang="ja-JP" sz="7200" b="1" dirty="0" smtClean="0"/>
              <a:t/>
            </a:r>
            <a:br>
              <a:rPr lang="en-US" altLang="ja-JP" sz="7200" b="1" dirty="0" smtClean="0"/>
            </a:br>
            <a:r>
              <a:rPr lang="ja-JP" altLang="en-US" sz="7200" b="1" dirty="0" smtClean="0"/>
              <a:t>二千円</a:t>
            </a:r>
            <a:r>
              <a:rPr lang="en-US" altLang="ja-JP" sz="7200" b="1" dirty="0" smtClean="0"/>
              <a:t/>
            </a:r>
            <a:br>
              <a:rPr lang="en-US" altLang="ja-JP" sz="7200" b="1" dirty="0" smtClean="0"/>
            </a:br>
            <a:r>
              <a:rPr lang="en-US" altLang="ja-JP" sz="2800" b="1" dirty="0" smtClean="0"/>
              <a:t>NI SEN EN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598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124</TotalTime>
  <Words>515</Words>
  <Application>Microsoft Office PowerPoint</Application>
  <PresentationFormat>On-screen Show (4:3)</PresentationFormat>
  <Paragraphs>154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ゴシック</vt:lpstr>
      <vt:lpstr>ＭＳ 明朝</vt:lpstr>
      <vt:lpstr>Arial</vt:lpstr>
      <vt:lpstr>Calibri</vt:lpstr>
      <vt:lpstr>Cambria</vt:lpstr>
      <vt:lpstr>Adjacency</vt:lpstr>
      <vt:lpstr>おいくらですか。　</vt:lpstr>
      <vt:lpstr>いちえん 一円 ICHI EN</vt:lpstr>
      <vt:lpstr>PowerPoint Presentation</vt:lpstr>
      <vt:lpstr>じゅうえん 十円 JUU 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ひゃく 百　HYAKU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much is it?</vt:lpstr>
      <vt:lpstr>PowerPoint Presentation</vt:lpstr>
      <vt:lpstr>PowerPoint Presentation</vt:lpstr>
      <vt:lpstr>PowerPoint Presentation</vt:lpstr>
      <vt:lpstr>How much is that?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おかね　お金</dc:title>
  <dc:creator>Bill &amp; Inge</dc:creator>
  <cp:lastModifiedBy>Inge Foley</cp:lastModifiedBy>
  <cp:revision>20</cp:revision>
  <dcterms:created xsi:type="dcterms:W3CDTF">2011-09-06T23:29:10Z</dcterms:created>
  <dcterms:modified xsi:type="dcterms:W3CDTF">2014-07-25T02:02:27Z</dcterms:modified>
</cp:coreProperties>
</file>