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11"/>
  </p:notesMasterIdLst>
  <p:sldIdLst>
    <p:sldId id="257" r:id="rId4"/>
    <p:sldId id="258" r:id="rId5"/>
    <p:sldId id="262" r:id="rId6"/>
    <p:sldId id="261" r:id="rId7"/>
    <p:sldId id="263" r:id="rId8"/>
    <p:sldId id="260" r:id="rId9"/>
    <p:sldId id="259"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varScale="1">
        <p:scale>
          <a:sx n="122" d="100"/>
          <a:sy n="122" d="100"/>
        </p:scale>
        <p:origin x="1266"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2.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39956C-1727-44B4-AC11-69081DDDEDF8}" type="datetimeFigureOut">
              <a:rPr lang="en-US" smtClean="0"/>
              <a:t>6/5/2014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A500F7-EE76-48C8-9A19-4444F2A51A5D}" type="slidenum">
              <a:rPr lang="en-US" smtClean="0"/>
              <a:t>‹#›</a:t>
            </a:fld>
            <a:endParaRPr lang="en-US"/>
          </a:p>
        </p:txBody>
      </p:sp>
    </p:spTree>
    <p:extLst>
      <p:ext uri="{BB962C8B-B14F-4D97-AF65-F5344CB8AC3E}">
        <p14:creationId xmlns:p14="http://schemas.microsoft.com/office/powerpoint/2010/main" val="1201559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6/5/2014 8:15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Trebuchet MS" pitchFamily="34" charset="0"/>
              </a:rPr>
            </a:br>
            <a:r>
              <a:rPr lang="en-US" sz="500" dirty="0" smtClean="0">
                <a:solidFill>
                  <a:srgbClr val="000000"/>
                </a:solidFill>
                <a:latin typeface="Trebuchet MS" pitchFamily="34" charset="0"/>
              </a:rPr>
              <a:t>MICROSOFT MAKES NO WARRANTIES, EXPRESS, IMPLIED OR STATUTORY, AS TO THE INFORMATION IN THIS PRESENTATION.</a:t>
            </a:r>
          </a:p>
          <a:p>
            <a:endParaRPr lang="en-US" sz="500" dirty="0">
              <a:latin typeface="Trebuchet MS"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extLst>
      <p:ext uri="{BB962C8B-B14F-4D97-AF65-F5344CB8AC3E}">
        <p14:creationId xmlns:p14="http://schemas.microsoft.com/office/powerpoint/2010/main" val="1695332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pic>
        <p:nvPicPr>
          <p:cNvPr id="5" name="Picture 4" descr="white bar"/>
          <p:cNvPicPr>
            <a:picLocks noChangeAspect="1" noChangeArrowheads="1"/>
          </p:cNvPicPr>
          <p:nvPr userDrawn="1"/>
        </p:nvPicPr>
        <p:blipFill>
          <a:blip r:embed="rId2"/>
          <a:srcRect/>
          <a:stretch>
            <a:fillRect/>
          </a:stretch>
        </p:blipFill>
        <p:spPr bwMode="auto">
          <a:xfrm>
            <a:off x="0" y="2355850"/>
            <a:ext cx="7623810" cy="1623060"/>
          </a:xfrm>
          <a:prstGeom prst="rect">
            <a:avLst/>
          </a:prstGeom>
          <a:noFill/>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vert="horz" lIns="0" tIns="0" rIns="0" bIns="0" rtlCol="0" anchor="t" anchorCtr="0">
            <a:noAutofit/>
            <a:scene3d>
              <a:camera prst="orthographicFront"/>
              <a:lightRig rig="flat" dir="t"/>
            </a:scene3d>
            <a:sp3d extrusionH="88900" contourW="2540">
              <a:bevelT w="38100" h="31750"/>
              <a:contourClr>
                <a:srgbClr val="F4A234"/>
              </a:contourClr>
            </a:sp3d>
          </a:bodyPr>
          <a:lstStyle>
            <a:lvl1pPr marL="0" indent="0" algn="l" defTabSz="914363" rtl="0" eaLnBrk="1" latinLnBrk="0" hangingPunct="1">
              <a:lnSpc>
                <a:spcPct val="90000"/>
              </a:lnSpc>
              <a:spcBef>
                <a:spcPct val="20000"/>
              </a:spcBef>
              <a:buFont typeface="Arial" pitchFamily="34" charset="0"/>
              <a:buNone/>
              <a:defRPr lang="en-US" sz="10000" b="0" i="1" kern="1200" baseline="0" dirty="0" smtClean="0">
                <a:ln>
                  <a:solidFill>
                    <a:schemeClr val="tx1">
                      <a:alpha val="21000"/>
                    </a:schemeClr>
                  </a:solidFill>
                </a:ln>
                <a:gradFill>
                  <a:gsLst>
                    <a:gs pos="6000">
                      <a:schemeClr val="accent4">
                        <a:lumMod val="75000"/>
                      </a:schemeClr>
                    </a:gs>
                    <a:gs pos="50000">
                      <a:schemeClr val="accent4">
                        <a:lumMod val="50000"/>
                      </a:schemeClr>
                    </a:gs>
                    <a:gs pos="100000">
                      <a:schemeClr val="bg2">
                        <a:lumMod val="85000"/>
                        <a:lumOff val="15000"/>
                      </a:schemeClr>
                    </a:gs>
                  </a:gsLst>
                  <a:lin ang="5400000" scaled="0"/>
                </a:gradFill>
                <a:effectLst>
                  <a:outerShdw blurRad="139700" dir="16200000" rotWithShape="0">
                    <a:schemeClr val="tx1">
                      <a:alpha val="34000"/>
                    </a:schemeClr>
                  </a:outerShdw>
                </a:effectLst>
                <a:latin typeface="+mn-lt"/>
                <a:ea typeface="+mn-ea"/>
                <a:cs typeface="Arial" pitchFamily="34" charset="0"/>
              </a:defRPr>
            </a:lvl1pPr>
          </a:lstStyle>
          <a:p>
            <a:pPr lvl="0"/>
            <a:r>
              <a:rPr lang="en-US" dirty="0" smtClean="0"/>
              <a:t>click to…</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pic>
        <p:nvPicPr>
          <p:cNvPr id="5" name="Picture 4" descr="white bar"/>
          <p:cNvPicPr>
            <a:picLocks noChangeAspect="1" noChangeArrowheads="1"/>
          </p:cNvPicPr>
          <p:nvPr userDrawn="1"/>
        </p:nvPicPr>
        <p:blipFill>
          <a:blip r:embed="rId2"/>
          <a:srcRect/>
          <a:stretch>
            <a:fillRect/>
          </a:stretch>
        </p:blipFill>
        <p:spPr bwMode="auto">
          <a:xfrm>
            <a:off x="0" y="2355850"/>
            <a:ext cx="7623810" cy="1623060"/>
          </a:xfrm>
          <a:prstGeom prst="rect">
            <a:avLst/>
          </a:prstGeom>
          <a:noFill/>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vert="horz" lIns="0" tIns="0" rIns="0" bIns="0" rtlCol="0" anchor="t" anchorCtr="0">
            <a:noAutofit/>
            <a:scene3d>
              <a:camera prst="orthographicFront"/>
              <a:lightRig rig="flat" dir="t"/>
            </a:scene3d>
            <a:sp3d extrusionH="88900" contourW="2540">
              <a:bevelT w="38100" h="31750"/>
              <a:contourClr>
                <a:srgbClr val="F4A234"/>
              </a:contourClr>
            </a:sp3d>
          </a:bodyPr>
          <a:lstStyle>
            <a:lvl1pPr marL="0" indent="0" algn="l" defTabSz="914363" rtl="0" eaLnBrk="1" latinLnBrk="0" hangingPunct="1">
              <a:lnSpc>
                <a:spcPct val="90000"/>
              </a:lnSpc>
              <a:spcBef>
                <a:spcPct val="20000"/>
              </a:spcBef>
              <a:buFont typeface="Arial" pitchFamily="34" charset="0"/>
              <a:buNone/>
              <a:defRPr lang="en-US" sz="10000" b="0" i="1" kern="1200" baseline="0" dirty="0" smtClean="0">
                <a:ln>
                  <a:solidFill>
                    <a:schemeClr val="tx1">
                      <a:alpha val="21000"/>
                    </a:schemeClr>
                  </a:solidFill>
                </a:ln>
                <a:gradFill>
                  <a:gsLst>
                    <a:gs pos="6000">
                      <a:schemeClr val="accent4">
                        <a:lumMod val="75000"/>
                      </a:schemeClr>
                    </a:gs>
                    <a:gs pos="50000">
                      <a:schemeClr val="accent4">
                        <a:lumMod val="50000"/>
                      </a:schemeClr>
                    </a:gs>
                    <a:gs pos="100000">
                      <a:schemeClr val="bg2">
                        <a:lumMod val="85000"/>
                        <a:lumOff val="15000"/>
                      </a:schemeClr>
                    </a:gs>
                  </a:gsLst>
                  <a:lin ang="5400000" scaled="0"/>
                </a:gradFill>
                <a:effectLst>
                  <a:outerShdw blurRad="139700" dir="16200000" rotWithShape="0">
                    <a:schemeClr val="tx1">
                      <a:alpha val="34000"/>
                    </a:schemeClr>
                  </a:outerShdw>
                </a:effectLst>
                <a:latin typeface="+mn-lt"/>
                <a:ea typeface="+mn-ea"/>
                <a:cs typeface="Arial" pitchFamily="34" charset="0"/>
              </a:defRPr>
            </a:lvl1pPr>
          </a:lstStyle>
          <a:p>
            <a:pPr lvl="0"/>
            <a:r>
              <a:rPr lang="en-US" dirty="0" smtClean="0"/>
              <a:t>click to…</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bottombar.png"/>
          <p:cNvPicPr>
            <a:picLocks noChangeAspect="1"/>
          </p:cNvPicPr>
          <p:nvPr/>
        </p:nvPicPr>
        <p:blipFill>
          <a:blip r:embed="rId15"/>
          <a:stretch>
            <a:fillRect/>
          </a:stretch>
        </p:blipFill>
        <p:spPr>
          <a:xfrm>
            <a:off x="0" y="6299337"/>
            <a:ext cx="9144000" cy="557076"/>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0" cap="none" spc="-150" dirty="0">
          <a:ln w="3175">
            <a:noFill/>
          </a:ln>
          <a:solidFill>
            <a:srgbClr val="005825"/>
          </a:solidFill>
          <a:effectLst/>
          <a:latin typeface="+mj-lt"/>
          <a:ea typeface="+mn-ea"/>
          <a:cs typeface="Arial" pitchFamily="34"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0" cap="none" spc="-150" dirty="0">
          <a:ln w="3175">
            <a:noFill/>
          </a:ln>
          <a:solidFill>
            <a:srgbClr val="005825"/>
          </a:solidFill>
          <a:effectLst/>
          <a:latin typeface="+mj-lt"/>
          <a:ea typeface="+mn-ea"/>
          <a:cs typeface="Arial" pitchFamily="34"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ja-JP" altLang="en-US" dirty="0" smtClean="0"/>
              <a:t>はず</a:t>
            </a:r>
            <a:endParaRPr lang="en-US" dirty="0"/>
          </a:p>
        </p:txBody>
      </p:sp>
      <p:sp>
        <p:nvSpPr>
          <p:cNvPr id="4" name="Subtitle 3"/>
          <p:cNvSpPr>
            <a:spLocks noGrp="1"/>
          </p:cNvSpPr>
          <p:nvPr>
            <p:ph type="subTitle" idx="1"/>
          </p:nvPr>
        </p:nvSpPr>
        <p:spPr>
          <a:xfrm>
            <a:off x="2915816" y="3428495"/>
            <a:ext cx="5593681" cy="461665"/>
          </a:xfrm>
        </p:spPr>
        <p:txBody>
          <a:bodyPr/>
          <a:lstStyle/>
          <a:p>
            <a:pPr marL="457200" indent="-457200">
              <a:buFont typeface="Arial" panose="020B0604020202020204" pitchFamily="34" charset="0"/>
              <a:buChar char="•"/>
            </a:pPr>
            <a:r>
              <a:rPr lang="en-US" dirty="0" smtClean="0"/>
              <a:t>suppose to be</a:t>
            </a:r>
          </a:p>
          <a:p>
            <a:pPr marL="457200" indent="-457200">
              <a:buFont typeface="Arial" panose="020B0604020202020204" pitchFamily="34" charset="0"/>
              <a:buChar char="•"/>
            </a:pPr>
            <a:r>
              <a:rPr lang="en-US" dirty="0" smtClean="0"/>
              <a:t>expected to be</a:t>
            </a:r>
          </a:p>
          <a:p>
            <a:pPr marL="457200" indent="-457200">
              <a:buFont typeface="Arial" panose="020B0604020202020204" pitchFamily="34" charset="0"/>
              <a:buChar char="•"/>
            </a:pPr>
            <a:r>
              <a:rPr lang="en-US" dirty="0" smtClean="0"/>
              <a:t>should be</a:t>
            </a:r>
          </a:p>
          <a:p>
            <a:endParaRPr lang="en-AU"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3568" y="836712"/>
            <a:ext cx="5163786" cy="584775"/>
          </a:xfrm>
          <a:prstGeom prst="rect">
            <a:avLst/>
          </a:prstGeom>
          <a:noFill/>
        </p:spPr>
        <p:txBody>
          <a:bodyPr wrap="none" rtlCol="0">
            <a:spAutoFit/>
          </a:bodyPr>
          <a:lstStyle/>
          <a:p>
            <a:r>
              <a:rPr lang="en-US" sz="3200" dirty="0" smtClean="0"/>
              <a:t>How to make </a:t>
            </a:r>
            <a:r>
              <a:rPr lang="ja-JP" altLang="en-US" sz="3200" dirty="0" smtClean="0"/>
              <a:t>はず </a:t>
            </a:r>
            <a:r>
              <a:rPr lang="en-US" altLang="ja-JP" sz="3200" dirty="0" smtClean="0"/>
              <a:t>sentences:</a:t>
            </a:r>
            <a:endParaRPr lang="en-AU" sz="3200" dirty="0"/>
          </a:p>
        </p:txBody>
      </p:sp>
      <p:graphicFrame>
        <p:nvGraphicFramePr>
          <p:cNvPr id="6" name="Table 5"/>
          <p:cNvGraphicFramePr>
            <a:graphicFrameLocks noGrp="1"/>
          </p:cNvGraphicFramePr>
          <p:nvPr>
            <p:extLst>
              <p:ext uri="{D42A27DB-BD31-4B8C-83A1-F6EECF244321}">
                <p14:modId xmlns:p14="http://schemas.microsoft.com/office/powerpoint/2010/main" val="2588958991"/>
              </p:ext>
            </p:extLst>
          </p:nvPr>
        </p:nvGraphicFramePr>
        <p:xfrm>
          <a:off x="1619672" y="2132856"/>
          <a:ext cx="5904656" cy="2225040"/>
        </p:xfrm>
        <a:graphic>
          <a:graphicData uri="http://schemas.openxmlformats.org/drawingml/2006/table">
            <a:tbl>
              <a:tblPr firstRow="1" bandRow="1">
                <a:tableStyleId>{69CF1AB2-1976-4502-BF36-3FF5EA218861}</a:tableStyleId>
              </a:tblPr>
              <a:tblGrid>
                <a:gridCol w="2047052"/>
                <a:gridCol w="1361327"/>
                <a:gridCol w="2496277"/>
              </a:tblGrid>
              <a:tr h="370840">
                <a:tc gridSpan="2">
                  <a:txBody>
                    <a:bodyPr/>
                    <a:lstStyle/>
                    <a:p>
                      <a:r>
                        <a:rPr lang="en-US" altLang="ja-JP" dirty="0" smtClean="0">
                          <a:solidFill>
                            <a:srgbClr val="FF0000"/>
                          </a:solidFill>
                        </a:rPr>
                        <a:t>CONJUGATIONS</a:t>
                      </a:r>
                      <a:r>
                        <a:rPr lang="ja-JP" altLang="en-US" dirty="0" smtClean="0">
                          <a:solidFill>
                            <a:srgbClr val="FF0000"/>
                          </a:solidFill>
                        </a:rPr>
                        <a:t>：</a:t>
                      </a:r>
                      <a:endParaRPr lang="en-AU" dirty="0">
                        <a:solidFill>
                          <a:srgbClr val="FF0000"/>
                        </a:solidFill>
                      </a:endParaRPr>
                    </a:p>
                  </a:txBody>
                  <a:tcPr>
                    <a:solidFill>
                      <a:schemeClr val="bg1"/>
                    </a:solidFill>
                  </a:tcPr>
                </a:tc>
                <a:tc hMerge="1">
                  <a:txBody>
                    <a:bodyPr/>
                    <a:lstStyle/>
                    <a:p>
                      <a:pPr algn="ctr"/>
                      <a:endParaRPr lang="en-AU" dirty="0"/>
                    </a:p>
                  </a:txBody>
                  <a:tcPr anchor="ctr"/>
                </a:tc>
                <a:tc>
                  <a:txBody>
                    <a:bodyPr/>
                    <a:lstStyle/>
                    <a:p>
                      <a:pPr algn="ctr"/>
                      <a:r>
                        <a:rPr lang="en-US" altLang="ja-JP" dirty="0" smtClean="0">
                          <a:solidFill>
                            <a:srgbClr val="FF0000"/>
                          </a:solidFill>
                        </a:rPr>
                        <a:t>EXAMPLES:</a:t>
                      </a:r>
                      <a:endParaRPr lang="en-AU" dirty="0">
                        <a:solidFill>
                          <a:srgbClr val="FF0000"/>
                        </a:solidFill>
                      </a:endParaRPr>
                    </a:p>
                  </a:txBody>
                  <a:tcPr anchor="ctr">
                    <a:solidFill>
                      <a:schemeClr val="bg2">
                        <a:lumMod val="60000"/>
                        <a:lumOff val="40000"/>
                      </a:schemeClr>
                    </a:solidFill>
                  </a:tcPr>
                </a:tc>
              </a:tr>
              <a:tr h="370840">
                <a:tc>
                  <a:txBody>
                    <a:bodyPr/>
                    <a:lstStyle/>
                    <a:p>
                      <a:r>
                        <a:rPr lang="en-US" altLang="ja-JP" dirty="0" smtClean="0"/>
                        <a:t>Plain Verb</a:t>
                      </a:r>
                      <a:r>
                        <a:rPr lang="en-US" altLang="ja-JP" baseline="0" dirty="0" smtClean="0"/>
                        <a:t> </a:t>
                      </a:r>
                      <a:r>
                        <a:rPr lang="ja-JP" altLang="en-US" baseline="0" dirty="0" smtClean="0"/>
                        <a:t>　</a:t>
                      </a:r>
                      <a:endParaRPr lang="en-AU" dirty="0"/>
                    </a:p>
                  </a:txBody>
                  <a:tcPr>
                    <a:solidFill>
                      <a:schemeClr val="bg1"/>
                    </a:solidFill>
                  </a:tcPr>
                </a:tc>
                <a:tc rowSpan="5">
                  <a:txBody>
                    <a:bodyPr/>
                    <a:lstStyle/>
                    <a:p>
                      <a:pPr algn="ctr"/>
                      <a:r>
                        <a:rPr lang="ja-JP" altLang="en-US" dirty="0" smtClean="0"/>
                        <a:t>＋　はず</a:t>
                      </a:r>
                      <a:endParaRPr lang="en-AU" dirty="0"/>
                    </a:p>
                  </a:txBody>
                  <a:tcPr anchor="ctr">
                    <a:solidFill>
                      <a:schemeClr val="bg1"/>
                    </a:solidFill>
                  </a:tcPr>
                </a:tc>
                <a:tc>
                  <a:txBody>
                    <a:bodyPr/>
                    <a:lstStyle/>
                    <a:p>
                      <a:pPr algn="ctr"/>
                      <a:r>
                        <a:rPr lang="ja-JP" altLang="en-US" dirty="0" smtClean="0"/>
                        <a:t>いく</a:t>
                      </a:r>
                      <a:r>
                        <a:rPr lang="ja-JP" altLang="en-US" dirty="0" smtClean="0">
                          <a:solidFill>
                            <a:srgbClr val="FF0000"/>
                          </a:solidFill>
                        </a:rPr>
                        <a:t>はず</a:t>
                      </a:r>
                      <a:endParaRPr lang="en-AU" dirty="0">
                        <a:solidFill>
                          <a:srgbClr val="FF0000"/>
                        </a:solidFill>
                      </a:endParaRPr>
                    </a:p>
                  </a:txBody>
                  <a:tcPr anchor="ctr">
                    <a:solidFill>
                      <a:schemeClr val="bg2">
                        <a:lumMod val="60000"/>
                        <a:lumOff val="40000"/>
                      </a:schemeClr>
                    </a:solidFill>
                  </a:tcPr>
                </a:tc>
              </a:tr>
              <a:tr h="370840">
                <a:tc>
                  <a:txBody>
                    <a:bodyPr/>
                    <a:lstStyle/>
                    <a:p>
                      <a:r>
                        <a:rPr lang="ja-JP" altLang="en-US" baseline="0" dirty="0" smtClean="0"/>
                        <a:t>い</a:t>
                      </a:r>
                      <a:r>
                        <a:rPr lang="en-US" baseline="0" dirty="0" smtClean="0"/>
                        <a:t> adjective</a:t>
                      </a:r>
                      <a:endParaRPr lang="en-AU" dirty="0"/>
                    </a:p>
                  </a:txBody>
                  <a:tcPr>
                    <a:solidFill>
                      <a:schemeClr val="bg1"/>
                    </a:solidFill>
                  </a:tcPr>
                </a:tc>
                <a:tc vMerge="1">
                  <a:txBody>
                    <a:bodyPr/>
                    <a:lstStyle/>
                    <a:p>
                      <a:endParaRPr lang="en-AU" dirty="0"/>
                    </a:p>
                  </a:txBody>
                  <a:tcPr/>
                </a:tc>
                <a:tc>
                  <a:txBody>
                    <a:bodyPr/>
                    <a:lstStyle/>
                    <a:p>
                      <a:pPr algn="ctr"/>
                      <a:r>
                        <a:rPr lang="ja-JP" altLang="en-US" dirty="0" smtClean="0"/>
                        <a:t>たかい</a:t>
                      </a:r>
                      <a:r>
                        <a:rPr lang="ja-JP" altLang="en-US" dirty="0" smtClean="0">
                          <a:solidFill>
                            <a:srgbClr val="FF0000"/>
                          </a:solidFill>
                        </a:rPr>
                        <a:t>はず</a:t>
                      </a:r>
                      <a:endParaRPr lang="en-AU" dirty="0">
                        <a:solidFill>
                          <a:srgbClr val="FF0000"/>
                        </a:solidFill>
                      </a:endParaRPr>
                    </a:p>
                  </a:txBody>
                  <a:tcPr anchor="ctr">
                    <a:solidFill>
                      <a:schemeClr val="bg2">
                        <a:lumMod val="60000"/>
                        <a:lumOff val="40000"/>
                      </a:schemeClr>
                    </a:solidFill>
                  </a:tcPr>
                </a:tc>
              </a:tr>
              <a:tr h="370840">
                <a:tc>
                  <a:txBody>
                    <a:bodyPr/>
                    <a:lstStyle/>
                    <a:p>
                      <a:r>
                        <a:rPr lang="ja-JP" altLang="en-US" dirty="0" smtClean="0"/>
                        <a:t>な</a:t>
                      </a:r>
                      <a:r>
                        <a:rPr lang="en-US" dirty="0" smtClean="0"/>
                        <a:t> adjective </a:t>
                      </a:r>
                      <a:r>
                        <a:rPr lang="ja-JP" altLang="en-US" dirty="0" smtClean="0"/>
                        <a:t>な</a:t>
                      </a:r>
                      <a:endParaRPr lang="en-AU" dirty="0"/>
                    </a:p>
                  </a:txBody>
                  <a:tcPr>
                    <a:solidFill>
                      <a:schemeClr val="bg1"/>
                    </a:solidFill>
                  </a:tcPr>
                </a:tc>
                <a:tc vMerge="1">
                  <a:txBody>
                    <a:bodyPr/>
                    <a:lstStyle/>
                    <a:p>
                      <a:endParaRPr lang="en-AU" dirty="0"/>
                    </a:p>
                  </a:txBody>
                  <a:tcPr/>
                </a:tc>
                <a:tc>
                  <a:txBody>
                    <a:bodyPr/>
                    <a:lstStyle/>
                    <a:p>
                      <a:pPr algn="ctr"/>
                      <a:r>
                        <a:rPr lang="ja-JP" altLang="en-US" dirty="0" smtClean="0"/>
                        <a:t>じょうず</a:t>
                      </a:r>
                      <a:r>
                        <a:rPr lang="ja-JP" altLang="en-US" dirty="0" smtClean="0">
                          <a:solidFill>
                            <a:schemeClr val="tx2">
                              <a:lumMod val="60000"/>
                              <a:lumOff val="40000"/>
                            </a:schemeClr>
                          </a:solidFill>
                        </a:rPr>
                        <a:t>な</a:t>
                      </a:r>
                      <a:r>
                        <a:rPr lang="ja-JP" altLang="en-US" dirty="0" smtClean="0">
                          <a:solidFill>
                            <a:srgbClr val="FF0000"/>
                          </a:solidFill>
                        </a:rPr>
                        <a:t>はず</a:t>
                      </a:r>
                      <a:endParaRPr lang="en-AU" dirty="0">
                        <a:solidFill>
                          <a:srgbClr val="FF0000"/>
                        </a:solidFill>
                      </a:endParaRPr>
                    </a:p>
                  </a:txBody>
                  <a:tcPr anchor="ctr">
                    <a:solidFill>
                      <a:schemeClr val="bg2">
                        <a:lumMod val="60000"/>
                        <a:lumOff val="40000"/>
                      </a:schemeClr>
                    </a:solidFill>
                  </a:tcPr>
                </a:tc>
              </a:tr>
              <a:tr h="370840">
                <a:tc>
                  <a:txBody>
                    <a:bodyPr/>
                    <a:lstStyle/>
                    <a:p>
                      <a:r>
                        <a:rPr lang="en-US" dirty="0" smtClean="0"/>
                        <a:t>Nouns </a:t>
                      </a:r>
                      <a:r>
                        <a:rPr lang="ja-JP" altLang="en-US" dirty="0" smtClean="0"/>
                        <a:t>の</a:t>
                      </a:r>
                      <a:endParaRPr lang="en-AU" dirty="0"/>
                    </a:p>
                  </a:txBody>
                  <a:tcPr>
                    <a:solidFill>
                      <a:schemeClr val="bg1"/>
                    </a:solidFill>
                  </a:tcPr>
                </a:tc>
                <a:tc vMerge="1">
                  <a:txBody>
                    <a:bodyPr/>
                    <a:lstStyle/>
                    <a:p>
                      <a:endParaRPr lang="en-AU" dirty="0"/>
                    </a:p>
                  </a:txBody>
                  <a:tcPr/>
                </a:tc>
                <a:tc>
                  <a:txBody>
                    <a:bodyPr/>
                    <a:lstStyle/>
                    <a:p>
                      <a:pPr algn="ctr"/>
                      <a:r>
                        <a:rPr lang="ja-JP" altLang="en-US" dirty="0" smtClean="0"/>
                        <a:t>やすみ</a:t>
                      </a:r>
                      <a:r>
                        <a:rPr lang="ja-JP" altLang="en-US" dirty="0" smtClean="0">
                          <a:solidFill>
                            <a:schemeClr val="tx2">
                              <a:lumMod val="60000"/>
                              <a:lumOff val="40000"/>
                            </a:schemeClr>
                          </a:solidFill>
                        </a:rPr>
                        <a:t>の</a:t>
                      </a:r>
                      <a:r>
                        <a:rPr lang="ja-JP" altLang="en-US" dirty="0" smtClean="0">
                          <a:solidFill>
                            <a:srgbClr val="FF0000"/>
                          </a:solidFill>
                        </a:rPr>
                        <a:t>はず</a:t>
                      </a:r>
                      <a:endParaRPr lang="en-AU" dirty="0">
                        <a:solidFill>
                          <a:srgbClr val="FF0000"/>
                        </a:solidFill>
                      </a:endParaRPr>
                    </a:p>
                  </a:txBody>
                  <a:tcPr anchor="ctr">
                    <a:solidFill>
                      <a:schemeClr val="bg2">
                        <a:lumMod val="60000"/>
                        <a:lumOff val="40000"/>
                      </a:schemeClr>
                    </a:solidFill>
                  </a:tcPr>
                </a:tc>
              </a:tr>
              <a:tr h="370840">
                <a:tc>
                  <a:txBody>
                    <a:bodyPr/>
                    <a:lstStyle/>
                    <a:p>
                      <a:r>
                        <a:rPr lang="en-US" dirty="0" smtClean="0"/>
                        <a:t>Particles </a:t>
                      </a:r>
                      <a:r>
                        <a:rPr lang="ja-JP" altLang="en-US" dirty="0" smtClean="0"/>
                        <a:t>の</a:t>
                      </a:r>
                      <a:endParaRPr lang="en-AU" dirty="0"/>
                    </a:p>
                  </a:txBody>
                  <a:tcPr>
                    <a:solidFill>
                      <a:schemeClr val="bg1"/>
                    </a:solidFill>
                  </a:tcPr>
                </a:tc>
                <a:tc vMerge="1">
                  <a:txBody>
                    <a:bodyPr/>
                    <a:lstStyle/>
                    <a:p>
                      <a:endParaRPr lang="en-AU" dirty="0"/>
                    </a:p>
                  </a:txBody>
                  <a:tcPr/>
                </a:tc>
                <a:tc>
                  <a:txBody>
                    <a:bodyPr/>
                    <a:lstStyle/>
                    <a:p>
                      <a:pPr algn="ctr"/>
                      <a:r>
                        <a:rPr lang="ja-JP" altLang="en-US" dirty="0" smtClean="0"/>
                        <a:t>まで</a:t>
                      </a:r>
                      <a:r>
                        <a:rPr lang="ja-JP" altLang="en-US" dirty="0" smtClean="0">
                          <a:solidFill>
                            <a:schemeClr val="tx2">
                              <a:lumMod val="60000"/>
                              <a:lumOff val="40000"/>
                            </a:schemeClr>
                          </a:solidFill>
                        </a:rPr>
                        <a:t>の</a:t>
                      </a:r>
                      <a:r>
                        <a:rPr lang="ja-JP" altLang="en-US" dirty="0" smtClean="0">
                          <a:solidFill>
                            <a:srgbClr val="FF0000"/>
                          </a:solidFill>
                        </a:rPr>
                        <a:t>はず</a:t>
                      </a:r>
                      <a:endParaRPr lang="en-AU" dirty="0">
                        <a:solidFill>
                          <a:srgbClr val="FF0000"/>
                        </a:solidFill>
                      </a:endParaRPr>
                    </a:p>
                  </a:txBody>
                  <a:tcPr anchor="ctr">
                    <a:solidFill>
                      <a:schemeClr val="bg2">
                        <a:lumMod val="60000"/>
                        <a:lumOff val="40000"/>
                      </a:schemeClr>
                    </a:solidFill>
                  </a:tcPr>
                </a:tc>
              </a:tr>
            </a:tbl>
          </a:graphicData>
        </a:graphic>
      </p:graphicFrame>
    </p:spTree>
    <p:extLst>
      <p:ext uri="{BB962C8B-B14F-4D97-AF65-F5344CB8AC3E}">
        <p14:creationId xmlns:p14="http://schemas.microsoft.com/office/powerpoint/2010/main" val="214929659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07" y="3068960"/>
            <a:ext cx="7401385" cy="2246769"/>
          </a:xfrm>
          <a:prstGeom prst="rect">
            <a:avLst/>
          </a:prstGeom>
          <a:noFill/>
        </p:spPr>
        <p:txBody>
          <a:bodyPr wrap="none" rtlCol="0">
            <a:spAutoFit/>
          </a:bodyPr>
          <a:lstStyle/>
          <a:p>
            <a:r>
              <a:rPr lang="en-US" altLang="ja-JP" sz="2000" dirty="0" smtClean="0"/>
              <a:t>Q:</a:t>
            </a:r>
            <a:r>
              <a:rPr lang="ja-JP" altLang="en-US" sz="2000" dirty="0" smtClean="0"/>
              <a:t>　</a:t>
            </a:r>
            <a:r>
              <a:rPr lang="ja-JP" altLang="en-US" sz="2000" dirty="0"/>
              <a:t>あ</a:t>
            </a:r>
            <a:r>
              <a:rPr lang="ja-JP" altLang="en-US" sz="2000" dirty="0" smtClean="0"/>
              <a:t>の映画は　おもしろい ですか。</a:t>
            </a:r>
            <a:endParaRPr lang="en-US" altLang="ja-JP" sz="2000" dirty="0" smtClean="0"/>
          </a:p>
          <a:p>
            <a:endParaRPr lang="en-US" sz="2000" dirty="0" smtClean="0"/>
          </a:p>
          <a:p>
            <a:endParaRPr lang="en-US" altLang="ja-JP" sz="2000" dirty="0" smtClean="0"/>
          </a:p>
          <a:p>
            <a:r>
              <a:rPr lang="en-US" altLang="ja-JP" sz="2000" dirty="0" smtClean="0"/>
              <a:t>A:</a:t>
            </a:r>
            <a:r>
              <a:rPr lang="ja-JP" altLang="en-US" sz="2000" dirty="0" smtClean="0"/>
              <a:t>　ええ、</a:t>
            </a:r>
            <a:r>
              <a:rPr lang="ja-JP" altLang="en-US" sz="2000" dirty="0" smtClean="0">
                <a:solidFill>
                  <a:srgbClr val="FF0000"/>
                </a:solidFill>
              </a:rPr>
              <a:t>おもしろい　はず</a:t>
            </a:r>
            <a:r>
              <a:rPr lang="ja-JP" altLang="en-US" sz="2000" dirty="0" smtClean="0"/>
              <a:t>です。　アカデミーじょうを　とったんです。</a:t>
            </a:r>
            <a:endParaRPr lang="en-US" altLang="ja-JP" sz="2000" dirty="0" smtClean="0"/>
          </a:p>
          <a:p>
            <a:endParaRPr lang="en-US" altLang="ja-JP" sz="2000" dirty="0" smtClean="0"/>
          </a:p>
          <a:p>
            <a:endParaRPr lang="en-US" altLang="ja-JP" sz="2000" dirty="0" smtClean="0"/>
          </a:p>
          <a:p>
            <a:endParaRPr lang="en-US" altLang="ja-JP" sz="2000" dirty="0" smtClean="0"/>
          </a:p>
        </p:txBody>
      </p:sp>
      <p:sp>
        <p:nvSpPr>
          <p:cNvPr id="6" name="TextBox 5"/>
          <p:cNvSpPr txBox="1"/>
          <p:nvPr/>
        </p:nvSpPr>
        <p:spPr>
          <a:xfrm>
            <a:off x="243807" y="404664"/>
            <a:ext cx="1242007"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EXAMPLES:</a:t>
            </a:r>
            <a:endParaRPr lang="en-AU" dirty="0"/>
          </a:p>
        </p:txBody>
      </p:sp>
      <p:sp>
        <p:nvSpPr>
          <p:cNvPr id="7" name="TextBox 6"/>
          <p:cNvSpPr txBox="1"/>
          <p:nvPr/>
        </p:nvSpPr>
        <p:spPr>
          <a:xfrm>
            <a:off x="611560" y="3501008"/>
            <a:ext cx="6149184" cy="1200329"/>
          </a:xfrm>
          <a:prstGeom prst="rect">
            <a:avLst/>
          </a:prstGeom>
          <a:noFill/>
        </p:spPr>
        <p:txBody>
          <a:bodyPr wrap="none" rtlCol="0">
            <a:spAutoFit/>
          </a:bodyPr>
          <a:lstStyle/>
          <a:p>
            <a:r>
              <a:rPr lang="en-US" dirty="0" smtClean="0"/>
              <a:t>Is that movie interesting?</a:t>
            </a:r>
            <a:endParaRPr lang="en-US" dirty="0"/>
          </a:p>
          <a:p>
            <a:r>
              <a:rPr lang="ja-JP" altLang="en-US" dirty="0" smtClean="0"/>
              <a:t>　</a:t>
            </a:r>
            <a:endParaRPr lang="en-US" altLang="ja-JP" dirty="0" smtClean="0"/>
          </a:p>
          <a:p>
            <a:r>
              <a:rPr lang="en-US" altLang="ja-JP" dirty="0" smtClean="0"/>
              <a:t> </a:t>
            </a:r>
          </a:p>
          <a:p>
            <a:r>
              <a:rPr lang="en-US" altLang="ja-JP" dirty="0" smtClean="0"/>
              <a:t>Yeah, I expect it is interesting.  It has won an Academy award.  </a:t>
            </a:r>
          </a:p>
        </p:txBody>
      </p:sp>
      <p:pic>
        <p:nvPicPr>
          <p:cNvPr id="2" name="Picture 1"/>
          <p:cNvPicPr>
            <a:picLocks noChangeAspect="1"/>
          </p:cNvPicPr>
          <p:nvPr/>
        </p:nvPicPr>
        <p:blipFill>
          <a:blip r:embed="rId2"/>
          <a:stretch>
            <a:fillRect/>
          </a:stretch>
        </p:blipFill>
        <p:spPr>
          <a:xfrm>
            <a:off x="3458427" y="152315"/>
            <a:ext cx="2138875" cy="2672168"/>
          </a:xfrm>
          <a:prstGeom prst="rect">
            <a:avLst/>
          </a:prstGeom>
        </p:spPr>
      </p:pic>
    </p:spTree>
    <p:extLst>
      <p:ext uri="{BB962C8B-B14F-4D97-AF65-F5344CB8AC3E}">
        <p14:creationId xmlns:p14="http://schemas.microsoft.com/office/powerpoint/2010/main" val="21484953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07" y="3068960"/>
            <a:ext cx="5915402" cy="2246769"/>
          </a:xfrm>
          <a:prstGeom prst="rect">
            <a:avLst/>
          </a:prstGeom>
          <a:noFill/>
        </p:spPr>
        <p:txBody>
          <a:bodyPr wrap="none" rtlCol="0">
            <a:spAutoFit/>
          </a:bodyPr>
          <a:lstStyle/>
          <a:p>
            <a:r>
              <a:rPr lang="en-US" altLang="ja-JP" sz="2000" dirty="0" smtClean="0"/>
              <a:t>Q:</a:t>
            </a:r>
            <a:r>
              <a:rPr lang="ja-JP" altLang="en-US" sz="2000" dirty="0" smtClean="0"/>
              <a:t>　すいえいが　</a:t>
            </a:r>
            <a:r>
              <a:rPr lang="ja-JP" altLang="en-US" sz="2000" dirty="0"/>
              <a:t>じ</a:t>
            </a:r>
            <a:r>
              <a:rPr lang="ja-JP" altLang="en-US" sz="2000" dirty="0" smtClean="0"/>
              <a:t>ょうず　ですか。</a:t>
            </a:r>
            <a:endParaRPr lang="en-US" altLang="ja-JP" sz="2000" dirty="0" smtClean="0"/>
          </a:p>
          <a:p>
            <a:endParaRPr lang="en-US" sz="2000" dirty="0" smtClean="0"/>
          </a:p>
          <a:p>
            <a:endParaRPr lang="en-US" altLang="ja-JP" sz="2000" dirty="0" smtClean="0"/>
          </a:p>
          <a:p>
            <a:r>
              <a:rPr lang="en-US" altLang="ja-JP" sz="2000" dirty="0" smtClean="0"/>
              <a:t>A:</a:t>
            </a:r>
            <a:r>
              <a:rPr lang="ja-JP" altLang="en-US" sz="2000" dirty="0" smtClean="0"/>
              <a:t>　毎日、泳ぎます　から、</a:t>
            </a:r>
            <a:r>
              <a:rPr lang="ja-JP" altLang="en-US" sz="2000" dirty="0" smtClean="0">
                <a:solidFill>
                  <a:srgbClr val="FF0000"/>
                </a:solidFill>
              </a:rPr>
              <a:t>じょうずな　はず</a:t>
            </a:r>
            <a:r>
              <a:rPr lang="ja-JP" altLang="en-US" sz="2000" dirty="0" smtClean="0"/>
              <a:t>　です</a:t>
            </a:r>
            <a:r>
              <a:rPr lang="ja-JP" altLang="en-US" sz="2000" dirty="0"/>
              <a:t>よ</a:t>
            </a:r>
            <a:r>
              <a:rPr lang="ja-JP" altLang="en-US" sz="2000" dirty="0" smtClean="0"/>
              <a:t>。　</a:t>
            </a:r>
            <a:endParaRPr lang="en-US" altLang="ja-JP" sz="2000" dirty="0" smtClean="0"/>
          </a:p>
          <a:p>
            <a:endParaRPr lang="en-US" altLang="ja-JP" sz="2000" dirty="0" smtClean="0"/>
          </a:p>
          <a:p>
            <a:endParaRPr lang="en-US" altLang="ja-JP" sz="2000" dirty="0" smtClean="0"/>
          </a:p>
          <a:p>
            <a:endParaRPr lang="en-US" altLang="ja-JP" sz="2000" dirty="0" smtClean="0"/>
          </a:p>
        </p:txBody>
      </p:sp>
      <p:sp>
        <p:nvSpPr>
          <p:cNvPr id="6" name="TextBox 5"/>
          <p:cNvSpPr txBox="1"/>
          <p:nvPr/>
        </p:nvSpPr>
        <p:spPr>
          <a:xfrm>
            <a:off x="243807" y="404664"/>
            <a:ext cx="1242007"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EXAMPLES:</a:t>
            </a:r>
            <a:endParaRPr lang="en-AU" dirty="0"/>
          </a:p>
        </p:txBody>
      </p:sp>
      <p:sp>
        <p:nvSpPr>
          <p:cNvPr id="7" name="TextBox 6"/>
          <p:cNvSpPr txBox="1"/>
          <p:nvPr/>
        </p:nvSpPr>
        <p:spPr>
          <a:xfrm>
            <a:off x="700749" y="3557915"/>
            <a:ext cx="5515356" cy="1200329"/>
          </a:xfrm>
          <a:prstGeom prst="rect">
            <a:avLst/>
          </a:prstGeom>
          <a:noFill/>
        </p:spPr>
        <p:txBody>
          <a:bodyPr wrap="none" rtlCol="0">
            <a:spAutoFit/>
          </a:bodyPr>
          <a:lstStyle/>
          <a:p>
            <a:r>
              <a:rPr lang="en-US" altLang="ja-JP" dirty="0" smtClean="0"/>
              <a:t>Do you think she’s a good swimmer?</a:t>
            </a:r>
          </a:p>
          <a:p>
            <a:r>
              <a:rPr lang="ja-JP" altLang="en-US" dirty="0" smtClean="0"/>
              <a:t>　</a:t>
            </a:r>
            <a:endParaRPr lang="en-US" dirty="0"/>
          </a:p>
          <a:p>
            <a:endParaRPr lang="en-US" altLang="ja-JP" dirty="0" smtClean="0"/>
          </a:p>
          <a:p>
            <a:r>
              <a:rPr lang="en-US" altLang="ja-JP" dirty="0" smtClean="0"/>
              <a:t>She swims everyday, so I expect she would be good at it. </a:t>
            </a:r>
          </a:p>
        </p:txBody>
      </p:sp>
      <p:pic>
        <p:nvPicPr>
          <p:cNvPr id="3" name="Picture 2"/>
          <p:cNvPicPr>
            <a:picLocks noChangeAspect="1"/>
          </p:cNvPicPr>
          <p:nvPr/>
        </p:nvPicPr>
        <p:blipFill>
          <a:blip r:embed="rId2"/>
          <a:stretch>
            <a:fillRect/>
          </a:stretch>
        </p:blipFill>
        <p:spPr>
          <a:xfrm>
            <a:off x="3038743" y="404664"/>
            <a:ext cx="3360373" cy="2016224"/>
          </a:xfrm>
          <a:prstGeom prst="rect">
            <a:avLst/>
          </a:prstGeom>
        </p:spPr>
      </p:pic>
    </p:spTree>
    <p:extLst>
      <p:ext uri="{BB962C8B-B14F-4D97-AF65-F5344CB8AC3E}">
        <p14:creationId xmlns:p14="http://schemas.microsoft.com/office/powerpoint/2010/main" val="20757567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07" y="3068960"/>
            <a:ext cx="4131259" cy="2246769"/>
          </a:xfrm>
          <a:prstGeom prst="rect">
            <a:avLst/>
          </a:prstGeom>
          <a:noFill/>
        </p:spPr>
        <p:txBody>
          <a:bodyPr wrap="none" rtlCol="0">
            <a:spAutoFit/>
          </a:bodyPr>
          <a:lstStyle/>
          <a:p>
            <a:r>
              <a:rPr lang="en-US" altLang="ja-JP" sz="2000" dirty="0" smtClean="0"/>
              <a:t>Q:</a:t>
            </a:r>
            <a:r>
              <a:rPr lang="ja-JP" altLang="en-US" sz="2000" dirty="0" smtClean="0"/>
              <a:t>　かいぎは　なんじ　まで　ですか。</a:t>
            </a:r>
            <a:endParaRPr lang="en-US" altLang="ja-JP" sz="2000" dirty="0" smtClean="0"/>
          </a:p>
          <a:p>
            <a:endParaRPr lang="en-US" sz="2000" dirty="0" smtClean="0"/>
          </a:p>
          <a:p>
            <a:endParaRPr lang="en-US" altLang="ja-JP" sz="2000" dirty="0" smtClean="0"/>
          </a:p>
          <a:p>
            <a:r>
              <a:rPr lang="en-US" altLang="ja-JP" sz="2000" dirty="0" smtClean="0"/>
              <a:t>A:</a:t>
            </a:r>
            <a:r>
              <a:rPr lang="ja-JP" altLang="en-US" sz="2000" dirty="0"/>
              <a:t>　</a:t>
            </a:r>
            <a:r>
              <a:rPr lang="ja-JP" altLang="en-US" sz="2000" dirty="0" smtClean="0"/>
              <a:t>５じ　まで</a:t>
            </a:r>
            <a:r>
              <a:rPr lang="ja-JP" altLang="en-US" sz="2000" dirty="0" smtClean="0">
                <a:solidFill>
                  <a:srgbClr val="FF0000"/>
                </a:solidFill>
              </a:rPr>
              <a:t>の</a:t>
            </a:r>
            <a:r>
              <a:rPr lang="ja-JP" altLang="en-US" sz="2000" dirty="0" smtClean="0"/>
              <a:t>　</a:t>
            </a:r>
            <a:r>
              <a:rPr lang="ja-JP" altLang="en-US" sz="2000" dirty="0" smtClean="0">
                <a:solidFill>
                  <a:srgbClr val="FF0000"/>
                </a:solidFill>
              </a:rPr>
              <a:t>はず</a:t>
            </a:r>
            <a:r>
              <a:rPr lang="ja-JP" altLang="en-US" sz="2000" dirty="0" smtClean="0"/>
              <a:t>です。　</a:t>
            </a:r>
            <a:endParaRPr lang="en-US" altLang="ja-JP" sz="2000" dirty="0" smtClean="0"/>
          </a:p>
          <a:p>
            <a:endParaRPr lang="en-US" altLang="ja-JP" sz="2000" dirty="0" smtClean="0"/>
          </a:p>
          <a:p>
            <a:endParaRPr lang="en-US" altLang="ja-JP" sz="2000" dirty="0" smtClean="0"/>
          </a:p>
          <a:p>
            <a:endParaRPr lang="en-US" altLang="ja-JP" sz="2000" dirty="0" smtClean="0"/>
          </a:p>
        </p:txBody>
      </p:sp>
      <p:sp>
        <p:nvSpPr>
          <p:cNvPr id="6" name="TextBox 5"/>
          <p:cNvSpPr txBox="1"/>
          <p:nvPr/>
        </p:nvSpPr>
        <p:spPr>
          <a:xfrm>
            <a:off x="243807" y="404664"/>
            <a:ext cx="1242007"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EXAMPLES:</a:t>
            </a:r>
            <a:endParaRPr lang="en-AU" dirty="0"/>
          </a:p>
        </p:txBody>
      </p:sp>
      <p:sp>
        <p:nvSpPr>
          <p:cNvPr id="7" name="TextBox 6"/>
          <p:cNvSpPr txBox="1"/>
          <p:nvPr/>
        </p:nvSpPr>
        <p:spPr>
          <a:xfrm>
            <a:off x="683568" y="3501008"/>
            <a:ext cx="3761671" cy="1200329"/>
          </a:xfrm>
          <a:prstGeom prst="rect">
            <a:avLst/>
          </a:prstGeom>
          <a:noFill/>
        </p:spPr>
        <p:txBody>
          <a:bodyPr wrap="none" rtlCol="0">
            <a:spAutoFit/>
          </a:bodyPr>
          <a:lstStyle/>
          <a:p>
            <a:r>
              <a:rPr lang="en-US" altLang="ja-JP" dirty="0" smtClean="0"/>
              <a:t>When</a:t>
            </a:r>
            <a:r>
              <a:rPr lang="ja-JP" altLang="en-US" dirty="0" smtClean="0"/>
              <a:t> </a:t>
            </a:r>
            <a:r>
              <a:rPr lang="en-US" altLang="ja-JP" dirty="0" smtClean="0"/>
              <a:t>is</a:t>
            </a:r>
            <a:r>
              <a:rPr lang="ja-JP" altLang="en-US" dirty="0" smtClean="0"/>
              <a:t> </a:t>
            </a:r>
            <a:r>
              <a:rPr lang="en-US" altLang="ja-JP" dirty="0" smtClean="0"/>
              <a:t>the</a:t>
            </a:r>
            <a:r>
              <a:rPr lang="ja-JP" altLang="en-US" dirty="0" smtClean="0"/>
              <a:t> </a:t>
            </a:r>
            <a:r>
              <a:rPr lang="en-US" altLang="ja-JP" dirty="0" smtClean="0"/>
              <a:t>meeting</a:t>
            </a:r>
            <a:r>
              <a:rPr lang="ja-JP" altLang="en-US" dirty="0" smtClean="0"/>
              <a:t> </a:t>
            </a:r>
            <a:r>
              <a:rPr lang="en-US" altLang="ja-JP" dirty="0" smtClean="0"/>
              <a:t>until?</a:t>
            </a:r>
          </a:p>
          <a:p>
            <a:r>
              <a:rPr lang="ja-JP" altLang="en-US" dirty="0" smtClean="0"/>
              <a:t>　</a:t>
            </a:r>
            <a:endParaRPr lang="en-US" altLang="ja-JP" dirty="0" smtClean="0"/>
          </a:p>
          <a:p>
            <a:r>
              <a:rPr lang="ja-JP" altLang="en-US" dirty="0" smtClean="0"/>
              <a:t>　</a:t>
            </a:r>
            <a:endParaRPr lang="en-US" altLang="ja-JP" dirty="0" smtClean="0"/>
          </a:p>
          <a:p>
            <a:r>
              <a:rPr lang="en-US" altLang="ja-JP" dirty="0" smtClean="0"/>
              <a:t>I expect it to be finished at 5 o‘clock.  </a:t>
            </a:r>
          </a:p>
        </p:txBody>
      </p:sp>
      <p:pic>
        <p:nvPicPr>
          <p:cNvPr id="3" name="Picture 2"/>
          <p:cNvPicPr>
            <a:picLocks noChangeAspect="1"/>
          </p:cNvPicPr>
          <p:nvPr/>
        </p:nvPicPr>
        <p:blipFill>
          <a:blip r:embed="rId2"/>
          <a:stretch>
            <a:fillRect/>
          </a:stretch>
        </p:blipFill>
        <p:spPr>
          <a:xfrm>
            <a:off x="3131840" y="371405"/>
            <a:ext cx="3168352" cy="2364078"/>
          </a:xfrm>
          <a:prstGeom prst="rect">
            <a:avLst/>
          </a:prstGeom>
        </p:spPr>
      </p:pic>
    </p:spTree>
    <p:extLst>
      <p:ext uri="{BB962C8B-B14F-4D97-AF65-F5344CB8AC3E}">
        <p14:creationId xmlns:p14="http://schemas.microsoft.com/office/powerpoint/2010/main" val="18071844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07" y="3068960"/>
            <a:ext cx="8045792" cy="2246769"/>
          </a:xfrm>
          <a:prstGeom prst="rect">
            <a:avLst/>
          </a:prstGeom>
          <a:noFill/>
        </p:spPr>
        <p:txBody>
          <a:bodyPr wrap="none" rtlCol="0">
            <a:spAutoFit/>
          </a:bodyPr>
          <a:lstStyle/>
          <a:p>
            <a:r>
              <a:rPr lang="en-US" altLang="ja-JP" sz="2000" dirty="0" smtClean="0"/>
              <a:t>Q:</a:t>
            </a:r>
            <a:r>
              <a:rPr lang="ja-JP" altLang="en-US" sz="2000" dirty="0" smtClean="0"/>
              <a:t>　この　マンションは　やちんが　高いですか。</a:t>
            </a:r>
            <a:endParaRPr lang="en-US" altLang="ja-JP" sz="2000" dirty="0" smtClean="0"/>
          </a:p>
          <a:p>
            <a:endParaRPr lang="en-US" sz="2000" dirty="0" smtClean="0"/>
          </a:p>
          <a:p>
            <a:endParaRPr lang="en-US" altLang="ja-JP" sz="2000" dirty="0" smtClean="0"/>
          </a:p>
          <a:p>
            <a:r>
              <a:rPr lang="en-US" altLang="ja-JP" sz="2000" dirty="0" smtClean="0"/>
              <a:t>A1:</a:t>
            </a:r>
            <a:r>
              <a:rPr lang="ja-JP" altLang="en-US" sz="2000" dirty="0" smtClean="0"/>
              <a:t>　こんなに　いい　ばしょ　に　あるんだから、　</a:t>
            </a:r>
            <a:r>
              <a:rPr lang="ja-JP" altLang="en-US" sz="2000" dirty="0" smtClean="0">
                <a:solidFill>
                  <a:srgbClr val="FF0000"/>
                </a:solidFill>
              </a:rPr>
              <a:t>たか</a:t>
            </a:r>
            <a:r>
              <a:rPr lang="ja-JP" altLang="en-US" sz="2000" dirty="0">
                <a:solidFill>
                  <a:srgbClr val="FF0000"/>
                </a:solidFill>
              </a:rPr>
              <a:t>い</a:t>
            </a:r>
            <a:r>
              <a:rPr lang="ja-JP" altLang="en-US" sz="2000" dirty="0" smtClean="0">
                <a:solidFill>
                  <a:srgbClr val="FF0000"/>
                </a:solidFill>
              </a:rPr>
              <a:t>　はず</a:t>
            </a:r>
            <a:r>
              <a:rPr lang="ja-JP" altLang="en-US" sz="2000" dirty="0" smtClean="0"/>
              <a:t>　です</a:t>
            </a:r>
            <a:r>
              <a:rPr lang="ja-JP" altLang="en-US" sz="2000" dirty="0"/>
              <a:t>よ</a:t>
            </a:r>
            <a:r>
              <a:rPr lang="ja-JP" altLang="en-US" sz="2000" dirty="0" smtClean="0"/>
              <a:t>。　</a:t>
            </a:r>
            <a:endParaRPr lang="en-US" altLang="ja-JP" sz="2000" dirty="0" smtClean="0"/>
          </a:p>
          <a:p>
            <a:endParaRPr lang="en-US" altLang="ja-JP" sz="2000" dirty="0" smtClean="0"/>
          </a:p>
          <a:p>
            <a:endParaRPr lang="en-US" altLang="ja-JP" sz="2000" dirty="0" smtClean="0"/>
          </a:p>
          <a:p>
            <a:r>
              <a:rPr lang="en-US" altLang="ja-JP" sz="2000" dirty="0" smtClean="0"/>
              <a:t>A2:</a:t>
            </a:r>
            <a:r>
              <a:rPr lang="ja-JP" altLang="en-US" sz="2000" dirty="0" smtClean="0"/>
              <a:t>　こうそくどうろの　ちかくに　あるんだから、　</a:t>
            </a:r>
            <a:r>
              <a:rPr lang="ja-JP" altLang="en-US" sz="2000" dirty="0" smtClean="0">
                <a:solidFill>
                  <a:srgbClr val="FF0000"/>
                </a:solidFill>
              </a:rPr>
              <a:t>やずい　はず</a:t>
            </a:r>
            <a:r>
              <a:rPr lang="ja-JP" altLang="en-US" sz="2000" dirty="0" smtClean="0"/>
              <a:t>　ですよ。</a:t>
            </a:r>
            <a:endParaRPr lang="en-US" altLang="ja-JP" sz="2000" dirty="0" smtClean="0"/>
          </a:p>
        </p:txBody>
      </p:sp>
      <p:sp>
        <p:nvSpPr>
          <p:cNvPr id="6" name="TextBox 5"/>
          <p:cNvSpPr txBox="1"/>
          <p:nvPr/>
        </p:nvSpPr>
        <p:spPr>
          <a:xfrm>
            <a:off x="243807" y="404664"/>
            <a:ext cx="1242007"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EXAMPLES:</a:t>
            </a:r>
            <a:endParaRPr lang="en-AU" dirty="0"/>
          </a:p>
        </p:txBody>
      </p:sp>
      <p:pic>
        <p:nvPicPr>
          <p:cNvPr id="2" name="Picture 1"/>
          <p:cNvPicPr>
            <a:picLocks noChangeAspect="1"/>
          </p:cNvPicPr>
          <p:nvPr/>
        </p:nvPicPr>
        <p:blipFill>
          <a:blip r:embed="rId2"/>
          <a:stretch>
            <a:fillRect/>
          </a:stretch>
        </p:blipFill>
        <p:spPr>
          <a:xfrm>
            <a:off x="2699792" y="121497"/>
            <a:ext cx="3614936" cy="2702986"/>
          </a:xfrm>
          <a:prstGeom prst="rect">
            <a:avLst/>
          </a:prstGeom>
        </p:spPr>
      </p:pic>
      <p:sp>
        <p:nvSpPr>
          <p:cNvPr id="7" name="TextBox 6"/>
          <p:cNvSpPr txBox="1"/>
          <p:nvPr/>
        </p:nvSpPr>
        <p:spPr>
          <a:xfrm>
            <a:off x="700749" y="3557915"/>
            <a:ext cx="6410025" cy="2031325"/>
          </a:xfrm>
          <a:prstGeom prst="rect">
            <a:avLst/>
          </a:prstGeom>
          <a:noFill/>
        </p:spPr>
        <p:txBody>
          <a:bodyPr wrap="none" rtlCol="0">
            <a:spAutoFit/>
          </a:bodyPr>
          <a:lstStyle/>
          <a:p>
            <a:r>
              <a:rPr lang="en-US" altLang="ja-JP" dirty="0" smtClean="0"/>
              <a:t>Do you think this apartment building’s rent is expensive?</a:t>
            </a:r>
          </a:p>
          <a:p>
            <a:endParaRPr lang="en-US" dirty="0"/>
          </a:p>
          <a:p>
            <a:endParaRPr lang="en-US" altLang="ja-JP" dirty="0" smtClean="0"/>
          </a:p>
          <a:p>
            <a:r>
              <a:rPr lang="en-US" altLang="ja-JP" dirty="0" smtClean="0"/>
              <a:t>It’s in this great location, so yeah I expect it would be expensive. </a:t>
            </a:r>
          </a:p>
          <a:p>
            <a:endParaRPr lang="en-US" altLang="ja-JP" dirty="0"/>
          </a:p>
          <a:p>
            <a:endParaRPr lang="en-US" altLang="ja-JP" dirty="0" smtClean="0"/>
          </a:p>
          <a:p>
            <a:r>
              <a:rPr lang="en-US" altLang="ja-JP" dirty="0" smtClean="0"/>
              <a:t>It’s right near a highway, so I expect it would be cheap.  </a:t>
            </a:r>
          </a:p>
        </p:txBody>
      </p:sp>
    </p:spTree>
    <p:extLst>
      <p:ext uri="{BB962C8B-B14F-4D97-AF65-F5344CB8AC3E}">
        <p14:creationId xmlns:p14="http://schemas.microsoft.com/office/powerpoint/2010/main" val="19910012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332656"/>
            <a:ext cx="3545010" cy="230425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243807" y="3068960"/>
            <a:ext cx="8900193" cy="2246769"/>
          </a:xfrm>
          <a:prstGeom prst="rect">
            <a:avLst/>
          </a:prstGeom>
          <a:noFill/>
        </p:spPr>
        <p:txBody>
          <a:bodyPr wrap="none" rtlCol="0">
            <a:spAutoFit/>
          </a:bodyPr>
          <a:lstStyle/>
          <a:p>
            <a:r>
              <a:rPr lang="en-US" altLang="ja-JP" sz="2000" dirty="0" smtClean="0"/>
              <a:t>Q:</a:t>
            </a:r>
            <a:r>
              <a:rPr lang="ja-JP" altLang="en-US" sz="2000" dirty="0" smtClean="0"/>
              <a:t>　トムさんは　今日の　パーティーに　行きますか。</a:t>
            </a:r>
            <a:endParaRPr lang="en-US" altLang="ja-JP" sz="2000" dirty="0" smtClean="0"/>
          </a:p>
          <a:p>
            <a:endParaRPr lang="en-US" sz="2000" dirty="0"/>
          </a:p>
          <a:p>
            <a:endParaRPr lang="en-US" altLang="ja-JP" sz="2000" dirty="0" smtClean="0"/>
          </a:p>
          <a:p>
            <a:r>
              <a:rPr lang="en-US" altLang="ja-JP" sz="2000" dirty="0" smtClean="0"/>
              <a:t>A1:</a:t>
            </a:r>
            <a:r>
              <a:rPr lang="ja-JP" altLang="en-US" sz="2000" dirty="0"/>
              <a:t>　</a:t>
            </a:r>
            <a:r>
              <a:rPr lang="ja-JP" altLang="en-US" sz="2000" dirty="0" smtClean="0"/>
              <a:t>ええ、</a:t>
            </a:r>
            <a:r>
              <a:rPr lang="ja-JP" altLang="en-US" sz="2000" dirty="0" smtClean="0">
                <a:solidFill>
                  <a:srgbClr val="FF0000"/>
                </a:solidFill>
              </a:rPr>
              <a:t>行く　はず</a:t>
            </a:r>
            <a:r>
              <a:rPr lang="ja-JP" altLang="en-US" sz="2000" dirty="0" smtClean="0"/>
              <a:t>　です。　ソセージを　買って　おきました　から。</a:t>
            </a:r>
            <a:endParaRPr lang="en-US" altLang="ja-JP" sz="2000" dirty="0" smtClean="0"/>
          </a:p>
          <a:p>
            <a:endParaRPr lang="en-US" altLang="ja-JP" sz="2000" dirty="0"/>
          </a:p>
          <a:p>
            <a:endParaRPr lang="en-US" altLang="ja-JP" sz="2000" dirty="0" smtClean="0"/>
          </a:p>
          <a:p>
            <a:r>
              <a:rPr lang="en-US" altLang="ja-JP" sz="2000" dirty="0" smtClean="0"/>
              <a:t>A2:</a:t>
            </a:r>
            <a:r>
              <a:rPr lang="ja-JP" altLang="en-US" sz="2000" dirty="0" smtClean="0"/>
              <a:t>　いいえ、</a:t>
            </a:r>
            <a:r>
              <a:rPr lang="ja-JP" altLang="en-US" sz="2000" dirty="0" smtClean="0">
                <a:solidFill>
                  <a:srgbClr val="FF0000"/>
                </a:solidFill>
              </a:rPr>
              <a:t>行かない　はず</a:t>
            </a:r>
            <a:r>
              <a:rPr lang="ja-JP" altLang="en-US" sz="2000" dirty="0" smtClean="0"/>
              <a:t>　ですよ。　ぐあいが　わるいと　言っていましたから。</a:t>
            </a:r>
            <a:endParaRPr lang="en-US" altLang="ja-JP" sz="2000" dirty="0" smtClean="0"/>
          </a:p>
        </p:txBody>
      </p:sp>
      <p:sp>
        <p:nvSpPr>
          <p:cNvPr id="5" name="TextBox 4"/>
          <p:cNvSpPr txBox="1"/>
          <p:nvPr/>
        </p:nvSpPr>
        <p:spPr>
          <a:xfrm>
            <a:off x="700749" y="3557915"/>
            <a:ext cx="7036157" cy="2031325"/>
          </a:xfrm>
          <a:prstGeom prst="rect">
            <a:avLst/>
          </a:prstGeom>
          <a:noFill/>
        </p:spPr>
        <p:txBody>
          <a:bodyPr wrap="none" rtlCol="0">
            <a:spAutoFit/>
          </a:bodyPr>
          <a:lstStyle/>
          <a:p>
            <a:r>
              <a:rPr lang="en-US" altLang="ja-JP" dirty="0" smtClean="0"/>
              <a:t>Is</a:t>
            </a:r>
            <a:r>
              <a:rPr lang="ja-JP" altLang="en-US" dirty="0" smtClean="0"/>
              <a:t> </a:t>
            </a:r>
            <a:r>
              <a:rPr lang="en-US" altLang="ja-JP" dirty="0" smtClean="0"/>
              <a:t>Tom</a:t>
            </a:r>
            <a:r>
              <a:rPr lang="ja-JP" altLang="en-US" dirty="0" smtClean="0"/>
              <a:t> </a:t>
            </a:r>
            <a:r>
              <a:rPr lang="en-US" altLang="ja-JP" dirty="0" smtClean="0"/>
              <a:t>going</a:t>
            </a:r>
            <a:r>
              <a:rPr lang="ja-JP" altLang="en-US" dirty="0" smtClean="0"/>
              <a:t> </a:t>
            </a:r>
            <a:r>
              <a:rPr lang="en-US" altLang="ja-JP" dirty="0" smtClean="0"/>
              <a:t>to</a:t>
            </a:r>
            <a:r>
              <a:rPr lang="ja-JP" altLang="en-US" dirty="0" smtClean="0"/>
              <a:t> </a:t>
            </a:r>
            <a:r>
              <a:rPr lang="en-US" altLang="ja-JP" dirty="0" smtClean="0"/>
              <a:t>the</a:t>
            </a:r>
            <a:r>
              <a:rPr lang="ja-JP" altLang="en-US" dirty="0" smtClean="0"/>
              <a:t> </a:t>
            </a:r>
            <a:r>
              <a:rPr lang="en-US" altLang="ja-JP" dirty="0" smtClean="0"/>
              <a:t>party</a:t>
            </a:r>
            <a:r>
              <a:rPr lang="ja-JP" altLang="en-US" dirty="0" smtClean="0"/>
              <a:t> </a:t>
            </a:r>
            <a:r>
              <a:rPr lang="en-US" altLang="ja-JP" dirty="0" smtClean="0"/>
              <a:t>today?</a:t>
            </a:r>
          </a:p>
          <a:p>
            <a:endParaRPr lang="en-US" dirty="0"/>
          </a:p>
          <a:p>
            <a:endParaRPr lang="en-US" altLang="ja-JP" dirty="0" smtClean="0"/>
          </a:p>
          <a:p>
            <a:r>
              <a:rPr lang="en-US" altLang="ja-JP" dirty="0" smtClean="0"/>
              <a:t>Yeah,</a:t>
            </a:r>
            <a:r>
              <a:rPr lang="ja-JP" altLang="en-US" dirty="0" smtClean="0"/>
              <a:t>　</a:t>
            </a:r>
            <a:r>
              <a:rPr lang="en-US" altLang="ja-JP" dirty="0" smtClean="0"/>
              <a:t>I expect he’s going.  Because, he has already bought the sausages.</a:t>
            </a:r>
          </a:p>
          <a:p>
            <a:endParaRPr lang="en-US" altLang="ja-JP" dirty="0"/>
          </a:p>
          <a:p>
            <a:endParaRPr lang="en-US" altLang="ja-JP" dirty="0" smtClean="0"/>
          </a:p>
          <a:p>
            <a:r>
              <a:rPr lang="en-US" altLang="ja-JP" dirty="0" smtClean="0"/>
              <a:t>No, I don’t expect him to go.  Because, he said he wasn’t feeling well. </a:t>
            </a:r>
          </a:p>
        </p:txBody>
      </p:sp>
      <p:sp>
        <p:nvSpPr>
          <p:cNvPr id="6" name="TextBox 5"/>
          <p:cNvSpPr txBox="1"/>
          <p:nvPr/>
        </p:nvSpPr>
        <p:spPr>
          <a:xfrm>
            <a:off x="243807" y="404664"/>
            <a:ext cx="1242007"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EXAMPLES:</a:t>
            </a:r>
            <a:endParaRPr lang="en-AU" dirty="0"/>
          </a:p>
        </p:txBody>
      </p:sp>
    </p:spTree>
    <p:extLst>
      <p:ext uri="{BB962C8B-B14F-4D97-AF65-F5344CB8AC3E}">
        <p14:creationId xmlns:p14="http://schemas.microsoft.com/office/powerpoint/2010/main" val="14766519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1_Green with White Fence Segoe_TP10286746">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Trebuchet MS"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0550262-B63B-494B-9216-80B9C42911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Sample presentation slides (Green with white fence design)</Template>
  <TotalTime>58</TotalTime>
  <Words>250</Words>
  <Application>Microsoft Office PowerPoint</Application>
  <PresentationFormat>On-screen Show (4:3)</PresentationFormat>
  <Paragraphs>82</Paragraphs>
  <Slides>7</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ＭＳ Ｐゴシック</vt:lpstr>
      <vt:lpstr>Arial</vt:lpstr>
      <vt:lpstr>Calibri</vt:lpstr>
      <vt:lpstr>Courier New</vt:lpstr>
      <vt:lpstr>Trebuchet MS</vt:lpstr>
      <vt:lpstr>Wingdings</vt:lpstr>
      <vt:lpstr>1_Green with White Fence Segoe_TP10286746</vt:lpstr>
      <vt:lpstr>White with Courier font for code slides</vt:lpstr>
      <vt:lpstr>はず</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はず</dc:title>
  <dc:creator>Inge Foley</dc:creator>
  <cp:keywords/>
  <cp:lastModifiedBy>Inge Foley</cp:lastModifiedBy>
  <cp:revision>11</cp:revision>
  <dcterms:created xsi:type="dcterms:W3CDTF">2014-05-15T08:50:36Z</dcterms:created>
  <dcterms:modified xsi:type="dcterms:W3CDTF">2014-06-05T10:17:10Z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TC102867469990</vt:lpwstr>
  </property>
</Properties>
</file>