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0" r:id="rId2"/>
    <p:sldId id="307" r:id="rId3"/>
    <p:sldId id="297" r:id="rId4"/>
    <p:sldId id="261" r:id="rId5"/>
    <p:sldId id="298" r:id="rId6"/>
    <p:sldId id="300" r:id="rId7"/>
    <p:sldId id="312" r:id="rId8"/>
    <p:sldId id="308" r:id="rId9"/>
    <p:sldId id="306" r:id="rId10"/>
    <p:sldId id="309" r:id="rId11"/>
    <p:sldId id="310" r:id="rId12"/>
    <p:sldId id="311" r:id="rId13"/>
    <p:sldId id="296" r:id="rId14"/>
    <p:sldId id="302" r:id="rId15"/>
    <p:sldId id="313" r:id="rId16"/>
    <p:sldId id="31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39D7-A9C0-4E1B-B22F-1D06A45562A2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EF10-62F2-42CC-915D-982AD3084AE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10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2165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835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887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34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840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25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973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40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19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978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767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81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EF10-62F2-42CC-915D-982AD3084AE9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3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31EE-0E16-4313-9DF3-4541454258F0}" type="datetimeFigureOut">
              <a:rPr lang="en-US" smtClean="0"/>
              <a:pPr/>
              <a:t>6/27/2018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59A1-35C0-4737-97B8-F0A6510E98C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iku_bas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48680"/>
            <a:ext cx="8928992" cy="59569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 smtClean="0">
                <a:latin typeface="Lucida Handwriting" pitchFamily="66" charset="0"/>
              </a:rPr>
              <a:t>Writing Haiku</a:t>
            </a:r>
          </a:p>
          <a:p>
            <a:pPr algn="ctr"/>
            <a:r>
              <a:rPr lang="en-AU" sz="4800" dirty="0" smtClean="0">
                <a:latin typeface="Lucida Handwriting" pitchFamily="66" charset="0"/>
              </a:rPr>
              <a:t>for Peace or as Protest </a:t>
            </a:r>
            <a:endParaRPr lang="en-AU" sz="48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1784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Lucida Handwriting" pitchFamily="66" charset="0"/>
              </a:rPr>
              <a:t>Haiku for Peace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2776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>
                <a:latin typeface="Lucida Handwriting" pitchFamily="66" charset="0"/>
              </a:rPr>
              <a:t>Following are some other examples of haiku</a:t>
            </a:r>
            <a:r>
              <a:rPr lang="en-AU" sz="2400" dirty="0">
                <a:latin typeface="Lucida Handwriting" pitchFamily="66" charset="0"/>
              </a:rPr>
              <a:t>, from the website ‘Peace is a haiku song</a:t>
            </a:r>
            <a:r>
              <a:rPr lang="en-AU" sz="2400" dirty="0" smtClean="0">
                <a:latin typeface="Lucida Handwriting" pitchFamily="66" charset="0"/>
              </a:rPr>
              <a:t>’ (</a:t>
            </a:r>
            <a:r>
              <a:rPr lang="en-US" sz="2400" dirty="0" smtClean="0">
                <a:latin typeface="Lucida Handwriting" pitchFamily="66" charset="0"/>
              </a:rPr>
              <a:t>http</a:t>
            </a:r>
            <a:r>
              <a:rPr lang="en-US" sz="2400" dirty="0">
                <a:latin typeface="Lucida Handwriting" pitchFamily="66" charset="0"/>
              </a:rPr>
              <a:t>://</a:t>
            </a:r>
            <a:r>
              <a:rPr lang="en-US" sz="2400" dirty="0" smtClean="0">
                <a:latin typeface="Lucida Handwriting" pitchFamily="66" charset="0"/>
              </a:rPr>
              <a:t>peace.muralarts.org/haiku), </a:t>
            </a:r>
            <a:r>
              <a:rPr lang="en-AU" sz="2400" dirty="0" smtClean="0">
                <a:latin typeface="Lucida Handwriting" pitchFamily="66" charset="0"/>
              </a:rPr>
              <a:t>that express individuals’ hope for peace and protest against war:</a:t>
            </a:r>
          </a:p>
          <a:p>
            <a:pPr marL="0" indent="0">
              <a:buNone/>
            </a:pPr>
            <a:endParaRPr lang="en-AU" sz="2400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a hornet asleep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m</a:t>
            </a:r>
            <a:r>
              <a:rPr lang="en-US" b="1" dirty="0" smtClean="0">
                <a:latin typeface="Lucida Handwriting" pitchFamily="66" charset="0"/>
              </a:rPr>
              <a:t>aybe peace looks different </a:t>
            </a: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t</a:t>
            </a:r>
            <a:r>
              <a:rPr lang="en-US" b="1" dirty="0" smtClean="0">
                <a:latin typeface="Lucida Handwriting" pitchFamily="66" charset="0"/>
              </a:rPr>
              <a:t>han I thought it did</a:t>
            </a:r>
            <a:endParaRPr lang="en-AU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000" b="1" dirty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—KD, 23</a:t>
            </a:r>
            <a:r>
              <a:rPr lang="en-AU" sz="2400" b="1" baseline="30000" dirty="0" smtClean="0">
                <a:latin typeface="Lucida Handwriting" pitchFamily="66" charset="0"/>
              </a:rPr>
              <a:t>rd</a:t>
            </a:r>
            <a:r>
              <a:rPr lang="en-AU" sz="2400" b="1" dirty="0" smtClean="0">
                <a:latin typeface="Lucida Handwriting" pitchFamily="66" charset="0"/>
              </a:rPr>
              <a:t> July 2013</a:t>
            </a:r>
            <a:endParaRPr lang="en-AU" sz="2400" dirty="0">
              <a:latin typeface="Lucida Handwriting" pitchFamily="66" charset="0"/>
            </a:endParaRPr>
          </a:p>
          <a:p>
            <a:pPr marL="0" indent="0">
              <a:buNone/>
            </a:pPr>
            <a:endParaRPr lang="en-AU" sz="2400" dirty="0" smtClean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0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t</a:t>
            </a:r>
            <a:r>
              <a:rPr lang="en-US" b="1" dirty="0" smtClean="0">
                <a:latin typeface="Lucida Handwriting" pitchFamily="66" charset="0"/>
              </a:rPr>
              <a:t>hough war is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old is has not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b</a:t>
            </a:r>
            <a:r>
              <a:rPr lang="en-US" b="1" dirty="0" smtClean="0">
                <a:latin typeface="Lucida Handwriting" pitchFamily="66" charset="0"/>
              </a:rPr>
              <a:t>ecome wise …</a:t>
            </a:r>
            <a:endParaRPr lang="en-AU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—Alice Walker, 23</a:t>
            </a:r>
            <a:r>
              <a:rPr lang="en-AU" sz="2400" b="1" baseline="30000" dirty="0" smtClean="0">
                <a:latin typeface="Lucida Handwriting" pitchFamily="66" charset="0"/>
              </a:rPr>
              <a:t>rd</a:t>
            </a:r>
            <a:r>
              <a:rPr lang="en-AU" sz="2400" b="1" dirty="0" smtClean="0">
                <a:latin typeface="Lucida Handwriting" pitchFamily="66" charset="0"/>
              </a:rPr>
              <a:t> August 2012</a:t>
            </a:r>
          </a:p>
          <a:p>
            <a:pPr algn="ctr">
              <a:buNone/>
            </a:pPr>
            <a:endParaRPr lang="en-AU" sz="2400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400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Grandmothers, mothers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d</a:t>
            </a:r>
            <a:r>
              <a:rPr lang="en-US" b="1" dirty="0" smtClean="0">
                <a:latin typeface="Lucida Handwriting" pitchFamily="66" charset="0"/>
              </a:rPr>
              <a:t>aughters, each generation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c</a:t>
            </a:r>
            <a:r>
              <a:rPr lang="en-US" b="1" dirty="0" smtClean="0">
                <a:latin typeface="Lucida Handwriting" pitchFamily="66" charset="0"/>
              </a:rPr>
              <a:t>hants a hymn of hope</a:t>
            </a:r>
            <a:endParaRPr lang="en-AU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</a:t>
            </a:r>
            <a:r>
              <a:rPr lang="en-AU" sz="2400" b="1" dirty="0" err="1" smtClean="0">
                <a:latin typeface="Lucida Handwriting" pitchFamily="66" charset="0"/>
              </a:rPr>
              <a:t>Debjani</a:t>
            </a:r>
            <a:r>
              <a:rPr lang="en-AU" sz="2400" b="1" dirty="0" smtClean="0">
                <a:latin typeface="Lucida Handwriting" pitchFamily="66" charset="0"/>
              </a:rPr>
              <a:t> </a:t>
            </a:r>
            <a:r>
              <a:rPr lang="en-AU" sz="2400" b="1" dirty="0" err="1" smtClean="0">
                <a:latin typeface="Lucida Handwriting" pitchFamily="66" charset="0"/>
              </a:rPr>
              <a:t>Chatterjee</a:t>
            </a:r>
            <a:r>
              <a:rPr lang="en-AU" sz="2400" b="1" dirty="0" smtClean="0">
                <a:latin typeface="Lucida Handwriting" pitchFamily="66" charset="0"/>
              </a:rPr>
              <a:t>, 23</a:t>
            </a:r>
            <a:r>
              <a:rPr lang="en-AU" sz="2400" b="1" baseline="30000" dirty="0" smtClean="0">
                <a:latin typeface="Lucida Handwriting" pitchFamily="66" charset="0"/>
              </a:rPr>
              <a:t>rd</a:t>
            </a:r>
            <a:r>
              <a:rPr lang="en-AU" sz="2400" b="1" dirty="0" smtClean="0">
                <a:latin typeface="Lucida Handwriting" pitchFamily="66" charset="0"/>
              </a:rPr>
              <a:t> August 2012</a:t>
            </a:r>
            <a:endParaRPr lang="en-AU" sz="2400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34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latin typeface="Lucida Handwriting" pitchFamily="66" charset="0"/>
            </a:endParaRPr>
          </a:p>
          <a:p>
            <a:pPr marL="0" indent="0" algn="ctr">
              <a:buNone/>
            </a:pPr>
            <a:endParaRPr lang="en-US" sz="3600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The sprawling sound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o</a:t>
            </a:r>
            <a:r>
              <a:rPr lang="en-US" b="1" dirty="0" smtClean="0">
                <a:latin typeface="Lucida Handwriting" pitchFamily="66" charset="0"/>
              </a:rPr>
              <a:t>f peace sails on the wind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A white butterfly</a:t>
            </a:r>
            <a:endParaRPr lang="en-AU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—Sonia Sanchez, 23</a:t>
            </a:r>
            <a:r>
              <a:rPr lang="en-AU" sz="2400" b="1" baseline="30000" dirty="0" smtClean="0">
                <a:latin typeface="Lucida Handwriting" pitchFamily="66" charset="0"/>
              </a:rPr>
              <a:t>rd</a:t>
            </a:r>
            <a:r>
              <a:rPr lang="en-AU" sz="2400" b="1" dirty="0" smtClean="0">
                <a:latin typeface="Lucida Handwriting" pitchFamily="66" charset="0"/>
              </a:rPr>
              <a:t> August 2012</a:t>
            </a:r>
          </a:p>
          <a:p>
            <a:pPr algn="ctr">
              <a:buNone/>
            </a:pPr>
            <a:endParaRPr lang="en-AU" sz="2400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75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1784"/>
            <a:ext cx="8229600" cy="1719064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Lucida Handwriting" pitchFamily="66" charset="0"/>
              </a:rPr>
              <a:t>Student’s Haiku</a:t>
            </a:r>
            <a:br>
              <a:rPr lang="en-AU" b="1" dirty="0" smtClean="0">
                <a:latin typeface="Lucida Handwriting" pitchFamily="66" charset="0"/>
              </a:rPr>
            </a:br>
            <a:r>
              <a:rPr lang="en-AU" b="1" dirty="0" smtClean="0">
                <a:latin typeface="Lucida Handwriting" pitchFamily="66" charset="0"/>
              </a:rPr>
              <a:t> for Peace and as Protest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276872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Destruction </a:t>
            </a:r>
            <a:r>
              <a:rPr lang="en-US" b="1" dirty="0">
                <a:latin typeface="Lucida Handwriting" pitchFamily="66" charset="0"/>
              </a:rPr>
              <a:t>surrounds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Tears </a:t>
            </a:r>
            <a:r>
              <a:rPr lang="en-US" b="1" dirty="0">
                <a:latin typeface="Lucida Handwriting" pitchFamily="66" charset="0"/>
              </a:rPr>
              <a:t>and screams are shouted out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No </a:t>
            </a:r>
            <a:r>
              <a:rPr lang="en-US" b="1" dirty="0">
                <a:latin typeface="Lucida Handwriting" pitchFamily="66" charset="0"/>
              </a:rPr>
              <a:t>one understands</a:t>
            </a:r>
            <a:r>
              <a:rPr lang="en-US" b="1" dirty="0" smtClean="0">
                <a:latin typeface="Lucida Handwriting" pitchFamily="66" charset="0"/>
              </a:rPr>
              <a:t>.</a:t>
            </a:r>
          </a:p>
          <a:p>
            <a:pPr marL="0" indent="0" algn="ctr">
              <a:buNone/>
            </a:pPr>
            <a:endParaRPr lang="en-AU" sz="1100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Lucida Handwriting" pitchFamily="66" charset="0"/>
              </a:rPr>
              <a:t> </a:t>
            </a:r>
            <a:r>
              <a:rPr lang="en-AU" sz="2400" b="1" dirty="0">
                <a:latin typeface="Lucida Handwriting" pitchFamily="66" charset="0"/>
              </a:rPr>
              <a:t> — </a:t>
            </a:r>
            <a:r>
              <a:rPr lang="en-US" sz="2400" dirty="0" smtClean="0">
                <a:latin typeface="Lucida Handwriting" pitchFamily="66" charset="0"/>
              </a:rPr>
              <a:t>Katarina</a:t>
            </a:r>
            <a:endParaRPr lang="en-AU" sz="2400" dirty="0">
              <a:latin typeface="Lucida Handwriting" pitchFamily="66" charset="0"/>
            </a:endParaRPr>
          </a:p>
          <a:p>
            <a:pPr marL="0" indent="0">
              <a:buNone/>
            </a:pPr>
            <a:endParaRPr lang="en-AU" sz="2400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Imagine a world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With no sorrow or death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And no more crying</a:t>
            </a:r>
            <a:endParaRPr lang="en-AU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0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dirty="0" smtClean="0">
                <a:latin typeface="Lucida Handwriting" pitchFamily="66" charset="0"/>
              </a:rPr>
              <a:t>—Sana</a:t>
            </a:r>
            <a:endParaRPr lang="en-AU" sz="2400" dirty="0">
              <a:latin typeface="Lucida Handwriting" pitchFamily="66" charset="0"/>
            </a:endParaRPr>
          </a:p>
          <a:p>
            <a:pPr marL="0" indent="0">
              <a:buNone/>
            </a:pPr>
            <a:endParaRPr lang="en-AU" sz="2400" dirty="0" smtClean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7"/>
          <a:stretch/>
        </p:blipFill>
        <p:spPr bwMode="auto">
          <a:xfrm>
            <a:off x="229623" y="332656"/>
            <a:ext cx="866285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4293096"/>
            <a:ext cx="670708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ucida Handwriting" pitchFamily="66" charset="0"/>
              </a:rPr>
              <a:t>I will write peace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Lucida Handwriting" pitchFamily="66" charset="0"/>
              </a:rPr>
              <a:t>on your wings and y</a:t>
            </a:r>
            <a:r>
              <a:rPr lang="en-US" sz="2800" b="1" dirty="0" smtClean="0">
                <a:latin typeface="Lucida Handwriting" pitchFamily="66" charset="0"/>
              </a:rPr>
              <a:t>ou </a:t>
            </a:r>
            <a:r>
              <a:rPr lang="en-US" sz="2800" b="1" dirty="0" smtClean="0">
                <a:solidFill>
                  <a:schemeClr val="bg1"/>
                </a:solidFill>
                <a:latin typeface="Lucida Handwriting" pitchFamily="66" charset="0"/>
              </a:rPr>
              <a:t>will fly,</a:t>
            </a:r>
            <a:endParaRPr lang="en-AU" sz="2800" b="1" dirty="0">
              <a:solidFill>
                <a:schemeClr val="bg1"/>
              </a:solidFill>
              <a:latin typeface="Lucida Handwriting" pitchFamily="66" charset="0"/>
            </a:endParaRPr>
          </a:p>
          <a:p>
            <a:pPr marL="0" indent="0">
              <a:buNone/>
            </a:pPr>
            <a:r>
              <a:rPr lang="en-AU" sz="2800" b="1" dirty="0">
                <a:solidFill>
                  <a:schemeClr val="bg1"/>
                </a:solidFill>
                <a:latin typeface="Lucida Handwriting" pitchFamily="66" charset="0"/>
              </a:rPr>
              <a:t>a</a:t>
            </a:r>
            <a:r>
              <a:rPr lang="en-AU" sz="2800" b="1" dirty="0" smtClean="0">
                <a:solidFill>
                  <a:schemeClr val="bg1"/>
                </a:solidFill>
                <a:latin typeface="Lucida Handwriting" pitchFamily="66" charset="0"/>
              </a:rPr>
              <a:t>ll over the world</a:t>
            </a:r>
          </a:p>
          <a:p>
            <a:pPr>
              <a:buNone/>
            </a:pPr>
            <a:endParaRPr lang="en-AU" sz="1000" b="1" dirty="0" smtClean="0">
              <a:solidFill>
                <a:schemeClr val="bg1"/>
              </a:solidFill>
              <a:latin typeface="Lucida Handwriting" pitchFamily="66" charset="0"/>
            </a:endParaRPr>
          </a:p>
          <a:p>
            <a:pPr>
              <a:buNone/>
            </a:pPr>
            <a:r>
              <a:rPr lang="en-AU" sz="2400" b="1" dirty="0" smtClean="0">
                <a:solidFill>
                  <a:schemeClr val="bg1"/>
                </a:solidFill>
                <a:latin typeface="Lucida Handwriting" pitchFamily="66" charset="0"/>
              </a:rPr>
              <a:t>—</a:t>
            </a:r>
            <a:r>
              <a:rPr lang="en-AU" sz="2400" b="1" dirty="0" err="1" smtClean="0">
                <a:solidFill>
                  <a:schemeClr val="bg1"/>
                </a:solidFill>
                <a:latin typeface="Lucida Handwriting" pitchFamily="66" charset="0"/>
              </a:rPr>
              <a:t>Sadako</a:t>
            </a:r>
            <a:r>
              <a:rPr lang="en-AU" sz="2400" b="1" dirty="0" smtClean="0">
                <a:solidFill>
                  <a:schemeClr val="bg1"/>
                </a:solidFill>
                <a:latin typeface="Lucida Handwriting" pitchFamily="66" charset="0"/>
              </a:rPr>
              <a:t> Sasaki</a:t>
            </a:r>
            <a:endParaRPr lang="en-AU" sz="2400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49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1784"/>
            <a:ext cx="8229600" cy="1719064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Lucida Handwriting" pitchFamily="66" charset="0"/>
              </a:rPr>
              <a:t>For Peace or as Protest?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132856"/>
            <a:ext cx="8229600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b="1" dirty="0" smtClean="0">
                <a:latin typeface="Lucida Handwriting" pitchFamily="66" charset="0"/>
              </a:rPr>
              <a:t>Now it’s your turn –</a:t>
            </a:r>
          </a:p>
          <a:p>
            <a:pPr marL="0" indent="0" algn="ctr">
              <a:buNone/>
            </a:pPr>
            <a:endParaRPr lang="en-AU" b="1" dirty="0" smtClean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AU" b="1" dirty="0" smtClean="0">
                <a:latin typeface="Lucida Handwriting" pitchFamily="66" charset="0"/>
              </a:rPr>
              <a:t>Write your own haiku</a:t>
            </a:r>
          </a:p>
          <a:p>
            <a:pPr marL="0" indent="0" algn="ctr">
              <a:buNone/>
            </a:pPr>
            <a:r>
              <a:rPr lang="en-AU" b="1" dirty="0" smtClean="0">
                <a:latin typeface="Lucida Handwriting" pitchFamily="66" charset="0"/>
              </a:rPr>
              <a:t>for Peace or,</a:t>
            </a:r>
          </a:p>
          <a:p>
            <a:pPr marL="0" indent="0" algn="ctr">
              <a:buNone/>
            </a:pPr>
            <a:r>
              <a:rPr lang="en-AU" b="1" dirty="0" smtClean="0">
                <a:latin typeface="Lucida Handwriting" pitchFamily="66" charset="0"/>
              </a:rPr>
              <a:t>as Protest.</a:t>
            </a:r>
            <a:endParaRPr lang="en-AU" sz="2400" dirty="0">
              <a:latin typeface="Lucida Handwriting" pitchFamily="66" charset="0"/>
            </a:endParaRPr>
          </a:p>
          <a:p>
            <a:pPr marL="0" indent="0">
              <a:buNone/>
            </a:pPr>
            <a:endParaRPr lang="en-AU" sz="2400" dirty="0" smtClean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87" y="2643187"/>
            <a:ext cx="41624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1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1784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Lucida Handwriting" pitchFamily="66" charset="0"/>
              </a:rPr>
              <a:t>What is Haiku?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AU" sz="2400" dirty="0" smtClean="0">
                <a:latin typeface="Lucida Handwriting" pitchFamily="66" charset="0"/>
              </a:rPr>
              <a:t>Haiku is a poetic form that originated in Japan  hundreds of years ago and continues today.</a:t>
            </a:r>
          </a:p>
          <a:p>
            <a:endParaRPr lang="en-AU" sz="2400" dirty="0">
              <a:latin typeface="Lucida Handwriting" pitchFamily="66" charset="0"/>
            </a:endParaRPr>
          </a:p>
          <a:p>
            <a:r>
              <a:rPr lang="en-AU" sz="2400" dirty="0" smtClean="0">
                <a:latin typeface="Lucida Handwriting" pitchFamily="66" charset="0"/>
              </a:rPr>
              <a:t>Haiku reflects many characteristics of the Japanese people such as their appreciation of tradition and their sensitivity </a:t>
            </a:r>
            <a:r>
              <a:rPr lang="en-AU" sz="2400" smtClean="0">
                <a:latin typeface="Lucida Handwriting" pitchFamily="66" charset="0"/>
              </a:rPr>
              <a:t>to nature.</a:t>
            </a:r>
            <a:endParaRPr lang="en-AU" sz="2400" dirty="0" smtClean="0">
              <a:latin typeface="Lucida Handwriting" pitchFamily="66" charset="0"/>
            </a:endParaRPr>
          </a:p>
          <a:p>
            <a:endParaRPr lang="en-AU" sz="2400" dirty="0">
              <a:latin typeface="Lucida Handwriting" pitchFamily="66" charset="0"/>
            </a:endParaRPr>
          </a:p>
          <a:p>
            <a:r>
              <a:rPr lang="en-AU" sz="2400" dirty="0" smtClean="0">
                <a:latin typeface="Lucida Handwriting" pitchFamily="66" charset="0"/>
              </a:rPr>
              <a:t>Haiku is a thoughtful, unrhymed Japanese poem that attempts to capture the essence of a moment in which nature is linked to human life.</a:t>
            </a:r>
          </a:p>
          <a:p>
            <a:endParaRPr lang="en-AU" sz="2400" dirty="0" smtClean="0">
              <a:latin typeface="Lucida Handwriting" pitchFamily="66" charset="0"/>
            </a:endParaRPr>
          </a:p>
          <a:p>
            <a:r>
              <a:rPr lang="en-AU" sz="2400" dirty="0" smtClean="0">
                <a:latin typeface="Lucida Handwriting" pitchFamily="66" charset="0"/>
              </a:rPr>
              <a:t>As one of the most important forms of traditional Japanese poetry, a well-written haiku creates tension between contrasting elements.</a:t>
            </a:r>
          </a:p>
          <a:p>
            <a:endParaRPr lang="en-AU" sz="2400" dirty="0">
              <a:latin typeface="Lucida Handwriting" pitchFamily="66" charset="0"/>
            </a:endParaRPr>
          </a:p>
          <a:p>
            <a:r>
              <a:rPr lang="en-AU" sz="2400" dirty="0" smtClean="0">
                <a:latin typeface="Lucida Handwriting" pitchFamily="66" charset="0"/>
              </a:rPr>
              <a:t>Haiku uses just a few words to capture a moment and create a picture in the reader’s mind.  It is like a tiny window into a scene much larger than itself</a:t>
            </a:r>
          </a:p>
        </p:txBody>
      </p:sp>
    </p:spTree>
    <p:extLst>
      <p:ext uri="{BB962C8B-B14F-4D97-AF65-F5344CB8AC3E}">
        <p14:creationId xmlns:p14="http://schemas.microsoft.com/office/powerpoint/2010/main" val="13645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AU" b="1" dirty="0" smtClean="0">
                <a:latin typeface="Lucida Handwriting" pitchFamily="66" charset="0"/>
              </a:rPr>
              <a:t>Haiku Form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AU" sz="7400" dirty="0" smtClean="0">
                <a:latin typeface="Lucida Handwriting" pitchFamily="66" charset="0"/>
              </a:rPr>
              <a:t> </a:t>
            </a:r>
          </a:p>
          <a:p>
            <a:pPr>
              <a:buNone/>
            </a:pPr>
            <a:r>
              <a:rPr lang="en-AU" sz="8000" b="1" dirty="0" smtClean="0">
                <a:latin typeface="Lucida Handwriting" pitchFamily="66" charset="0"/>
              </a:rPr>
              <a:t>Syllable Count:</a:t>
            </a:r>
            <a:r>
              <a:rPr lang="en-AU" sz="8000" dirty="0" smtClean="0">
                <a:latin typeface="Lucida Handwriting" pitchFamily="66" charset="0"/>
              </a:rPr>
              <a:t>:</a:t>
            </a:r>
          </a:p>
          <a:p>
            <a:pPr>
              <a:buNone/>
            </a:pPr>
            <a:r>
              <a:rPr lang="en-AU" sz="8000" dirty="0" smtClean="0">
                <a:latin typeface="Lucida Handwriting" pitchFamily="66" charset="0"/>
              </a:rPr>
              <a:t>	The poem consists of 17 syllables, a must in Japanese.  Traditionally haiku is written in three lines, with five syllables in the first line, seven syllables in the second line and five syllables in the third line;</a:t>
            </a:r>
          </a:p>
          <a:p>
            <a:pPr>
              <a:buNone/>
            </a:pPr>
            <a:r>
              <a:rPr lang="en-AU" sz="8000" dirty="0" smtClean="0">
                <a:latin typeface="Lucida Handwriting" pitchFamily="66" charset="0"/>
              </a:rPr>
              <a:t> </a:t>
            </a:r>
          </a:p>
          <a:p>
            <a:pPr>
              <a:buNone/>
            </a:pPr>
            <a:r>
              <a:rPr lang="en-AU" sz="8000" b="1" dirty="0" err="1" smtClean="0">
                <a:latin typeface="Lucida Handwriting" pitchFamily="66" charset="0"/>
              </a:rPr>
              <a:t>Kigo</a:t>
            </a:r>
            <a:r>
              <a:rPr lang="en-AU" sz="8000" b="1" dirty="0" smtClean="0">
                <a:latin typeface="Lucida Handwriting" pitchFamily="66" charset="0"/>
              </a:rPr>
              <a:t>:</a:t>
            </a:r>
          </a:p>
          <a:p>
            <a:pPr>
              <a:buNone/>
            </a:pPr>
            <a:r>
              <a:rPr lang="en-AU" sz="8000" b="1" dirty="0" smtClean="0">
                <a:latin typeface="Lucida Handwriting" pitchFamily="66" charset="0"/>
              </a:rPr>
              <a:t>	</a:t>
            </a:r>
            <a:r>
              <a:rPr lang="en-AU" sz="8000" dirty="0" smtClean="0">
                <a:latin typeface="Lucida Handwriting" pitchFamily="66" charset="0"/>
              </a:rPr>
              <a:t>The poem should indicate through a </a:t>
            </a:r>
            <a:r>
              <a:rPr lang="en-AU" sz="8000" dirty="0" err="1" smtClean="0">
                <a:latin typeface="Lucida Handwriting" pitchFamily="66" charset="0"/>
              </a:rPr>
              <a:t>kigo</a:t>
            </a:r>
            <a:r>
              <a:rPr lang="en-AU" sz="8000" dirty="0" smtClean="0">
                <a:latin typeface="Lucida Handwriting" pitchFamily="66" charset="0"/>
              </a:rPr>
              <a:t>, a seasonal word, the season in which the haiku is set. Often the </a:t>
            </a:r>
            <a:r>
              <a:rPr lang="en-AU" sz="8000" dirty="0" err="1" smtClean="0">
                <a:latin typeface="Lucida Handwriting" pitchFamily="66" charset="0"/>
              </a:rPr>
              <a:t>kigo</a:t>
            </a:r>
            <a:r>
              <a:rPr lang="en-AU" sz="8000" dirty="0" smtClean="0">
                <a:latin typeface="Lucida Handwriting" pitchFamily="66" charset="0"/>
              </a:rPr>
              <a:t> is not obvious and may therefore be implied; </a:t>
            </a:r>
          </a:p>
          <a:p>
            <a:pPr>
              <a:buNone/>
            </a:pPr>
            <a:r>
              <a:rPr lang="en-AU" sz="8000" dirty="0" smtClean="0">
                <a:latin typeface="Lucida Handwriting" pitchFamily="66" charset="0"/>
              </a:rPr>
              <a:t> </a:t>
            </a:r>
          </a:p>
          <a:p>
            <a:pPr>
              <a:buNone/>
            </a:pPr>
            <a:r>
              <a:rPr lang="en-AU" sz="8000" b="1" dirty="0" smtClean="0">
                <a:latin typeface="Lucida Handwriting" pitchFamily="66" charset="0"/>
              </a:rPr>
              <a:t>Division:</a:t>
            </a:r>
          </a:p>
          <a:p>
            <a:pPr>
              <a:buNone/>
            </a:pPr>
            <a:r>
              <a:rPr lang="en-AU" sz="8000" dirty="0" smtClean="0">
                <a:latin typeface="Lucida Handwriting" pitchFamily="66" charset="0"/>
              </a:rPr>
              <a:t>	The poem contains a division between two contrasting parts, a certain imaginative distance should exist between the two sections, both of which must enrich the understanding of the other. </a:t>
            </a:r>
            <a:endParaRPr lang="en-AU" sz="80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422" y="382917"/>
            <a:ext cx="4968552" cy="3766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548680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Lucida Handwriting" pitchFamily="66" charset="0"/>
              </a:rPr>
              <a:t>Matsuo </a:t>
            </a:r>
            <a:r>
              <a:rPr lang="en-AU" sz="2800" b="1" dirty="0" err="1" smtClean="0">
                <a:latin typeface="Lucida Handwriting" pitchFamily="66" charset="0"/>
              </a:rPr>
              <a:t>Bashō</a:t>
            </a:r>
            <a:endParaRPr lang="en-AU" sz="2800" b="1" dirty="0">
              <a:latin typeface="Lucida Handwriting" pitchFamily="66" charset="0"/>
            </a:endParaRPr>
          </a:p>
          <a:p>
            <a:pPr algn="ctr"/>
            <a:r>
              <a:rPr lang="en-AU" sz="2800" b="1" dirty="0" smtClean="0">
                <a:latin typeface="Lucida Handwriting" pitchFamily="66" charset="0"/>
              </a:rPr>
              <a:t>(1644 -1694)</a:t>
            </a:r>
            <a:endParaRPr lang="en-AU" sz="2800" b="1" dirty="0">
              <a:latin typeface="Lucida Handwriting" pitchFamily="6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2008" y="4293096"/>
            <a:ext cx="8748464" cy="237626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AU" sz="2000" dirty="0" smtClean="0">
                <a:latin typeface="Lucida Handwriting" pitchFamily="66" charset="0"/>
              </a:rPr>
              <a:t>Haiku originally </a:t>
            </a:r>
            <a:r>
              <a:rPr lang="en-AU" sz="2000" dirty="0">
                <a:latin typeface="Lucida Handwriting" pitchFamily="66" charset="0"/>
              </a:rPr>
              <a:t>began as a comic style of </a:t>
            </a:r>
            <a:r>
              <a:rPr lang="en-AU" sz="2000" dirty="0" smtClean="0">
                <a:latin typeface="Lucida Handwriting" pitchFamily="66" charset="0"/>
              </a:rPr>
              <a:t>verse </a:t>
            </a:r>
            <a:r>
              <a:rPr lang="en-AU" sz="2000" dirty="0">
                <a:latin typeface="Lucida Handwriting" pitchFamily="66" charset="0"/>
              </a:rPr>
              <a:t>that was simple to write. But in the late 1600’s, Matsuo Basho changed haiku into a serious art form. His haiku, written according to strict rules, describe subjects in nature and contain a reference to a season of the year. These poems merely suggest ideas and feelings, and so the reader must use imagination to interpret them.</a:t>
            </a:r>
            <a:endParaRPr lang="en-AU" sz="2000" b="1" dirty="0" smtClean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AU" sz="3500" b="1" dirty="0" smtClean="0">
                <a:latin typeface="Lucida Handwriting" pitchFamily="66" charset="0"/>
              </a:rPr>
              <a:t>Showing no sign</a:t>
            </a:r>
            <a:br>
              <a:rPr lang="en-AU" sz="3500" b="1" dirty="0" smtClean="0">
                <a:latin typeface="Lucida Handwriting" pitchFamily="66" charset="0"/>
              </a:rPr>
            </a:br>
            <a:r>
              <a:rPr lang="en-AU" sz="3500" b="1" dirty="0" smtClean="0">
                <a:latin typeface="Lucida Handwriting" pitchFamily="66" charset="0"/>
              </a:rPr>
              <a:t>of an early death—</a:t>
            </a:r>
            <a:br>
              <a:rPr lang="en-AU" sz="3500" b="1" dirty="0" smtClean="0">
                <a:latin typeface="Lucida Handwriting" pitchFamily="66" charset="0"/>
              </a:rPr>
            </a:br>
            <a:r>
              <a:rPr lang="en-AU" sz="3500" b="1" dirty="0" smtClean="0">
                <a:latin typeface="Lucida Handwriting" pitchFamily="66" charset="0"/>
              </a:rPr>
              <a:t>a cicada’s voice</a:t>
            </a:r>
            <a:r>
              <a:rPr lang="en-AU" b="1" dirty="0" smtClean="0">
                <a:latin typeface="Lucida Handwriting" pitchFamily="66" charset="0"/>
              </a:rPr>
              <a:t/>
            </a:r>
            <a:br>
              <a:rPr lang="en-AU" b="1" dirty="0" smtClean="0">
                <a:latin typeface="Lucida Handwriting" pitchFamily="66" charset="0"/>
              </a:rPr>
            </a:br>
            <a:endParaRPr lang="en-AU" sz="11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600" b="1" dirty="0" smtClean="0">
                <a:latin typeface="Lucida Handwriting" pitchFamily="66" charset="0"/>
              </a:rPr>
              <a:t>—Matsuo Basho </a:t>
            </a:r>
            <a:r>
              <a:rPr lang="en-AU" sz="1600" b="1" dirty="0" smtClean="0">
                <a:latin typeface="Lucida Handwriting" pitchFamily="66" charset="0"/>
              </a:rPr>
              <a:t/>
            </a:r>
            <a:br>
              <a:rPr lang="en-AU" sz="1600" b="1" dirty="0" smtClean="0">
                <a:latin typeface="Lucida Handwriting" pitchFamily="66" charset="0"/>
              </a:rPr>
            </a:b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600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b="1" dirty="0" smtClean="0">
                <a:latin typeface="Lucida Handwriting" pitchFamily="66" charset="0"/>
              </a:rPr>
              <a:t>	</a:t>
            </a:r>
            <a:r>
              <a:rPr lang="en-AU" sz="3500" b="1" dirty="0" smtClean="0">
                <a:latin typeface="Lucida Handwriting" pitchFamily="66" charset="0"/>
              </a:rPr>
              <a:t>Under the tree</a:t>
            </a:r>
            <a:br>
              <a:rPr lang="en-AU" sz="3500" b="1" dirty="0" smtClean="0">
                <a:latin typeface="Lucida Handwriting" pitchFamily="66" charset="0"/>
              </a:rPr>
            </a:br>
            <a:r>
              <a:rPr lang="en-AU" sz="3500" b="1" dirty="0" smtClean="0">
                <a:latin typeface="Lucida Handwriting" pitchFamily="66" charset="0"/>
              </a:rPr>
              <a:t>in the soup, salad, and everywhere—</a:t>
            </a:r>
            <a:br>
              <a:rPr lang="en-AU" sz="3500" b="1" dirty="0" smtClean="0">
                <a:latin typeface="Lucida Handwriting" pitchFamily="66" charset="0"/>
              </a:rPr>
            </a:br>
            <a:r>
              <a:rPr lang="en-AU" sz="3500" b="1" dirty="0" smtClean="0">
                <a:latin typeface="Lucida Handwriting" pitchFamily="66" charset="0"/>
              </a:rPr>
              <a:t>cherry blossoms</a:t>
            </a:r>
            <a:br>
              <a:rPr lang="en-AU" sz="3500" b="1" dirty="0" smtClean="0">
                <a:latin typeface="Lucida Handwriting" pitchFamily="66" charset="0"/>
              </a:rPr>
            </a:br>
            <a:endParaRPr lang="en-AU" sz="11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600" b="1" dirty="0" smtClean="0">
                <a:latin typeface="Lucida Handwriting" pitchFamily="66" charset="0"/>
              </a:rPr>
              <a:t>—Matsuo Basho</a:t>
            </a:r>
            <a:endParaRPr lang="en-AU" sz="2600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600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b="1" dirty="0" smtClean="0"/>
              <a:t>	</a:t>
            </a:r>
            <a:r>
              <a:rPr lang="en-AU" b="1" dirty="0" smtClean="0">
                <a:latin typeface="Lucida Handwriting" pitchFamily="66" charset="0"/>
              </a:rPr>
              <a:t>A lightning flash—</a:t>
            </a:r>
            <a:br>
              <a:rPr lang="en-AU" b="1" dirty="0" smtClean="0">
                <a:latin typeface="Lucida Handwriting" pitchFamily="66" charset="0"/>
              </a:rPr>
            </a:br>
            <a:r>
              <a:rPr lang="en-AU" b="1" dirty="0" smtClean="0">
                <a:latin typeface="Lucida Handwriting" pitchFamily="66" charset="0"/>
              </a:rPr>
              <a:t>and piercing the darkness</a:t>
            </a:r>
            <a:br>
              <a:rPr lang="en-AU" b="1" dirty="0" smtClean="0">
                <a:latin typeface="Lucida Handwriting" pitchFamily="66" charset="0"/>
              </a:rPr>
            </a:br>
            <a:r>
              <a:rPr lang="en-AU" b="1" dirty="0" smtClean="0">
                <a:latin typeface="Lucida Handwriting" pitchFamily="66" charset="0"/>
              </a:rPr>
              <a:t>a heron’s shriek</a:t>
            </a:r>
            <a:br>
              <a:rPr lang="en-AU" b="1" dirty="0" smtClean="0">
                <a:latin typeface="Lucida Handwriting" pitchFamily="66" charset="0"/>
              </a:rPr>
            </a:br>
            <a:endParaRPr lang="en-AU" sz="10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—Matsuo Basho</a:t>
            </a:r>
            <a:endParaRPr lang="en-AU" sz="2400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400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4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b="1" dirty="0" smtClean="0">
                <a:latin typeface="Lucida Handwriting" pitchFamily="66" charset="0"/>
              </a:rPr>
              <a:t>	 A giant firefly</a:t>
            </a:r>
            <a:br>
              <a:rPr lang="en-AU" b="1" dirty="0" smtClean="0">
                <a:latin typeface="Lucida Handwriting" pitchFamily="66" charset="0"/>
              </a:rPr>
            </a:br>
            <a:r>
              <a:rPr lang="en-AU" b="1" dirty="0" smtClean="0">
                <a:latin typeface="Lucida Handwriting" pitchFamily="66" charset="0"/>
              </a:rPr>
              <a:t>flickers</a:t>
            </a:r>
            <a:br>
              <a:rPr lang="en-AU" b="1" dirty="0" smtClean="0">
                <a:latin typeface="Lucida Handwriting" pitchFamily="66" charset="0"/>
              </a:rPr>
            </a:br>
            <a:r>
              <a:rPr lang="en-AU" b="1" dirty="0" smtClean="0">
                <a:latin typeface="Lucida Handwriting" pitchFamily="66" charset="0"/>
              </a:rPr>
              <a:t>and then moves on</a:t>
            </a:r>
            <a:br>
              <a:rPr lang="en-AU" b="1" dirty="0" smtClean="0">
                <a:latin typeface="Lucida Handwriting" pitchFamily="66" charset="0"/>
              </a:rPr>
            </a:br>
            <a:endParaRPr lang="en-AU" sz="10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—Kobayashi </a:t>
            </a:r>
            <a:r>
              <a:rPr lang="en-AU" sz="2400" b="1" dirty="0" err="1" smtClean="0">
                <a:latin typeface="Lucida Handwriting" pitchFamily="66" charset="0"/>
              </a:rPr>
              <a:t>Issa</a:t>
            </a:r>
            <a:endParaRPr lang="en-AU" sz="2400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600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5458618"/>
          </a:xfrm>
        </p:spPr>
        <p:txBody>
          <a:bodyPr>
            <a:normAutofit/>
          </a:bodyPr>
          <a:lstStyle/>
          <a:p>
            <a:r>
              <a:rPr lang="en-AU" sz="5400" b="1" dirty="0" smtClean="0">
                <a:latin typeface="Lucida Handwriting" pitchFamily="66" charset="0"/>
              </a:rPr>
              <a:t>Haiku for Peace</a:t>
            </a:r>
            <a:br>
              <a:rPr lang="en-AU" sz="5400" b="1" dirty="0" smtClean="0">
                <a:latin typeface="Lucida Handwriting" pitchFamily="66" charset="0"/>
              </a:rPr>
            </a:br>
            <a:r>
              <a:rPr lang="en-AU" sz="5400" b="1" dirty="0" smtClean="0">
                <a:latin typeface="Lucida Handwriting" pitchFamily="66" charset="0"/>
              </a:rPr>
              <a:t>and</a:t>
            </a:r>
            <a:br>
              <a:rPr lang="en-AU" sz="5400" b="1" dirty="0" smtClean="0">
                <a:latin typeface="Lucida Handwriting" pitchFamily="66" charset="0"/>
              </a:rPr>
            </a:br>
            <a:r>
              <a:rPr lang="en-AU" sz="5400" b="1" dirty="0" smtClean="0">
                <a:latin typeface="Lucida Handwriting" pitchFamily="66" charset="0"/>
              </a:rPr>
              <a:t>Haiku as Protest</a:t>
            </a:r>
            <a:endParaRPr lang="en-AU" sz="5400" b="1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1784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Lucida Handwriting" pitchFamily="66" charset="0"/>
              </a:rPr>
              <a:t>Haiku as Protest</a:t>
            </a:r>
            <a:endParaRPr lang="en-AU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dirty="0">
                <a:latin typeface="Lucida Handwriting" pitchFamily="66" charset="0"/>
              </a:rPr>
              <a:t>Many people have written  </a:t>
            </a:r>
            <a:r>
              <a:rPr lang="en-AU" sz="2400" dirty="0" smtClean="0">
                <a:latin typeface="Lucida Handwriting" pitchFamily="66" charset="0"/>
              </a:rPr>
              <a:t>haiku </a:t>
            </a:r>
            <a:r>
              <a:rPr lang="en-AU" sz="2400" dirty="0">
                <a:latin typeface="Lucida Handwriting" pitchFamily="66" charset="0"/>
              </a:rPr>
              <a:t>as a </a:t>
            </a:r>
            <a:r>
              <a:rPr lang="en-AU" sz="2400" dirty="0" smtClean="0">
                <a:latin typeface="Lucida Handwriting" pitchFamily="66" charset="0"/>
              </a:rPr>
              <a:t>way </a:t>
            </a:r>
            <a:r>
              <a:rPr lang="en-AU" sz="2400" dirty="0">
                <a:latin typeface="Lucida Handwriting" pitchFamily="66" charset="0"/>
              </a:rPr>
              <a:t>of protesting against war and as a means of expressing their wishes for peace. </a:t>
            </a:r>
            <a:r>
              <a:rPr lang="en-AU" sz="2400" dirty="0" smtClean="0">
                <a:latin typeface="Lucida Handwriting" pitchFamily="66" charset="0"/>
              </a:rPr>
              <a:t> Rick Black lived in Israel when he wrote the following haiku.  He used the haiku medium as a means of conveying the stark images “of peace and war, of hope  and fear – and the way they blend together”.</a:t>
            </a:r>
          </a:p>
          <a:p>
            <a:pPr marL="0" indent="0">
              <a:buNone/>
            </a:pPr>
            <a:endParaRPr lang="en-AU" sz="2400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purple bougainvillea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beyond the barbed wire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flowering wildly</a:t>
            </a:r>
            <a:endParaRPr lang="en-AU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000" b="1" dirty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>
                <a:latin typeface="Lucida Handwriting" pitchFamily="66" charset="0"/>
              </a:rPr>
              <a:t>—Rick Black</a:t>
            </a:r>
            <a:endParaRPr lang="en-AU" sz="2400" dirty="0">
              <a:latin typeface="Lucida Handwriting" pitchFamily="66" charset="0"/>
            </a:endParaRPr>
          </a:p>
          <a:p>
            <a:pPr marL="0" indent="0">
              <a:buNone/>
            </a:pPr>
            <a:endParaRPr lang="en-AU" sz="2400" dirty="0" smtClean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305313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00042"/>
            <a:ext cx="5410944" cy="60007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so </a:t>
            </a:r>
            <a:r>
              <a:rPr lang="en-US" b="1" dirty="0">
                <a:latin typeface="Lucida Handwriting" pitchFamily="66" charset="0"/>
              </a:rPr>
              <a:t>joyously,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a pair of doves flirting over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a soldier's </a:t>
            </a:r>
            <a:r>
              <a:rPr lang="en-US" b="1" dirty="0" smtClean="0">
                <a:latin typeface="Lucida Handwriting" pitchFamily="66" charset="0"/>
              </a:rPr>
              <a:t>gravestone</a:t>
            </a:r>
            <a:endParaRPr lang="en-AU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—Rick Black</a:t>
            </a:r>
          </a:p>
          <a:p>
            <a:pPr algn="ctr">
              <a:buNone/>
            </a:pPr>
            <a:endParaRPr lang="en-AU" sz="2400" b="1" dirty="0" smtClean="0">
              <a:latin typeface="Lucida Handwriting" pitchFamily="66" charset="0"/>
            </a:endParaRPr>
          </a:p>
          <a:p>
            <a:pPr algn="ctr">
              <a:buNone/>
            </a:pPr>
            <a:endParaRPr lang="en-AU" sz="2400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Lucida Handwriting" pitchFamily="66" charset="0"/>
              </a:rPr>
              <a:t>rainbow's </a:t>
            </a:r>
            <a:r>
              <a:rPr lang="en-US" b="1" dirty="0">
                <a:latin typeface="Lucida Handwriting" pitchFamily="66" charset="0"/>
              </a:rPr>
              <a:t>arc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the old city's domed rooftops</a:t>
            </a:r>
            <a:endParaRPr lang="en-AU" b="1" dirty="0">
              <a:latin typeface="Lucida Handwriting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latin typeface="Lucida Handwriting" pitchFamily="66" charset="0"/>
              </a:rPr>
              <a:t>still glistening</a:t>
            </a:r>
            <a:endParaRPr lang="en-AU" b="1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 algn="ctr">
              <a:buNone/>
            </a:pPr>
            <a:r>
              <a:rPr lang="en-AU" sz="2400" b="1" dirty="0" smtClean="0">
                <a:latin typeface="Lucida Handwriting" pitchFamily="66" charset="0"/>
              </a:rPr>
              <a:t>—</a:t>
            </a:r>
            <a:r>
              <a:rPr lang="en-AU" sz="2400" b="1" dirty="0">
                <a:latin typeface="Lucida Handwriting" pitchFamily="66" charset="0"/>
              </a:rPr>
              <a:t>Rick Black</a:t>
            </a:r>
            <a:endParaRPr lang="en-AU" sz="2400" dirty="0">
              <a:latin typeface="Lucida Handwriting" pitchFamily="66" charset="0"/>
            </a:endParaRPr>
          </a:p>
          <a:p>
            <a:pPr algn="ctr">
              <a:buNone/>
            </a:pPr>
            <a:endParaRPr lang="en-AU" sz="1600" b="1" dirty="0" smtClean="0">
              <a:latin typeface="Lucida Handwriting" pitchFamily="66" charset="0"/>
            </a:endParaRP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71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506</Words>
  <Application>Microsoft Office PowerPoint</Application>
  <PresentationFormat>On-screen Show (4:3)</PresentationFormat>
  <Paragraphs>122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Handwriting</vt:lpstr>
      <vt:lpstr>Office Theme</vt:lpstr>
      <vt:lpstr>PowerPoint Presentation</vt:lpstr>
      <vt:lpstr>What is Haiku?</vt:lpstr>
      <vt:lpstr>Haiku Form</vt:lpstr>
      <vt:lpstr>PowerPoint Presentation</vt:lpstr>
      <vt:lpstr>PowerPoint Presentation</vt:lpstr>
      <vt:lpstr>PowerPoint Presentation</vt:lpstr>
      <vt:lpstr>Haiku for Peace and Haiku as Protest</vt:lpstr>
      <vt:lpstr>Haiku as Protest</vt:lpstr>
      <vt:lpstr>PowerPoint Presentation</vt:lpstr>
      <vt:lpstr>Haiku for Peace</vt:lpstr>
      <vt:lpstr>PowerPoint Presentation</vt:lpstr>
      <vt:lpstr>PowerPoint Presentation</vt:lpstr>
      <vt:lpstr>Student’s Haiku  for Peace and as Protest</vt:lpstr>
      <vt:lpstr>PowerPoint Presentation</vt:lpstr>
      <vt:lpstr>For Peace or as Protest?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Bridget</dc:creator>
  <cp:lastModifiedBy>Inge Foley</cp:lastModifiedBy>
  <cp:revision>29</cp:revision>
  <dcterms:created xsi:type="dcterms:W3CDTF">2009-06-20T15:11:59Z</dcterms:created>
  <dcterms:modified xsi:type="dcterms:W3CDTF">2018-06-27T01:35:30Z</dcterms:modified>
</cp:coreProperties>
</file>