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smtClean="0"/>
              <a:t>Click to edit Master subtitle style</a:t>
            </a:r>
            <a:endParaRPr kumimoji="1"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31944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94190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4397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400259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83225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425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07145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409906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1335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66534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3497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9B67-3E57-4783-A3FF-6282E9238395}" type="datetimeFigureOut">
              <a:rPr kumimoji="1" lang="en-GB" smtClean="0"/>
              <a:t>23/08/2013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1686-8B73-483E-8D3C-EBC6AA40F3BB}" type="slidenum">
              <a:rPr kumimoji="1" lang="en-GB" smtClean="0"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5007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5.jpeg"/><Relationship Id="rId7" Type="http://schemas.openxmlformats.org/officeDocument/2006/relationships/image" Target="../media/image9.wmf"/><Relationship Id="rId12" Type="http://schemas.openxmlformats.org/officeDocument/2006/relationships/image" Target="../media/image6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5.wmf"/><Relationship Id="rId5" Type="http://schemas.openxmlformats.org/officeDocument/2006/relationships/image" Target="../media/image12.wmf"/><Relationship Id="rId10" Type="http://schemas.openxmlformats.org/officeDocument/2006/relationships/image" Target="../media/image11.wmf"/><Relationship Id="rId4" Type="http://schemas.openxmlformats.org/officeDocument/2006/relationships/image" Target="../media/image4.wmf"/><Relationship Id="rId9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5.jpeg"/><Relationship Id="rId7" Type="http://schemas.openxmlformats.org/officeDocument/2006/relationships/image" Target="../media/image9.wmf"/><Relationship Id="rId12" Type="http://schemas.openxmlformats.org/officeDocument/2006/relationships/image" Target="../media/image6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image" Target="../media/image5.wmf"/><Relationship Id="rId5" Type="http://schemas.openxmlformats.org/officeDocument/2006/relationships/image" Target="../media/image12.wmf"/><Relationship Id="rId10" Type="http://schemas.openxmlformats.org/officeDocument/2006/relationships/image" Target="../media/image11.wmf"/><Relationship Id="rId4" Type="http://schemas.openxmlformats.org/officeDocument/2006/relationships/image" Target="../media/image4.wmf"/><Relationship Id="rId9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11" Type="http://schemas.openxmlformats.org/officeDocument/2006/relationships/hyperlink" Target="http://www.dicts.info/dictionary.php?l1=English&amp;l2=Japanese_Romaji" TargetMode="External"/><Relationship Id="rId5" Type="http://schemas.openxmlformats.org/officeDocument/2006/relationships/image" Target="../media/image20.wmf"/><Relationship Id="rId10" Type="http://schemas.openxmlformats.org/officeDocument/2006/relationships/hyperlink" Target="http://www.learn-japanese-adventure.com/japanese-country-names.html" TargetMode="External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6.wmf"/><Relationship Id="rId7" Type="http://schemas.openxmlformats.org/officeDocument/2006/relationships/image" Target="../media/image9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10.wmf"/><Relationship Id="rId10" Type="http://schemas.openxmlformats.org/officeDocument/2006/relationships/image" Target="../media/image4.wmf"/><Relationship Id="rId4" Type="http://schemas.openxmlformats.org/officeDocument/2006/relationships/image" Target="../media/image27.jpeg"/><Relationship Id="rId9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aruno_Sakura.jpg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aruno_Sakura.jpg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en-GB"/>
          </a:p>
        </p:txBody>
      </p:sp>
      <p:pic>
        <p:nvPicPr>
          <p:cNvPr id="1026" name="Picture 2" descr="http://g-ec2.images-amazon.com/images/G/09/detail/review/b000301yzm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470" y="1139260"/>
            <a:ext cx="8501062" cy="1569660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atin typeface="+mj-lt"/>
              </a:rPr>
              <a:t> </a:t>
            </a:r>
            <a:r>
              <a:rPr lang="fr-FR" sz="4800" b="1" dirty="0" err="1" smtClean="0">
                <a:latin typeface="Comic Sans MS" pitchFamily="66" charset="0"/>
              </a:rPr>
              <a:t>Japanese,Lesson</a:t>
            </a:r>
            <a:endParaRPr lang="fr-FR" sz="4800" b="1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fr-FR" sz="4800" b="1" dirty="0" smtClean="0">
                <a:latin typeface="Comic Sans MS" pitchFamily="66" charset="0"/>
              </a:rPr>
              <a:t>XXXX </a:t>
            </a:r>
            <a:r>
              <a:rPr lang="fr-FR" sz="4800" b="1" dirty="0" err="1" smtClean="0">
                <a:latin typeface="Comic Sans MS" pitchFamily="66" charset="0"/>
              </a:rPr>
              <a:t>Sensei</a:t>
            </a:r>
            <a:endParaRPr lang="fr-FR" sz="48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2732727"/>
            <a:ext cx="653653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ja-JP" sz="3600" b="1" dirty="0" err="1" smtClean="0">
                <a:latin typeface="Comic Sans MS" pitchFamily="66" charset="0"/>
              </a:rPr>
              <a:t>Title</a:t>
            </a:r>
            <a:endParaRPr lang="fr-FR" altLang="ja-JP" sz="3600" b="1" dirty="0" smtClean="0">
              <a:latin typeface="Comic Sans MS" pitchFamily="66" charset="0"/>
            </a:endParaRPr>
          </a:p>
          <a:p>
            <a:pPr algn="ctr"/>
            <a:r>
              <a:rPr lang="fr-FR" altLang="ja-JP" sz="3600" b="1" dirty="0" err="1" smtClean="0">
                <a:solidFill>
                  <a:srgbClr val="00B050"/>
                </a:solidFill>
                <a:latin typeface="Comic Sans MS" pitchFamily="66" charset="0"/>
              </a:rPr>
              <a:t>Where</a:t>
            </a:r>
            <a:r>
              <a:rPr lang="fr-FR" altLang="ja-JP" sz="3600" b="1" dirty="0" smtClean="0">
                <a:latin typeface="Comic Sans MS" pitchFamily="66" charset="0"/>
              </a:rPr>
              <a:t> do </a:t>
            </a:r>
            <a:r>
              <a:rPr lang="fr-FR" altLang="ja-JP" sz="3600" b="1" dirty="0" err="1" smtClean="0">
                <a:latin typeface="Comic Sans MS" pitchFamily="66" charset="0"/>
              </a:rPr>
              <a:t>you</a:t>
            </a:r>
            <a:r>
              <a:rPr lang="fr-FR" altLang="ja-JP" sz="3600" b="1" dirty="0" smtClean="0">
                <a:latin typeface="Comic Sans MS" pitchFamily="66" charset="0"/>
              </a:rPr>
              <a:t> </a:t>
            </a:r>
            <a:r>
              <a:rPr lang="fr-FR" altLang="ja-JP" sz="3600" b="1" dirty="0" smtClean="0">
                <a:solidFill>
                  <a:srgbClr val="FF0000"/>
                </a:solidFill>
                <a:latin typeface="Comic Sans MS" pitchFamily="66" charset="0"/>
              </a:rPr>
              <a:t>come</a:t>
            </a:r>
            <a:r>
              <a:rPr lang="fr-FR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fr-FR" altLang="ja-JP" sz="3600" b="1" dirty="0" smtClean="0">
                <a:latin typeface="Comic Sans MS" pitchFamily="66" charset="0"/>
              </a:rPr>
              <a:t> </a:t>
            </a:r>
            <a:r>
              <a:rPr lang="fr-FR" altLang="ja-JP" sz="3600" b="1" dirty="0" err="1" smtClean="0">
                <a:solidFill>
                  <a:srgbClr val="FFC000"/>
                </a:solidFill>
                <a:latin typeface="Comic Sans MS" pitchFamily="66" charset="0"/>
              </a:rPr>
              <a:t>from</a:t>
            </a:r>
            <a:r>
              <a:rPr lang="fr-FR" altLang="ja-JP" sz="3600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  <a:r>
              <a:rPr lang="fr-FR" altLang="ja-JP" sz="36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3933056"/>
            <a:ext cx="55978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altLang="ja-JP" sz="3600" b="1" dirty="0" err="1" smtClean="0">
                <a:solidFill>
                  <a:srgbClr val="00B050"/>
                </a:solidFill>
                <a:latin typeface="Comic Sans MS" pitchFamily="66" charset="0"/>
              </a:rPr>
              <a:t>Doko</a:t>
            </a:r>
            <a:r>
              <a:rPr lang="fr-FR" altLang="ja-JP" sz="3600" b="1" dirty="0" smtClean="0">
                <a:latin typeface="Comic Sans MS" pitchFamily="66" charset="0"/>
              </a:rPr>
              <a:t> </a:t>
            </a:r>
            <a:r>
              <a:rPr lang="fr-FR" altLang="ja-JP" sz="3600" b="1" dirty="0" err="1" smtClean="0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sz="3600" b="1" dirty="0" smtClean="0">
                <a:latin typeface="Comic Sans MS" pitchFamily="66" charset="0"/>
              </a:rPr>
              <a:t> </a:t>
            </a:r>
            <a:r>
              <a:rPr lang="fr-FR" altLang="ja-JP" sz="3600" b="1" dirty="0" err="1" smtClean="0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lang="fr-FR" altLang="ja-JP" sz="3600" b="1" dirty="0" smtClean="0">
                <a:latin typeface="Comic Sans MS" pitchFamily="66" charset="0"/>
              </a:rPr>
              <a:t> </a:t>
            </a:r>
            <a:r>
              <a:rPr lang="fr-FR" altLang="ja-JP" sz="3600" b="1" dirty="0" smtClean="0">
                <a:solidFill>
                  <a:srgbClr val="7030A0"/>
                </a:solidFill>
                <a:latin typeface="Comic Sans MS" pitchFamily="66" charset="0"/>
              </a:rPr>
              <a:t>ka</a:t>
            </a:r>
            <a:endParaRPr lang="en-GB" altLang="ja-JP" sz="4000" dirty="0">
              <a:solidFill>
                <a:srgbClr val="7030A0"/>
              </a:solidFill>
              <a:latin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49731"/>
            <a:ext cx="3826868" cy="83099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4800" b="1" dirty="0" smtClean="0">
                <a:latin typeface="Comic Sans MS" pitchFamily="66" charset="0"/>
              </a:rPr>
              <a:t>Date</a:t>
            </a:r>
            <a:endParaRPr lang="fr-FR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ah\AppData\Local\Microsoft\Windows\Temporary Internet Files\Content.IE5\LEGQ09WM\MC9001291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85919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5309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B</a:t>
            </a:r>
            <a:r>
              <a:rPr lang="en-GB" sz="6000" dirty="0" err="1" smtClean="0"/>
              <a:t>etonam</a:t>
            </a:r>
            <a:endParaRPr kumimoji="1" lang="en-GB" sz="6000" dirty="0"/>
          </a:p>
        </p:txBody>
      </p:sp>
    </p:spTree>
    <p:extLst>
      <p:ext uri="{BB962C8B-B14F-4D97-AF65-F5344CB8AC3E}">
        <p14:creationId xmlns:p14="http://schemas.microsoft.com/office/powerpoint/2010/main" val="30307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ah\AppData\Local\Microsoft\Windows\Temporary Internet Files\Content.IE5\PD6KM5NE\MC9000187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257642" cy="42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469121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Furansu</a:t>
            </a:r>
            <a:endParaRPr kumimoji="1" lang="en-GB" sz="6000" dirty="0"/>
          </a:p>
        </p:txBody>
      </p:sp>
    </p:spTree>
    <p:extLst>
      <p:ext uri="{BB962C8B-B14F-4D97-AF65-F5344CB8AC3E}">
        <p14:creationId xmlns:p14="http://schemas.microsoft.com/office/powerpoint/2010/main" val="5863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eah\AppData\Local\Microsoft\Windows\Temporary Internet Files\Content.IE5\R77SG3WL\MC9001291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799849"/>
            <a:ext cx="5670624" cy="47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446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Kan</a:t>
            </a:r>
            <a:r>
              <a:rPr lang="en-GB" sz="3600" dirty="0" smtClean="0"/>
              <a:t>  </a:t>
            </a:r>
            <a:r>
              <a:rPr lang="en-GB" sz="3600" dirty="0" err="1" smtClean="0"/>
              <a:t>koku</a:t>
            </a:r>
            <a:endParaRPr kumimoji="1"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7667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/>
              <a:t>韓国</a:t>
            </a:r>
            <a:endParaRPr kumimoji="1" lang="en-GB" sz="9600" dirty="0"/>
          </a:p>
        </p:txBody>
      </p:sp>
    </p:spTree>
    <p:extLst>
      <p:ext uri="{BB962C8B-B14F-4D97-AF65-F5344CB8AC3E}">
        <p14:creationId xmlns:p14="http://schemas.microsoft.com/office/powerpoint/2010/main" val="19524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ah\AppData\Local\Microsoft\Windows\Temporary Internet Files\Content.IE5\LEGQ09WM\MC9000187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61" y="1391259"/>
            <a:ext cx="5415077" cy="40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5309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B</a:t>
            </a:r>
            <a:r>
              <a:rPr lang="en-GB" sz="6000" dirty="0" err="1" smtClean="0"/>
              <a:t>urajiru</a:t>
            </a:r>
            <a:endParaRPr kumimoji="1" lang="en-GB" sz="6000" dirty="0"/>
          </a:p>
        </p:txBody>
      </p:sp>
    </p:spTree>
    <p:extLst>
      <p:ext uri="{BB962C8B-B14F-4D97-AF65-F5344CB8AC3E}">
        <p14:creationId xmlns:p14="http://schemas.microsoft.com/office/powerpoint/2010/main" val="16524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ah\AppData\Local\Microsoft\Windows\Temporary Internet Files\Content.IE5\BJW5LCLL\MC9000159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78" y="1088994"/>
            <a:ext cx="6408712" cy="50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5309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Jyamaika</a:t>
            </a:r>
            <a:endParaRPr kumimoji="1" lang="en-GB" sz="6000" dirty="0"/>
          </a:p>
        </p:txBody>
      </p:sp>
    </p:spTree>
    <p:extLst>
      <p:ext uri="{BB962C8B-B14F-4D97-AF65-F5344CB8AC3E}">
        <p14:creationId xmlns:p14="http://schemas.microsoft.com/office/powerpoint/2010/main" val="2583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ah\AppData\Local\Microsoft\Windows\Temporary Internet Files\Content.IE5\PD6KM5NE\MP9003626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4" y="1844824"/>
            <a:ext cx="70567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5309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O-</a:t>
            </a:r>
            <a:r>
              <a:rPr lang="en-GB" sz="6000" dirty="0" err="1" smtClean="0"/>
              <a:t>sutoraria</a:t>
            </a:r>
            <a:endParaRPr kumimoji="1" lang="en-GB" sz="6000" dirty="0"/>
          </a:p>
        </p:txBody>
      </p:sp>
    </p:spTree>
    <p:extLst>
      <p:ext uri="{BB962C8B-B14F-4D97-AF65-F5344CB8AC3E}">
        <p14:creationId xmlns:p14="http://schemas.microsoft.com/office/powerpoint/2010/main" val="22102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Leah\AppData\Local\Microsoft\Windows\Temporary Internet Files\Content.IE5\R77SG3WL\MC91021633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6032"/>
            <a:ext cx="4077361" cy="22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206584" y="3750131"/>
            <a:ext cx="2805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4800" dirty="0" err="1" smtClean="0">
                <a:latin typeface="Comic Sans MS" pitchFamily="66" charset="0"/>
              </a:rPr>
              <a:t>Kuni</a:t>
            </a:r>
            <a:r>
              <a:rPr kumimoji="1" lang="en-GB" altLang="ja-JP" sz="4800" dirty="0" smtClean="0">
                <a:latin typeface="Comic Sans MS" pitchFamily="66" charset="0"/>
              </a:rPr>
              <a:t> </a:t>
            </a:r>
            <a:r>
              <a:rPr kumimoji="1" lang="en-GB" altLang="ja-JP" sz="4800" dirty="0" err="1" smtClean="0">
                <a:latin typeface="Comic Sans MS" pitchFamily="66" charset="0"/>
              </a:rPr>
              <a:t>wa</a:t>
            </a:r>
            <a:r>
              <a:rPr kumimoji="1" lang="en-GB" altLang="ja-JP" sz="4800" dirty="0" smtClean="0">
                <a:latin typeface="Comic Sans MS" pitchFamily="66" charset="0"/>
              </a:rPr>
              <a:t> ?</a:t>
            </a:r>
            <a:endParaRPr kumimoji="1" lang="en-GB" sz="4800" dirty="0">
              <a:latin typeface="Comic Sans MS" pitchFamily="66" charset="0"/>
            </a:endParaRPr>
          </a:p>
        </p:txBody>
      </p:sp>
      <p:pic>
        <p:nvPicPr>
          <p:cNvPr id="45058" name="Picture 2" descr="C:\Users\Leah\AppData\Local\Microsoft\Windows\Temporary Internet Files\Content.IE5\BJW5LCLL\MP9003626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1" y="4726976"/>
            <a:ext cx="1996116" cy="9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Users\Leah\AppData\Local\Microsoft\Windows\Temporary Internet Files\Content.IE5\PD6KM5NE\MC900129223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6" y="718597"/>
            <a:ext cx="1406805" cy="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eah\AppData\Local\Microsoft\Windows\Temporary Internet Files\Content.IE5\BJW5LCLL\MC9000159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67" y="4881335"/>
            <a:ext cx="1640114" cy="12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Leah\AppData\Local\Microsoft\Windows\Temporary Internet Files\Content.IE5\R77SG3WL\MC9001291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36" y="4860054"/>
            <a:ext cx="1683279" cy="14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eah\AppData\Local\Microsoft\Windows\Temporary Internet Files\Content.IE5\PD6KM5NE\MC90001878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60" y="3516117"/>
            <a:ext cx="1316851" cy="88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ah\AppData\Local\Microsoft\Windows\Temporary Internet Files\Content.IE5\LEGQ09WM\MC90012918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94" y="1806032"/>
            <a:ext cx="1500111" cy="123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Leah\AppData\Local\Microsoft\Windows\Temporary Internet Files\Content.IE5\BJW5LCLL\MC90001877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65" y="590166"/>
            <a:ext cx="1261869" cy="8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Leah\AppData\Local\Microsoft\Windows\Temporary Internet Files\Content.IE5\LEGQ09WM\MC90001877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44" y="362484"/>
            <a:ext cx="1272612" cy="9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eah\AppData\Local\Microsoft\Windows\Temporary Internet Files\Content.IE5\BJW5LCLL\MC900018802[2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62" y="355829"/>
            <a:ext cx="1641610" cy="11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Leah\AppData\Local\Microsoft\Windows\Temporary Internet Files\Content.IE5\R77SG3WL\MC90001588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2" y="2315752"/>
            <a:ext cx="1603809" cy="12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Leah\AppData\Local\Microsoft\Windows\Temporary Internet Files\Content.IE5\R77SG3WL\MC91021633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6032"/>
            <a:ext cx="4077361" cy="22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258" y="22577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400" b="1" dirty="0" smtClean="0"/>
              <a:t>1</a:t>
            </a:r>
            <a:endParaRPr kumimoji="1"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948" y="6330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</a:t>
            </a:r>
            <a:endParaRPr kumimoji="1"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44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</a:t>
            </a:r>
            <a:endParaRPr kumimoji="1"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39285" y="2582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4</a:t>
            </a:r>
            <a:endParaRPr kumimoji="1"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62454" y="19619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6</a:t>
            </a:r>
            <a:endParaRPr kumimoji="1"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06907" y="4753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5</a:t>
            </a:r>
            <a:endParaRPr kumimoji="1"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28684" y="3342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7</a:t>
            </a:r>
            <a:endParaRPr kumimoji="1"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99498" y="47741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400" b="1" dirty="0" smtClean="0"/>
              <a:t>8</a:t>
            </a:r>
            <a:endParaRPr kumimoji="1"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27832" y="47312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9</a:t>
            </a:r>
            <a:endParaRPr kumimoji="1"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3282" y="462922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5656" y="3573016"/>
            <a:ext cx="554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4800" dirty="0" smtClean="0">
                <a:latin typeface="Comic Sans MS" pitchFamily="66" charset="0"/>
              </a:rPr>
              <a:t>Countries (</a:t>
            </a:r>
            <a:r>
              <a:rPr kumimoji="1" lang="en-GB" altLang="ja-JP" sz="4800" dirty="0" err="1" smtClean="0">
                <a:latin typeface="Comic Sans MS" pitchFamily="66" charset="0"/>
              </a:rPr>
              <a:t>Kuni</a:t>
            </a:r>
            <a:r>
              <a:rPr kumimoji="1" lang="en-GB" altLang="ja-JP" sz="4800" dirty="0">
                <a:latin typeface="Comic Sans MS" pitchFamily="66" charset="0"/>
              </a:rPr>
              <a:t> </a:t>
            </a:r>
            <a:r>
              <a:rPr kumimoji="1" lang="ja-JP" altLang="en-US" sz="4800" dirty="0" smtClean="0">
                <a:latin typeface="Comic Sans MS" pitchFamily="66" charset="0"/>
              </a:rPr>
              <a:t>国</a:t>
            </a:r>
            <a:r>
              <a:rPr kumimoji="1" lang="en-GB" altLang="ja-JP" sz="4800" dirty="0" smtClean="0">
                <a:latin typeface="Comic Sans MS" pitchFamily="66" charset="0"/>
              </a:rPr>
              <a:t>)</a:t>
            </a:r>
            <a:endParaRPr kumimoji="1" lang="en-GB" sz="4800" dirty="0">
              <a:latin typeface="Comic Sans MS" pitchFamily="66" charset="0"/>
            </a:endParaRPr>
          </a:p>
        </p:txBody>
      </p:sp>
      <p:pic>
        <p:nvPicPr>
          <p:cNvPr id="45058" name="Picture 2" descr="C:\Users\Leah\AppData\Local\Microsoft\Windows\Temporary Internet Files\Content.IE5\BJW5LCLL\MP9003626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31" y="4726976"/>
            <a:ext cx="1996116" cy="9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Users\Leah\AppData\Local\Microsoft\Windows\Temporary Internet Files\Content.IE5\PD6KM5NE\MC900129223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6" y="718597"/>
            <a:ext cx="1406805" cy="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eah\AppData\Local\Microsoft\Windows\Temporary Internet Files\Content.IE5\BJW5LCLL\MC9000159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67" y="4881335"/>
            <a:ext cx="1640114" cy="12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Leah\AppData\Local\Microsoft\Windows\Temporary Internet Files\Content.IE5\R77SG3WL\MC9001291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36" y="4860054"/>
            <a:ext cx="1683279" cy="14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eah\AppData\Local\Microsoft\Windows\Temporary Internet Files\Content.IE5\PD6KM5NE\MC90001878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60" y="3516117"/>
            <a:ext cx="1316851" cy="88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eah\AppData\Local\Microsoft\Windows\Temporary Internet Files\Content.IE5\LEGQ09WM\MC90012918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94" y="1806032"/>
            <a:ext cx="1500111" cy="123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Leah\AppData\Local\Microsoft\Windows\Temporary Internet Files\Content.IE5\BJW5LCLL\MC90001877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65" y="590166"/>
            <a:ext cx="1261869" cy="8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Leah\AppData\Local\Microsoft\Windows\Temporary Internet Files\Content.IE5\LEGQ09WM\MC90001877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44" y="362484"/>
            <a:ext cx="1272612" cy="9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eah\AppData\Local\Microsoft\Windows\Temporary Internet Files\Content.IE5\BJW5LCLL\MC900018802[2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62" y="355829"/>
            <a:ext cx="1641610" cy="11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Leah\AppData\Local\Microsoft\Windows\Temporary Internet Files\Content.IE5\R77SG3WL\MC90001588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2" y="2315752"/>
            <a:ext cx="1603809" cy="12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xplosion 1 23"/>
          <p:cNvSpPr/>
          <p:nvPr/>
        </p:nvSpPr>
        <p:spPr>
          <a:xfrm>
            <a:off x="-324544" y="-297184"/>
            <a:ext cx="10297144" cy="7182568"/>
          </a:xfrm>
          <a:prstGeom prst="irregularSeal1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Slap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the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board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!!</a:t>
            </a:r>
          </a:p>
          <a:p>
            <a:pPr algn="ctr"/>
            <a:endParaRPr lang="fr-FR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Dansei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tachi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v.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Josei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tachi</a:t>
            </a:r>
            <a:endParaRPr lang="fr-FR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fr-FR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Race to hit the image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that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matches the </a:t>
            </a:r>
            <a:r>
              <a:rPr lang="fr-FR" sz="2800" dirty="0" err="1">
                <a:solidFill>
                  <a:schemeClr val="tx1"/>
                </a:solidFill>
                <a:latin typeface="Comic Sans MS" pitchFamily="66" charset="0"/>
              </a:rPr>
              <a:t>J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apanese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country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names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hear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kumimoji="1" lang="en-GB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kumimoji="1" lang="en-GB" sz="2000" dirty="0" smtClean="0">
                <a:latin typeface="Comic Sans MS" pitchFamily="66" charset="0"/>
              </a:rPr>
              <a:t>Write the Japanese next to the English. </a:t>
            </a:r>
            <a:r>
              <a:rPr kumimoji="1" lang="en-GB" sz="2000" u="sng" dirty="0" smtClean="0">
                <a:latin typeface="Comic Sans MS" pitchFamily="66" charset="0"/>
              </a:rPr>
              <a:t>There will be one </a:t>
            </a:r>
            <a:r>
              <a:rPr kumimoji="1" lang="en-GB" sz="2000" u="sng" dirty="0" err="1" smtClean="0">
                <a:latin typeface="Comic Sans MS" pitchFamily="66" charset="0"/>
              </a:rPr>
              <a:t>Romaji</a:t>
            </a:r>
            <a:r>
              <a:rPr kumimoji="1" lang="en-GB" sz="2000" u="sng" dirty="0" smtClean="0">
                <a:latin typeface="Comic Sans MS" pitchFamily="66" charset="0"/>
              </a:rPr>
              <a:t> word left over, see if you can work out what it means…</a:t>
            </a:r>
            <a:endParaRPr kumimoji="1" lang="en-GB" sz="2000" u="sng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Japan _______________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China </a:t>
            </a:r>
            <a:r>
              <a:rPr kumimoji="1" lang="en-GB" altLang="ja-JP" dirty="0" smtClean="0"/>
              <a:t>_______________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Vietnam </a:t>
            </a:r>
            <a:r>
              <a:rPr kumimoji="1" lang="en-GB" altLang="ja-JP" dirty="0" smtClean="0"/>
              <a:t>_______________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South Korea </a:t>
            </a:r>
            <a:r>
              <a:rPr kumimoji="1" lang="en-GB" altLang="ja-JP" dirty="0" smtClean="0"/>
              <a:t>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America </a:t>
            </a:r>
            <a:r>
              <a:rPr kumimoji="1" lang="en-GB" altLang="ja-JP" dirty="0" smtClean="0"/>
              <a:t>_______________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England </a:t>
            </a:r>
            <a:r>
              <a:rPr kumimoji="1" lang="en-GB" altLang="ja-JP" dirty="0" smtClean="0"/>
              <a:t>_______________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France </a:t>
            </a:r>
            <a:r>
              <a:rPr kumimoji="1" lang="en-GB" altLang="ja-JP" dirty="0" smtClean="0"/>
              <a:t>_______________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Brazil </a:t>
            </a:r>
            <a:r>
              <a:rPr kumimoji="1" lang="en-GB" altLang="ja-JP" dirty="0" smtClean="0"/>
              <a:t>_______________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Jamaica </a:t>
            </a:r>
            <a:r>
              <a:rPr kumimoji="1" lang="en-GB" altLang="ja-JP" dirty="0" smtClean="0"/>
              <a:t>_______________</a:t>
            </a: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GB" dirty="0" smtClean="0"/>
              <a:t>Australia </a:t>
            </a:r>
            <a:r>
              <a:rPr kumimoji="1" lang="en-GB" altLang="ja-JP" dirty="0" smtClean="0"/>
              <a:t>_______________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GB" dirty="0"/>
              <a:t> </a:t>
            </a:r>
            <a:r>
              <a:rPr kumimoji="1" lang="en-GB" dirty="0" smtClean="0"/>
              <a:t>_____________ _____________</a:t>
            </a:r>
          </a:p>
          <a:p>
            <a:pPr marL="457200" indent="-457200">
              <a:buFont typeface="+mj-lt"/>
              <a:buAutoNum type="arabicPeriod"/>
            </a:pP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endParaRPr kumimoji="1" lang="en-GB" dirty="0" smtClean="0"/>
          </a:p>
          <a:p>
            <a:pPr marL="457200" indent="-457200">
              <a:buFont typeface="+mj-lt"/>
              <a:buAutoNum type="arabicPeriod"/>
            </a:pPr>
            <a:endParaRPr kumimoji="1" lang="en-GB" dirty="0"/>
          </a:p>
        </p:txBody>
      </p:sp>
      <p:sp>
        <p:nvSpPr>
          <p:cNvPr id="8" name="Rectangle 7"/>
          <p:cNvSpPr/>
          <p:nvPr/>
        </p:nvSpPr>
        <p:spPr>
          <a:xfrm rot="20656425">
            <a:off x="6476629" y="1931311"/>
            <a:ext cx="1949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O-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sutoraria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153417">
            <a:off x="6625488" y="3087263"/>
            <a:ext cx="1074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nihon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8024" y="2276872"/>
            <a:ext cx="2094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brajiru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9818483">
            <a:off x="7084519" y="3512514"/>
            <a:ext cx="1978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kankoku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59561" y="2348880"/>
            <a:ext cx="16049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Amerika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7318854">
            <a:off x="5806970" y="680154"/>
            <a:ext cx="615553" cy="24627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GB" sz="2800" dirty="0" err="1" smtClean="0">
                <a:solidFill>
                  <a:srgbClr val="FF0000"/>
                </a:solidFill>
                <a:latin typeface="Comic Sans MS" pitchFamily="66" charset="0"/>
              </a:rPr>
              <a:t>jyamaika</a:t>
            </a:r>
            <a:endParaRPr kumimoji="1"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2834" y="4509120"/>
            <a:ext cx="2201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Igirisu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0261" y="3225750"/>
            <a:ext cx="20445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Furansu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35362" y="5523329"/>
            <a:ext cx="21093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betonam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3227192">
            <a:off x="5228363" y="4371566"/>
            <a:ext cx="1664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Chugoku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4566" y="1270293"/>
            <a:ext cx="1669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Supe</a:t>
            </a:r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-n</a:t>
            </a:r>
            <a:endParaRPr lang="en-US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2530" name="Picture 2" descr="C:\Users\Leah\AppData\Local\Microsoft\Windows\Temporary Internet Files\Content.IE5\R77SG3WL\MC90044042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1781"/>
            <a:ext cx="1019766" cy="10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kumimoji="1" lang="en-GB" sz="2800" dirty="0" smtClean="0">
                <a:latin typeface="Comic Sans MS" pitchFamily="66" charset="0"/>
              </a:rPr>
              <a:t>Now look up the Japanese for other countries.</a:t>
            </a:r>
            <a:endParaRPr kumimoji="1" lang="en-GB" sz="28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kumimoji="1" lang="en-GB" dirty="0" smtClean="0"/>
              <a:t>__________________</a:t>
            </a:r>
          </a:p>
          <a:p>
            <a:pPr marL="514350" indent="-514350">
              <a:buAutoNum type="arabicPeriod" startAt="2"/>
            </a:pPr>
            <a:r>
              <a:rPr kumimoji="1" lang="en-GB" altLang="ja-JP" dirty="0" smtClean="0"/>
              <a:t>__________________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kumimoji="1" lang="en-GB" altLang="ja-JP" dirty="0" smtClean="0"/>
              <a:t>__________________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kumimoji="1" lang="en-GB" altLang="ja-JP" dirty="0" smtClean="0"/>
              <a:t>__________________ </a:t>
            </a:r>
            <a:endParaRPr kumimoji="1" lang="en-GB" altLang="ja-JP" dirty="0"/>
          </a:p>
          <a:p>
            <a:pPr marL="514350" indent="-514350">
              <a:buFont typeface="Arial" pitchFamily="34" charset="0"/>
              <a:buAutoNum type="arabicPeriod" startAt="2"/>
            </a:pPr>
            <a:r>
              <a:rPr kumimoji="1" lang="en-GB" altLang="ja-JP" dirty="0" smtClean="0"/>
              <a:t>__________________ </a:t>
            </a:r>
            <a:endParaRPr kumimoji="1" lang="en-GB" altLang="ja-JP" dirty="0"/>
          </a:p>
          <a:p>
            <a:pPr marL="0" indent="0">
              <a:buNone/>
            </a:pPr>
            <a:r>
              <a:rPr kumimoji="1" lang="en-GB" altLang="ja-JP" dirty="0" smtClean="0"/>
              <a:t> </a:t>
            </a:r>
            <a:endParaRPr kumimoji="1" lang="en-GB" altLang="ja-JP" dirty="0"/>
          </a:p>
          <a:p>
            <a:pPr marL="514350" indent="-514350">
              <a:buFont typeface="Arial" pitchFamily="34" charset="0"/>
              <a:buAutoNum type="arabicPeriod" startAt="2"/>
            </a:pPr>
            <a:endParaRPr kumimoji="1" lang="en-GB" dirty="0" smtClean="0"/>
          </a:p>
          <a:p>
            <a:pPr marL="514350" indent="-514350">
              <a:buAutoNum type="arabicPeriod" startAt="2"/>
            </a:pPr>
            <a:endParaRPr kumimoji="1" lang="en-GB" dirty="0"/>
          </a:p>
          <a:p>
            <a:pPr marL="514350" indent="-514350">
              <a:buAutoNum type="arabicPeriod" startAt="2"/>
            </a:pPr>
            <a:endParaRPr kumimoji="1"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1700808"/>
            <a:ext cx="4038600" cy="46413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GB" sz="2000" dirty="0" smtClean="0">
                <a:latin typeface="Comic Sans MS" pitchFamily="66" charset="0"/>
              </a:rPr>
              <a:t>Do you have family members that are from different parts of the world? Grandma? </a:t>
            </a:r>
            <a:r>
              <a:rPr kumimoji="1" lang="en-GB" sz="2000" dirty="0" err="1" smtClean="0">
                <a:latin typeface="Comic Sans MS" pitchFamily="66" charset="0"/>
              </a:rPr>
              <a:t>Grandad</a:t>
            </a:r>
            <a:r>
              <a:rPr kumimoji="1" lang="en-GB" sz="2000" dirty="0" smtClean="0">
                <a:latin typeface="Comic Sans MS" pitchFamily="66" charset="0"/>
              </a:rPr>
              <a:t>? </a:t>
            </a:r>
          </a:p>
          <a:p>
            <a:pPr marL="0" indent="0">
              <a:buNone/>
            </a:pPr>
            <a:r>
              <a:rPr kumimoji="1" lang="en-GB" sz="2000" dirty="0" smtClean="0">
                <a:latin typeface="Comic Sans MS" pitchFamily="66" charset="0"/>
              </a:rPr>
              <a:t>Look up the Japanese for the </a:t>
            </a:r>
            <a:r>
              <a:rPr kumimoji="1" lang="en-GB" sz="2000" u="sng" dirty="0" smtClean="0">
                <a:latin typeface="Comic Sans MS" pitchFamily="66" charset="0"/>
              </a:rPr>
              <a:t>family members</a:t>
            </a:r>
            <a:r>
              <a:rPr kumimoji="1" lang="en-GB" sz="2000" dirty="0" smtClean="0">
                <a:latin typeface="Comic Sans MS" pitchFamily="66" charset="0"/>
              </a:rPr>
              <a:t> you would need to give an accurate description of your nationality. </a:t>
            </a:r>
          </a:p>
          <a:p>
            <a:pPr marL="0" indent="0">
              <a:buNone/>
            </a:pPr>
            <a:r>
              <a:rPr kumimoji="1" lang="en-GB" sz="2000" b="1" dirty="0" smtClean="0">
                <a:latin typeface="Comic Sans MS" pitchFamily="66" charset="0"/>
              </a:rPr>
              <a:t>Write the </a:t>
            </a:r>
            <a:r>
              <a:rPr kumimoji="1" lang="en-GB" sz="2000" b="1" u="sng" dirty="0" smtClean="0">
                <a:latin typeface="Comic Sans MS" pitchFamily="66" charset="0"/>
              </a:rPr>
              <a:t>English </a:t>
            </a:r>
            <a:r>
              <a:rPr kumimoji="1" lang="en-GB" sz="2000" b="1" dirty="0" smtClean="0">
                <a:latin typeface="Comic Sans MS" pitchFamily="66" charset="0"/>
              </a:rPr>
              <a:t>and the </a:t>
            </a:r>
            <a:r>
              <a:rPr kumimoji="1" lang="en-GB" sz="2000" b="1" u="sng" dirty="0" smtClean="0">
                <a:latin typeface="Comic Sans MS" pitchFamily="66" charset="0"/>
              </a:rPr>
              <a:t>Japanese</a:t>
            </a:r>
            <a:r>
              <a:rPr kumimoji="1" lang="en-GB" sz="2000" b="1" dirty="0" smtClean="0">
                <a:latin typeface="Comic Sans MS" pitchFamily="66" charset="0"/>
              </a:rPr>
              <a:t>!</a:t>
            </a:r>
          </a:p>
          <a:p>
            <a:pPr marL="0" indent="0">
              <a:lnSpc>
                <a:spcPct val="170000"/>
              </a:lnSpc>
              <a:buNone/>
            </a:pPr>
            <a:r>
              <a:rPr kumimoji="1" lang="en-GB" sz="2000" dirty="0" smtClean="0">
                <a:latin typeface="Comic Sans MS" pitchFamily="66" charset="0"/>
              </a:rPr>
              <a:t>____________________________________________________________________________________________________________________________________________</a:t>
            </a:r>
          </a:p>
          <a:p>
            <a:pPr marL="0" indent="0">
              <a:lnSpc>
                <a:spcPct val="170000"/>
              </a:lnSpc>
              <a:buNone/>
            </a:pPr>
            <a:r>
              <a:rPr kumimoji="1" lang="en-GB" altLang="ja-JP" sz="2000" dirty="0" smtClean="0">
                <a:latin typeface="Comic Sans MS" pitchFamily="66" charset="0"/>
              </a:rPr>
              <a:t>____________________________</a:t>
            </a:r>
            <a:endParaRPr kumimoji="1" lang="en-GB" altLang="ja-JP" sz="2000" dirty="0">
              <a:latin typeface="Comic Sans MS" pitchFamily="66" charset="0"/>
            </a:endParaRPr>
          </a:p>
        </p:txBody>
      </p:sp>
      <p:pic>
        <p:nvPicPr>
          <p:cNvPr id="12297" name="Picture 9" descr="C:\Users\Leah\AppData\Local\Microsoft\Windows\Temporary Internet Files\Content.IE5\PD6KM5NE\MC9002321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407814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Leah\AppData\Local\Microsoft\Windows\Temporary Internet Files\Content.IE5\BJW5LCLL\MC9000188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7" y="4725144"/>
            <a:ext cx="656386" cy="4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eah\AppData\Local\Microsoft\Windows\Temporary Internet Files\Content.IE5\R77SG3WL\MC9000187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3" y="3872302"/>
            <a:ext cx="843361" cy="5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eah\AppData\Local\Microsoft\Windows\Temporary Internet Files\Content.IE5\LEGQ09WM\MC90001880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12050"/>
            <a:ext cx="755272" cy="4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Leah\AppData\Local\Microsoft\Windows\Temporary Internet Files\Content.IE5\BJW5LCLL\MC9001288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04" y="5437100"/>
            <a:ext cx="814177" cy="5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Leah\AppData\Local\Microsoft\Windows\Temporary Internet Files\Content.IE5\PD6KM5NE\MC9000187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6" y="6048529"/>
            <a:ext cx="956347" cy="4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Users\Leah\AppData\Local\Microsoft\Windows\Temporary Internet Files\Content.IE5\R77SG3WL\MP90036270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28428"/>
            <a:ext cx="698376" cy="4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Users\Leah\AppData\Local\Microsoft\Windows\Temporary Internet Files\Content.IE5\LEGQ09WM\MC900018817[2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89" y="3759026"/>
            <a:ext cx="1016601" cy="10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-468560" y="40962"/>
            <a:ext cx="10297144" cy="5832648"/>
          </a:xfrm>
          <a:prstGeom prst="irregularSeal1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ja-JP" sz="2000" dirty="0">
                <a:solidFill>
                  <a:schemeClr val="tx1"/>
                </a:solidFill>
                <a:latin typeface="Comic Sans MS" pitchFamily="66" charset="0"/>
                <a:hlinkClick r:id="rId10"/>
              </a:rPr>
              <a:t>http://</a:t>
            </a:r>
            <a:r>
              <a:rPr lang="fr-FR" altLang="ja-JP" sz="2000" dirty="0" smtClean="0">
                <a:solidFill>
                  <a:schemeClr val="tx1"/>
                </a:solidFill>
                <a:latin typeface="Comic Sans MS" pitchFamily="66" charset="0"/>
                <a:hlinkClick r:id="rId10"/>
              </a:rPr>
              <a:t>www.learn-japanese-adventure.com/japanese-country-names.html</a:t>
            </a:r>
            <a:endParaRPr lang="fr-FR" altLang="ja-JP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kumimoji="1"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fr-FR" altLang="ja-JP" sz="2000" dirty="0">
                <a:solidFill>
                  <a:schemeClr val="tx1"/>
                </a:solidFill>
                <a:latin typeface="Comic Sans MS" pitchFamily="66" charset="0"/>
                <a:hlinkClick r:id="rId11"/>
              </a:rPr>
              <a:t>http://www.dicts.info/dictionary.php?l1=English&amp;l2=Japanese_Romaji</a:t>
            </a:r>
            <a:endParaRPr kumimoji="1"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kumimoji="1"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-ec2.images-amazon.com/images/G/09/detail/review/b000301yzm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288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5496" y="19311"/>
            <a:ext cx="9186993" cy="2739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825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4000" b="1" dirty="0" smtClean="0">
                <a:latin typeface="Comic Sans MS" pitchFamily="66" charset="0"/>
              </a:rPr>
              <a:t>Objectives</a:t>
            </a:r>
            <a:r>
              <a:rPr lang="fr-FR" sz="4400" dirty="0" smtClean="0">
                <a:latin typeface="Comic Sans MS" pitchFamily="66" charset="0"/>
              </a:rPr>
              <a:t> </a:t>
            </a:r>
            <a:r>
              <a:rPr lang="fr-FR" sz="4400" dirty="0">
                <a:latin typeface="Comic Sans MS" pitchFamily="66" charset="0"/>
              </a:rPr>
              <a:t>: </a:t>
            </a:r>
            <a:endParaRPr lang="fr-FR" sz="3200" dirty="0" smtClean="0">
              <a:latin typeface="Comic Sans MS" pitchFamily="66" charset="0"/>
            </a:endParaRPr>
          </a:p>
          <a:p>
            <a:pPr algn="ctr" eaLnBrk="1" hangingPunct="1"/>
            <a:r>
              <a:rPr lang="en-GB" sz="3200" b="1" dirty="0" smtClean="0">
                <a:latin typeface="Comic Sans MS" charset="0"/>
              </a:rPr>
              <a:t>Learn the </a:t>
            </a:r>
            <a:r>
              <a:rPr lang="en-GB" sz="3200" b="1" dirty="0">
                <a:latin typeface="Comic Sans MS" charset="0"/>
              </a:rPr>
              <a:t>J</a:t>
            </a:r>
            <a:r>
              <a:rPr lang="en-GB" sz="3200" b="1" dirty="0" smtClean="0">
                <a:latin typeface="Comic Sans MS" charset="0"/>
              </a:rPr>
              <a:t>apanese names for 10 countries. </a:t>
            </a:r>
          </a:p>
          <a:p>
            <a:pPr algn="ctr" eaLnBrk="1" hangingPunct="1"/>
            <a:endParaRPr lang="en-GB" altLang="ja-JP" sz="3200" b="1" dirty="0">
              <a:latin typeface="Comic Sans MS" charset="0"/>
            </a:endParaRPr>
          </a:p>
          <a:p>
            <a:pPr algn="ctr" eaLnBrk="1" hangingPunct="1"/>
            <a:r>
              <a:rPr lang="en-GB" altLang="ja-JP" sz="3200" b="1" dirty="0" smtClean="0">
                <a:latin typeface="Comic Sans MS" charset="0"/>
              </a:rPr>
              <a:t>Learn how ask and answer the question ‘</a:t>
            </a:r>
            <a:r>
              <a:rPr lang="en-GB" altLang="ja-JP" sz="3200" b="1" i="1" dirty="0">
                <a:latin typeface="Comic Sans MS" charset="0"/>
              </a:rPr>
              <a:t>W</a:t>
            </a:r>
            <a:r>
              <a:rPr lang="en-GB" altLang="ja-JP" sz="3200" b="1" i="1" dirty="0" smtClean="0">
                <a:latin typeface="Comic Sans MS" charset="0"/>
              </a:rPr>
              <a:t>here are you from?’ </a:t>
            </a:r>
            <a:r>
              <a:rPr lang="en-GB" altLang="ja-JP" sz="3200" b="1" dirty="0" smtClean="0">
                <a:latin typeface="Comic Sans MS" charset="0"/>
              </a:rPr>
              <a:t>In Japanese. </a:t>
            </a:r>
            <a:endParaRPr lang="en-GB" altLang="ja-JP" sz="3200" b="1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5285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fr-FR" altLang="ja-JP" dirty="0" smtClean="0">
                <a:latin typeface="Comic Sans MS" pitchFamily="66" charset="0"/>
              </a:rPr>
              <a:t>Match the sentences to the image</a:t>
            </a:r>
            <a:endParaRPr kumimoji="1" lang="fr-FR" altLang="ja-JP" sz="28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fr-FR" altLang="ja-JP" sz="2800" b="1" dirty="0" err="1" smtClean="0">
                <a:latin typeface="Comic Sans MS" pitchFamily="66" charset="0"/>
              </a:rPr>
              <a:t>Okaasan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latin typeface="Comic Sans MS" pitchFamily="66" charset="0"/>
              </a:rPr>
              <a:t>wa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solidFill>
                  <a:srgbClr val="00B050"/>
                </a:solidFill>
                <a:latin typeface="Comic Sans MS" pitchFamily="66" charset="0"/>
              </a:rPr>
              <a:t>furansu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kumimoji="1" lang="fr-FR" altLang="ja-JP" sz="28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kumimoji="1" lang="fr-FR" altLang="ja-JP" sz="2800" b="1" dirty="0" smtClean="0">
                <a:latin typeface="Comic Sans MS" pitchFamily="66" charset="0"/>
              </a:rPr>
              <a:t>(</a:t>
            </a:r>
            <a:r>
              <a:rPr kumimoji="1" lang="fr-FR" altLang="ja-JP" sz="2800" b="1" u="sng" dirty="0" smtClean="0">
                <a:latin typeface="Comic Sans MS" pitchFamily="66" charset="0"/>
              </a:rPr>
              <a:t>   </a:t>
            </a:r>
            <a:r>
              <a:rPr kumimoji="1" lang="fr-FR" altLang="ja-JP" sz="2800" b="1" dirty="0" smtClean="0">
                <a:latin typeface="Comic Sans MS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fr-FR" altLang="ja-JP" sz="2800" b="1" dirty="0" err="1" smtClean="0">
                <a:latin typeface="Comic Sans MS" pitchFamily="66" charset="0"/>
              </a:rPr>
              <a:t>Ojiisan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latin typeface="Comic Sans MS" pitchFamily="66" charset="0"/>
              </a:rPr>
              <a:t>wa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solidFill>
                  <a:srgbClr val="00B050"/>
                </a:solidFill>
                <a:latin typeface="Comic Sans MS" pitchFamily="66" charset="0"/>
              </a:rPr>
              <a:t>kankoku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kumimoji="1" lang="fr-FR" altLang="ja-JP" sz="2800" b="1" dirty="0">
                <a:latin typeface="Comic Sans MS" pitchFamily="66" charset="0"/>
              </a:rPr>
              <a:t> </a:t>
            </a:r>
            <a:r>
              <a:rPr kumimoji="1" lang="fr-FR" altLang="ja-JP" sz="2800" b="1" dirty="0" err="1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kumimoji="1" lang="fr-FR" altLang="ja-JP" sz="28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kumimoji="1" lang="fr-FR" altLang="ja-JP" sz="2800" b="1" dirty="0">
                <a:latin typeface="Comic Sans MS" pitchFamily="66" charset="0"/>
              </a:rPr>
              <a:t>(</a:t>
            </a:r>
            <a:r>
              <a:rPr kumimoji="1" lang="fr-FR" altLang="ja-JP" sz="2800" b="1" u="sng" dirty="0">
                <a:latin typeface="Comic Sans MS" pitchFamily="66" charset="0"/>
              </a:rPr>
              <a:t>   </a:t>
            </a:r>
            <a:r>
              <a:rPr kumimoji="1" lang="fr-FR" altLang="ja-JP" sz="2800" b="1" dirty="0">
                <a:latin typeface="Comic Sans MS" pitchFamily="66" charset="0"/>
              </a:rPr>
              <a:t>)</a:t>
            </a:r>
            <a:endParaRPr kumimoji="1" lang="en-GB" altLang="ja-JP" sz="2800" dirty="0"/>
          </a:p>
          <a:p>
            <a:pPr marL="514350" indent="-514350">
              <a:buFont typeface="+mj-lt"/>
              <a:buAutoNum type="arabicPeriod"/>
            </a:pPr>
            <a:r>
              <a:rPr kumimoji="1" lang="fr-FR" altLang="ja-JP" sz="2800" b="1" dirty="0" err="1" smtClean="0">
                <a:latin typeface="Comic Sans MS" pitchFamily="66" charset="0"/>
              </a:rPr>
              <a:t>Otousan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latin typeface="Comic Sans MS" pitchFamily="66" charset="0"/>
              </a:rPr>
              <a:t>wa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 smtClean="0">
                <a:solidFill>
                  <a:srgbClr val="00B050"/>
                </a:solidFill>
                <a:latin typeface="Comic Sans MS" pitchFamily="66" charset="0"/>
              </a:rPr>
              <a:t>burajiru</a:t>
            </a:r>
            <a:r>
              <a:rPr kumimoji="1" lang="fr-FR" altLang="ja-JP" sz="2800" b="1" dirty="0" smtClean="0">
                <a:latin typeface="Comic Sans MS" pitchFamily="66" charset="0"/>
              </a:rPr>
              <a:t> </a:t>
            </a:r>
            <a:r>
              <a:rPr kumimoji="1" lang="fr-FR" altLang="ja-JP" sz="2800" b="1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kumimoji="1" lang="fr-FR" altLang="ja-JP" sz="2800" b="1" dirty="0">
                <a:latin typeface="Comic Sans MS" pitchFamily="66" charset="0"/>
              </a:rPr>
              <a:t> </a:t>
            </a:r>
            <a:r>
              <a:rPr kumimoji="1" lang="fr-FR" altLang="ja-JP" sz="2800" b="1" dirty="0" err="1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kumimoji="1" lang="fr-FR" altLang="ja-JP" sz="28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kumimoji="1" lang="fr-FR" altLang="ja-JP" sz="2800" b="1" dirty="0">
                <a:latin typeface="Comic Sans MS" pitchFamily="66" charset="0"/>
              </a:rPr>
              <a:t>(</a:t>
            </a:r>
            <a:r>
              <a:rPr kumimoji="1" lang="fr-FR" altLang="ja-JP" sz="2800" b="1" u="sng" dirty="0">
                <a:latin typeface="Comic Sans MS" pitchFamily="66" charset="0"/>
              </a:rPr>
              <a:t>   </a:t>
            </a:r>
            <a:r>
              <a:rPr kumimoji="1" lang="fr-FR" altLang="ja-JP" sz="2800" b="1" dirty="0">
                <a:latin typeface="Comic Sans MS" pitchFamily="66" charset="0"/>
              </a:rPr>
              <a:t>)</a:t>
            </a:r>
            <a:endParaRPr kumimoji="1" lang="en-GB" altLang="ja-JP" sz="2800" dirty="0"/>
          </a:p>
          <a:p>
            <a:pPr marL="0" indent="0">
              <a:buNone/>
            </a:pPr>
            <a:endParaRPr kumimoji="1" lang="en-GB" altLang="ja-JP" dirty="0" smtClean="0"/>
          </a:p>
        </p:txBody>
      </p:sp>
      <p:pic>
        <p:nvPicPr>
          <p:cNvPr id="12290" name="Picture 2" descr="C:\Users\Leah\AppData\Local\Microsoft\Windows\Temporary Internet Files\Content.IE5\PD6KM5NE\MC9003587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50" y="3541769"/>
            <a:ext cx="2994630" cy="33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Leah\AppData\Local\Microsoft\Windows\Temporary Internet Files\Content.IE5\BJW5LCLL\MC9004405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50" y="5056584"/>
            <a:ext cx="1482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ge.shutterstock.com/display_pic_with_logo/844231/107815058/stock-vector-cartoon-vector-illustration-of-a-large-asian-family-with-parents-children-and-grandparents-1078150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8" y="4123964"/>
            <a:ext cx="31872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eah\AppData\Local\Microsoft\Windows\Temporary Internet Files\Content.IE5\R77SG3WL\MC9001291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8" y="3717032"/>
            <a:ext cx="792088" cy="6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Leah\AppData\Local\Microsoft\Windows\Temporary Internet Files\Content.IE5\R77SG3WL\MC9000187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95" y="3717032"/>
            <a:ext cx="81670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eah\AppData\Local\Microsoft\Windows\Temporary Internet Files\Content.IE5\PD6KM5NE\MC90001878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03" y="4653861"/>
            <a:ext cx="746498" cy="5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eah\AppData\Local\Microsoft\Windows\Temporary Internet Files\Content.IE5\LEGQ09WM\MC90001877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19" y="3190655"/>
            <a:ext cx="763322" cy="5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eah\AppData\Local\Microsoft\Windows\Temporary Internet Files\Content.IE5\BJW5LCLL\MC9000159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34" y="3399381"/>
            <a:ext cx="645515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Leah\AppData\Local\Microsoft\Windows\Temporary Internet Files\Content.IE5\BJW5LCLL\MC90012922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19" y="6390330"/>
            <a:ext cx="608112" cy="4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Leah\AppData\Local\Microsoft\Windows\Temporary Internet Files\Content.IE5\BJW5LCLL\MC90012922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86" y="5050106"/>
            <a:ext cx="608112" cy="4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Leah\AppData\Local\Microsoft\Windows\Temporary Internet Files\Content.IE5\BJW5LCLL\MC90012922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46" y="6027419"/>
            <a:ext cx="1656184" cy="8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08912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fr-FR" altLang="ja-JP" sz="2400" b="1" dirty="0" err="1">
                <a:latin typeface="Comic Sans MS" pitchFamily="66" charset="0"/>
              </a:rPr>
              <a:t>Watashi</a:t>
            </a:r>
            <a:r>
              <a:rPr lang="fr-FR" altLang="ja-JP" sz="2400" b="1" dirty="0">
                <a:latin typeface="Comic Sans MS" pitchFamily="66" charset="0"/>
              </a:rPr>
              <a:t> </a:t>
            </a:r>
            <a:r>
              <a:rPr lang="fr-FR" altLang="ja-JP" sz="2400" b="1" dirty="0" err="1">
                <a:latin typeface="Comic Sans MS" pitchFamily="66" charset="0"/>
              </a:rPr>
              <a:t>wa</a:t>
            </a:r>
            <a:r>
              <a:rPr lang="fr-FR" altLang="ja-JP" sz="2400" b="1" dirty="0">
                <a:latin typeface="Comic Sans MS" pitchFamily="66" charset="0"/>
              </a:rPr>
              <a:t> </a:t>
            </a:r>
            <a:r>
              <a:rPr lang="fr-FR" altLang="ja-JP" sz="2400" b="1" i="1" dirty="0" err="1">
                <a:solidFill>
                  <a:srgbClr val="00B050"/>
                </a:solidFill>
                <a:latin typeface="Comic Sans MS" pitchFamily="66" charset="0"/>
              </a:rPr>
              <a:t>igirisu</a:t>
            </a:r>
            <a:r>
              <a:rPr lang="fr-FR" altLang="ja-JP" sz="2400" b="1" dirty="0">
                <a:latin typeface="Comic Sans MS" pitchFamily="66" charset="0"/>
              </a:rPr>
              <a:t> </a:t>
            </a:r>
            <a:r>
              <a:rPr lang="fr-FR" altLang="ja-JP" sz="2400" b="1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sz="2400" b="1" dirty="0">
                <a:latin typeface="Comic Sans MS" pitchFamily="66" charset="0"/>
              </a:rPr>
              <a:t> </a:t>
            </a:r>
            <a:r>
              <a:rPr lang="fr-FR" altLang="ja-JP" sz="2400" b="1" dirty="0" err="1" smtClean="0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lang="fr-FR" altLang="ja-JP" sz="24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kumimoji="1" lang="fr-FR" altLang="ja-JP" sz="2400" b="1" u="sng" dirty="0" err="1" smtClean="0">
                <a:latin typeface="Comic Sans MS" pitchFamily="66" charset="0"/>
              </a:rPr>
              <a:t>Demo</a:t>
            </a:r>
            <a:r>
              <a:rPr kumimoji="1" lang="fr-FR" altLang="ja-JP" sz="2400" b="1" dirty="0" smtClean="0">
                <a:latin typeface="Comic Sans MS" pitchFamily="66" charset="0"/>
              </a:rPr>
              <a:t> …</a:t>
            </a:r>
            <a:br>
              <a:rPr kumimoji="1" lang="fr-FR" altLang="ja-JP" sz="2400" b="1" dirty="0" smtClean="0">
                <a:latin typeface="Comic Sans MS" pitchFamily="66" charset="0"/>
              </a:rPr>
            </a:br>
            <a:r>
              <a:rPr lang="fr-FR" altLang="ja-JP" sz="2400" b="1" dirty="0">
                <a:latin typeface="Comic Sans MS" pitchFamily="66" charset="0"/>
              </a:rPr>
              <a:t>I </a:t>
            </a:r>
            <a:r>
              <a:rPr lang="fr-FR" altLang="ja-JP" sz="2400" b="1" dirty="0">
                <a:solidFill>
                  <a:srgbClr val="FF0000"/>
                </a:solidFill>
                <a:latin typeface="Comic Sans MS" pitchFamily="66" charset="0"/>
              </a:rPr>
              <a:t>come</a:t>
            </a:r>
            <a:r>
              <a:rPr lang="fr-FR" altLang="ja-JP" sz="2400" b="1" dirty="0">
                <a:latin typeface="Comic Sans MS" pitchFamily="66" charset="0"/>
              </a:rPr>
              <a:t> </a:t>
            </a:r>
            <a:r>
              <a:rPr lang="fr-FR" altLang="ja-JP" sz="2400" b="1" dirty="0" err="1">
                <a:solidFill>
                  <a:srgbClr val="FFC000"/>
                </a:solidFill>
                <a:latin typeface="Comic Sans MS" pitchFamily="66" charset="0"/>
              </a:rPr>
              <a:t>from</a:t>
            </a:r>
            <a:r>
              <a:rPr lang="fr-FR" altLang="ja-JP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FR" altLang="ja-JP" sz="2400" b="1" i="1" dirty="0" err="1" smtClean="0">
                <a:solidFill>
                  <a:srgbClr val="00B050"/>
                </a:solidFill>
                <a:latin typeface="Comic Sans MS" pitchFamily="66" charset="0"/>
              </a:rPr>
              <a:t>England</a:t>
            </a:r>
            <a:r>
              <a:rPr lang="fr-FR" altLang="ja-JP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fr-FR" altLang="ja-JP" sz="2400" b="1" i="1" u="sng" dirty="0" smtClean="0">
                <a:latin typeface="Comic Sans MS" pitchFamily="66" charset="0"/>
              </a:rPr>
              <a:t>but</a:t>
            </a:r>
            <a:r>
              <a:rPr lang="fr-FR" altLang="ja-JP" sz="2400" b="1" i="1" dirty="0" smtClean="0">
                <a:latin typeface="Comic Sans MS" pitchFamily="66" charset="0"/>
              </a:rPr>
              <a:t>…</a:t>
            </a:r>
            <a:endParaRPr kumimoji="1" lang="en-GB" sz="2400" u="sng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700" y="3823469"/>
            <a:ext cx="44755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kumimoji="1" lang="fr-FR" sz="2800" b="1" dirty="0" smtClean="0">
                <a:latin typeface="Comic Sans MS" pitchFamily="66" charset="0"/>
              </a:rPr>
              <a:t>A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3928658" y="4214957"/>
            <a:ext cx="41069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kumimoji="1" lang="fr-FR" sz="2800" b="1" dirty="0">
                <a:latin typeface="Comic Sans MS" pitchFamily="66" charset="0"/>
              </a:rPr>
              <a:t>B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5897850" y="3918466"/>
            <a:ext cx="40748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kumimoji="1" lang="fr-FR" sz="2800" b="1" dirty="0">
                <a:latin typeface="Comic Sans MS" pitchFamily="66" charset="0"/>
              </a:rPr>
              <a:t>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27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GB" sz="3600" dirty="0" smtClean="0">
                <a:latin typeface="Comic Sans MS" pitchFamily="66" charset="0"/>
              </a:rPr>
              <a:t>Use the last activity to answer the following questions</a:t>
            </a:r>
            <a:endParaRPr kumimoji="1"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1. What does ‘</a:t>
            </a:r>
            <a:r>
              <a:rPr kumimoji="1" lang="en-GB" dirty="0" err="1" smtClean="0">
                <a:latin typeface="Comic Sans MS" pitchFamily="66" charset="0"/>
              </a:rPr>
              <a:t>okaasan</a:t>
            </a:r>
            <a:r>
              <a:rPr kumimoji="1" lang="en-GB" dirty="0" smtClean="0">
                <a:latin typeface="Comic Sans MS" pitchFamily="66" charset="0"/>
              </a:rPr>
              <a:t>’ mean? </a:t>
            </a:r>
          </a:p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_______________________________</a:t>
            </a:r>
          </a:p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2. What does ‘</a:t>
            </a:r>
            <a:r>
              <a:rPr kumimoji="1" lang="en-GB" dirty="0" err="1" smtClean="0">
                <a:latin typeface="Comic Sans MS" pitchFamily="66" charset="0"/>
              </a:rPr>
              <a:t>otousan</a:t>
            </a:r>
            <a:r>
              <a:rPr kumimoji="1" lang="en-GB" dirty="0" smtClean="0">
                <a:latin typeface="Comic Sans MS" pitchFamily="66" charset="0"/>
              </a:rPr>
              <a:t>’ mean?</a:t>
            </a:r>
          </a:p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_______________________________</a:t>
            </a:r>
          </a:p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3. What does ‘</a:t>
            </a:r>
            <a:r>
              <a:rPr kumimoji="1" lang="en-GB" dirty="0" err="1" smtClean="0">
                <a:latin typeface="Comic Sans MS" pitchFamily="66" charset="0"/>
              </a:rPr>
              <a:t>ojisan</a:t>
            </a:r>
            <a:r>
              <a:rPr kumimoji="1" lang="en-GB" dirty="0" smtClean="0">
                <a:latin typeface="Comic Sans MS" pitchFamily="66" charset="0"/>
              </a:rPr>
              <a:t>’ mean? </a:t>
            </a:r>
          </a:p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_______________________________</a:t>
            </a:r>
          </a:p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4. What do you think ‘</a:t>
            </a:r>
            <a:r>
              <a:rPr kumimoji="1" lang="en-GB" dirty="0" err="1" smtClean="0">
                <a:latin typeface="Comic Sans MS" pitchFamily="66" charset="0"/>
              </a:rPr>
              <a:t>obaasan</a:t>
            </a:r>
            <a:r>
              <a:rPr kumimoji="1" lang="en-GB" dirty="0" smtClean="0">
                <a:latin typeface="Comic Sans MS" pitchFamily="66" charset="0"/>
              </a:rPr>
              <a:t>’ means?</a:t>
            </a:r>
          </a:p>
          <a:p>
            <a:pPr marL="0" indent="0">
              <a:buNone/>
            </a:pPr>
            <a:r>
              <a:rPr kumimoji="1" lang="en-GB" dirty="0" smtClean="0">
                <a:latin typeface="Comic Sans MS" pitchFamily="66" charset="0"/>
              </a:rPr>
              <a:t>_______________________________</a:t>
            </a:r>
            <a:endParaRPr kumimoji="1"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GB" altLang="ja-JP" dirty="0" smtClean="0">
                <a:latin typeface="Comic Sans MS" pitchFamily="66" charset="0"/>
              </a:rPr>
              <a:t>Kanji</a:t>
            </a:r>
            <a:r>
              <a:rPr kumimoji="1" lang="ja-JP" altLang="en-US" dirty="0" smtClean="0">
                <a:latin typeface="Comic Sans MS" pitchFamily="66" charset="0"/>
              </a:rPr>
              <a:t>　</a:t>
            </a:r>
            <a:r>
              <a:rPr kumimoji="1" lang="en-GB" altLang="ja-JP" dirty="0" smtClean="0">
                <a:latin typeface="Comic Sans MS" pitchFamily="66" charset="0"/>
              </a:rPr>
              <a:t>Practice</a:t>
            </a:r>
            <a:endParaRPr kumimoji="1"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88" y="1237982"/>
            <a:ext cx="4244280" cy="48881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kumimoji="1" lang="ja-JP" altLang="en-US" sz="3800" b="1" dirty="0" smtClean="0"/>
              <a:t>日　本　＝　</a:t>
            </a:r>
            <a:r>
              <a:rPr kumimoji="1" lang="ja-JP" altLang="en-US" sz="3300" b="1" dirty="0" smtClean="0"/>
              <a:t>Ｊａｐａｎ</a:t>
            </a:r>
            <a:endParaRPr kumimoji="1" lang="en-US" altLang="ja-JP" sz="3800" b="1" dirty="0"/>
          </a:p>
          <a:p>
            <a:pPr marL="0" indent="0">
              <a:buNone/>
            </a:pPr>
            <a:r>
              <a:rPr kumimoji="1" lang="ja-JP" altLang="en-US" sz="3800" b="1" dirty="0" smtClean="0"/>
              <a:t>　  </a:t>
            </a:r>
            <a:r>
              <a:rPr kumimoji="1" lang="en-GB" altLang="ja-JP" sz="3800" b="1" dirty="0" smtClean="0"/>
              <a:t>Ni    </a:t>
            </a:r>
            <a:r>
              <a:rPr kumimoji="1" lang="en-GB" altLang="ja-JP" sz="3800" b="1" dirty="0" err="1" smtClean="0"/>
              <a:t>hon</a:t>
            </a:r>
            <a:r>
              <a:rPr kumimoji="1" lang="en-GB" altLang="ja-JP" sz="3800" b="1" dirty="0" smtClean="0"/>
              <a:t> </a:t>
            </a:r>
          </a:p>
          <a:p>
            <a:pPr marL="0" indent="0" algn="ctr">
              <a:buNone/>
            </a:pPr>
            <a:r>
              <a:rPr kumimoji="1" lang="ja-JP" altLang="en-US" sz="8800" dirty="0" smtClean="0"/>
              <a:t>日本</a:t>
            </a:r>
            <a:endParaRPr kumimoji="1" lang="en-US" altLang="ja-JP" sz="8800" dirty="0" smtClean="0"/>
          </a:p>
          <a:p>
            <a:pPr marL="0" indent="0" algn="ctr">
              <a:buNone/>
            </a:pPr>
            <a:r>
              <a:rPr kumimoji="1" lang="en-US" altLang="ja-JP" dirty="0" err="1" smtClean="0">
                <a:latin typeface="Comic Sans MS" pitchFamily="66" charset="0"/>
              </a:rPr>
              <a:t>Practise</a:t>
            </a:r>
            <a:r>
              <a:rPr kumimoji="1" lang="en-US" altLang="ja-JP" dirty="0" smtClean="0">
                <a:latin typeface="Comic Sans MS" pitchFamily="66" charset="0"/>
              </a:rPr>
              <a:t> </a:t>
            </a:r>
            <a:r>
              <a:rPr kumimoji="1" lang="en-GB" altLang="ja-JP" dirty="0">
                <a:latin typeface="Comic Sans MS" pitchFamily="66" charset="0"/>
              </a:rPr>
              <a:t>w</a:t>
            </a:r>
            <a:r>
              <a:rPr kumimoji="1" lang="en-GB" altLang="ja-JP" dirty="0" smtClean="0">
                <a:latin typeface="Comic Sans MS" pitchFamily="66" charset="0"/>
              </a:rPr>
              <a:t>riting the kanji in the boxes provided.</a:t>
            </a:r>
          </a:p>
          <a:p>
            <a:pPr marL="0" indent="0" algn="ctr">
              <a:buNone/>
            </a:pPr>
            <a:endParaRPr kumimoji="1" lang="en-GB" altLang="ja-JP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kumimoji="1" lang="en-GB" altLang="ja-JP" dirty="0" smtClean="0">
                <a:latin typeface="Comic Sans MS" pitchFamily="66" charset="0"/>
              </a:rPr>
              <a:t> 1. Use the first rows to practise the individual strokes. </a:t>
            </a:r>
          </a:p>
          <a:p>
            <a:pPr marL="0" indent="0" algn="ctr">
              <a:buNone/>
            </a:pPr>
            <a:r>
              <a:rPr kumimoji="1" lang="en-GB" altLang="ja-JP" dirty="0" smtClean="0">
                <a:latin typeface="Comic Sans MS" pitchFamily="66" charset="0"/>
              </a:rPr>
              <a:t>2. Write </a:t>
            </a:r>
            <a:r>
              <a:rPr kumimoji="1" lang="ja-JP" altLang="en-US" dirty="0">
                <a:latin typeface="Comic Sans MS" pitchFamily="66" charset="0"/>
              </a:rPr>
              <a:t>日</a:t>
            </a:r>
            <a:r>
              <a:rPr kumimoji="1" lang="ja-JP" altLang="en-US" dirty="0" smtClean="0">
                <a:latin typeface="Comic Sans MS" pitchFamily="66" charset="0"/>
              </a:rPr>
              <a:t>本　</a:t>
            </a:r>
            <a:r>
              <a:rPr kumimoji="1" lang="en-GB" altLang="ja-JP" dirty="0" smtClean="0">
                <a:latin typeface="Comic Sans MS" pitchFamily="66" charset="0"/>
              </a:rPr>
              <a:t>in each of these boxes.</a:t>
            </a:r>
          </a:p>
          <a:p>
            <a:pPr marL="0" indent="0" algn="ctr">
              <a:buNone/>
            </a:pPr>
            <a:endParaRPr kumimoji="1"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85628"/>
            <a:ext cx="4752528" cy="2855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9802" y="620688"/>
            <a:ext cx="15954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Ｊａｐａｎ</a:t>
            </a:r>
            <a:endParaRPr kumimoji="1" lang="en-GB" sz="3600" dirty="0"/>
          </a:p>
        </p:txBody>
      </p:sp>
      <p:sp>
        <p:nvSpPr>
          <p:cNvPr id="6" name="5-Point Star 5"/>
          <p:cNvSpPr/>
          <p:nvPr/>
        </p:nvSpPr>
        <p:spPr>
          <a:xfrm>
            <a:off x="467544" y="5877272"/>
            <a:ext cx="864096" cy="7920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pic>
        <p:nvPicPr>
          <p:cNvPr id="23554" name="Picture 2" descr="http://jisho.org/static/images/stroke_diagrams/26085_fra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16" y="1237981"/>
            <a:ext cx="41529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jisho.org/static/images/stroke_diagrams/26412_fra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206"/>
            <a:ext cx="51911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637942" y="4115318"/>
            <a:ext cx="504056" cy="21602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84104" y="5554520"/>
            <a:ext cx="1031676" cy="26161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11247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1</a:t>
            </a:r>
            <a:endParaRPr kumimoji="1"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76261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A)</a:t>
            </a:r>
            <a:endParaRPr kumimoji="1"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9932" y="529291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B)</a:t>
            </a:r>
            <a:endParaRPr kumimoji="1"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21857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1720" y="19696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8242" y="19696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1</a:t>
            </a:r>
            <a:endParaRPr kumimoji="1"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8806" y="5445224"/>
            <a:ext cx="10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日本</a:t>
            </a:r>
            <a:endParaRPr kumimoji="1" lang="en-GB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7984" y="6146140"/>
            <a:ext cx="10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日本</a:t>
            </a:r>
            <a:endParaRPr kumimoji="1"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145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GB" altLang="ja-JP" dirty="0" smtClean="0">
                <a:latin typeface="Comic Sans MS" pitchFamily="66" charset="0"/>
              </a:rPr>
              <a:t>Kanji</a:t>
            </a:r>
            <a:r>
              <a:rPr kumimoji="1" lang="ja-JP" altLang="en-US" dirty="0">
                <a:latin typeface="Comic Sans MS" pitchFamily="66" charset="0"/>
              </a:rPr>
              <a:t>　</a:t>
            </a:r>
            <a:r>
              <a:rPr kumimoji="1" lang="en-GB" altLang="ja-JP" dirty="0" smtClean="0">
                <a:latin typeface="Comic Sans MS" pitchFamily="66" charset="0"/>
              </a:rPr>
              <a:t>Practice </a:t>
            </a:r>
            <a:endParaRPr kumimoji="1"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428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中　国　＝　</a:t>
            </a:r>
            <a:r>
              <a:rPr kumimoji="1" lang="en-GB" altLang="ja-JP" sz="3200" b="1" u="sng" dirty="0" smtClean="0"/>
              <a:t>China</a:t>
            </a:r>
            <a:endParaRPr kumimoji="1" lang="en-US" altLang="ja-JP" sz="3200" dirty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en-GB" altLang="ja-JP" dirty="0" smtClean="0"/>
              <a:t>Chu</a:t>
            </a:r>
            <a:r>
              <a:rPr kumimoji="1" lang="ja-JP" altLang="en-US" dirty="0" smtClean="0"/>
              <a:t>　</a:t>
            </a:r>
            <a:r>
              <a:rPr kumimoji="1" lang="en-GB" altLang="ja-JP" dirty="0" err="1" smtClean="0"/>
              <a:t>goku</a:t>
            </a:r>
            <a:r>
              <a:rPr kumimoji="1" lang="en-GB" altLang="ja-JP" dirty="0" smtClean="0"/>
              <a:t>                         </a:t>
            </a:r>
            <a:endParaRPr kumimoji="1" lang="en-GB" altLang="ja-JP" sz="4800" dirty="0" smtClean="0"/>
          </a:p>
          <a:p>
            <a:pPr marL="0" indent="0" algn="ctr">
              <a:buNone/>
            </a:pPr>
            <a:endParaRPr kumimoji="1" lang="en-US" altLang="ja-JP" sz="200" dirty="0" smtClean="0"/>
          </a:p>
          <a:p>
            <a:pPr marL="0" indent="0" algn="ctr">
              <a:buNone/>
            </a:pPr>
            <a:r>
              <a:rPr kumimoji="1" lang="ja-JP" altLang="en-US" sz="7800" dirty="0" smtClean="0"/>
              <a:t>中国</a:t>
            </a:r>
            <a:endParaRPr kumimoji="1" lang="en-US" altLang="ja-JP" sz="7800" dirty="0" smtClean="0"/>
          </a:p>
          <a:p>
            <a:pPr marL="0" indent="0" algn="ctr">
              <a:buNone/>
            </a:pPr>
            <a:r>
              <a:rPr kumimoji="1" lang="en-US" altLang="ja-JP" sz="2100" dirty="0" err="1">
                <a:latin typeface="Comic Sans MS" pitchFamily="66" charset="0"/>
              </a:rPr>
              <a:t>Practise</a:t>
            </a:r>
            <a:r>
              <a:rPr kumimoji="1" lang="en-US" altLang="ja-JP" sz="2100" dirty="0">
                <a:latin typeface="Comic Sans MS" pitchFamily="66" charset="0"/>
              </a:rPr>
              <a:t> </a:t>
            </a:r>
            <a:r>
              <a:rPr kumimoji="1" lang="en-GB" altLang="ja-JP" sz="2100" dirty="0">
                <a:latin typeface="Comic Sans MS" pitchFamily="66" charset="0"/>
              </a:rPr>
              <a:t>writing the kanji in the boxes provided.</a:t>
            </a:r>
          </a:p>
          <a:p>
            <a:pPr marL="457200" indent="-457200" algn="ctr">
              <a:buFont typeface="+mj-lt"/>
              <a:buAutoNum type="alphaUcParenR"/>
            </a:pPr>
            <a:r>
              <a:rPr kumimoji="1" lang="en-GB" altLang="ja-JP" sz="2100" dirty="0" smtClean="0">
                <a:latin typeface="Comic Sans MS" pitchFamily="66" charset="0"/>
              </a:rPr>
              <a:t>Use </a:t>
            </a:r>
            <a:r>
              <a:rPr kumimoji="1" lang="en-GB" altLang="ja-JP" sz="2100" dirty="0">
                <a:latin typeface="Comic Sans MS" pitchFamily="66" charset="0"/>
              </a:rPr>
              <a:t>the first rows to practise the individual strokes. </a:t>
            </a:r>
          </a:p>
          <a:p>
            <a:pPr marL="457200" indent="-457200" algn="ctr">
              <a:buFont typeface="+mj-lt"/>
              <a:buAutoNum type="alphaUcParenR"/>
            </a:pPr>
            <a:r>
              <a:rPr kumimoji="1" lang="en-GB" altLang="ja-JP" sz="2100" dirty="0" smtClean="0">
                <a:latin typeface="Comic Sans MS" pitchFamily="66" charset="0"/>
              </a:rPr>
              <a:t>Write </a:t>
            </a:r>
            <a:r>
              <a:rPr kumimoji="1" lang="ja-JP" altLang="en-US" sz="2100" dirty="0" smtClean="0">
                <a:latin typeface="Comic Sans MS" pitchFamily="66" charset="0"/>
              </a:rPr>
              <a:t>中国</a:t>
            </a:r>
            <a:r>
              <a:rPr kumimoji="1" lang="ja-JP" altLang="en-US" sz="2100" dirty="0">
                <a:latin typeface="Comic Sans MS" pitchFamily="66" charset="0"/>
              </a:rPr>
              <a:t>　</a:t>
            </a:r>
            <a:r>
              <a:rPr kumimoji="1" lang="en-GB" altLang="ja-JP" sz="2100" dirty="0" smtClean="0">
                <a:latin typeface="Comic Sans MS" pitchFamily="66" charset="0"/>
              </a:rPr>
              <a:t>in the last row</a:t>
            </a:r>
            <a:endParaRPr kumimoji="1" lang="en-US" altLang="ja-JP" sz="21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74" y="4055318"/>
            <a:ext cx="4470130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14535" y="332656"/>
            <a:ext cx="15954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Ｃｈｉｎａ</a:t>
            </a:r>
            <a:endParaRPr kumimoji="1" lang="en-GB" sz="3600" dirty="0"/>
          </a:p>
        </p:txBody>
      </p:sp>
      <p:sp>
        <p:nvSpPr>
          <p:cNvPr id="3" name="5-Point Star 2"/>
          <p:cNvSpPr/>
          <p:nvPr/>
        </p:nvSpPr>
        <p:spPr>
          <a:xfrm>
            <a:off x="827584" y="6011706"/>
            <a:ext cx="864096" cy="7920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10" name="5-Point Star 9"/>
          <p:cNvSpPr/>
          <p:nvPr/>
        </p:nvSpPr>
        <p:spPr>
          <a:xfrm>
            <a:off x="1754510" y="6033678"/>
            <a:ext cx="864096" cy="7920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pic>
        <p:nvPicPr>
          <p:cNvPr id="25602" name="Picture 2" descr="http://jisho.org/static/images/stroke_diagrams/20013_fra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64" y="836712"/>
            <a:ext cx="41529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3" y="1844824"/>
            <a:ext cx="4134427" cy="103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163006" cy="10383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54945" y="4240252"/>
            <a:ext cx="545047" cy="5569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6021" y="6140968"/>
            <a:ext cx="1702353" cy="40554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95936" y="76470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1</a:t>
            </a:r>
            <a:endParaRPr kumimoji="1"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386104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A)</a:t>
            </a:r>
            <a:endParaRPr kumimoji="1"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42330" y="593687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B)</a:t>
            </a:r>
            <a:endParaRPr kumimoji="1"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14056" y="287210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23488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56" y="242088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2800" b="1" dirty="0" smtClean="0"/>
              <a:t>1</a:t>
            </a:r>
            <a:endParaRPr kumimoji="1" lang="en-GB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06838" y="6146140"/>
            <a:ext cx="101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中国</a:t>
            </a:r>
            <a:endParaRPr kumimoji="1"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176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Leah\AppData\Local\Microsoft\Windows\Temporary Internet Files\Content.IE5\PD6KM5NE\MC9004343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963290" cy="15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 err="1" smtClean="0"/>
              <a:t>Doko</a:t>
            </a:r>
            <a:r>
              <a:rPr kumimoji="1" lang="en-GB" dirty="0" smtClean="0"/>
              <a:t> </a:t>
            </a:r>
            <a:r>
              <a:rPr kumimoji="1" lang="en-GB" dirty="0" err="1" smtClean="0"/>
              <a:t>kara</a:t>
            </a:r>
            <a:r>
              <a:rPr kumimoji="1" lang="en-GB" dirty="0" smtClean="0"/>
              <a:t> </a:t>
            </a:r>
            <a:r>
              <a:rPr kumimoji="1" lang="en-GB" dirty="0" err="1" smtClean="0"/>
              <a:t>kimashita</a:t>
            </a:r>
            <a:r>
              <a:rPr kumimoji="1" lang="en-GB" dirty="0" smtClean="0"/>
              <a:t> </a:t>
            </a:r>
            <a:r>
              <a:rPr kumimoji="1" lang="en-GB" dirty="0" err="1" smtClean="0"/>
              <a:t>ka</a:t>
            </a:r>
            <a:r>
              <a:rPr kumimoji="1" lang="en-GB" dirty="0" smtClean="0"/>
              <a:t>?</a:t>
            </a:r>
            <a:endParaRPr kumimoji="1"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07504" y="1535113"/>
            <a:ext cx="4040188" cy="639762"/>
          </a:xfrm>
        </p:spPr>
        <p:txBody>
          <a:bodyPr>
            <a:noAutofit/>
          </a:bodyPr>
          <a:lstStyle/>
          <a:p>
            <a:r>
              <a:rPr kumimoji="1" lang="en-GB" sz="1800" b="0" dirty="0" smtClean="0">
                <a:latin typeface="Comic Sans MS" pitchFamily="66" charset="0"/>
              </a:rPr>
              <a:t>Write an answer to the question below. </a:t>
            </a:r>
            <a:endParaRPr kumimoji="1" lang="en-GB" sz="1800" b="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kumimoji="1" lang="en-GB" dirty="0" err="1" smtClean="0"/>
              <a:t>Watashi</a:t>
            </a:r>
            <a:r>
              <a:rPr kumimoji="1" lang="en-GB" dirty="0" smtClean="0"/>
              <a:t>/</a:t>
            </a:r>
            <a:r>
              <a:rPr kumimoji="1" lang="en-GB" dirty="0" err="1" smtClean="0"/>
              <a:t>Boku</a:t>
            </a:r>
            <a:r>
              <a:rPr kumimoji="1" lang="en-GB" dirty="0" smtClean="0"/>
              <a:t> </a:t>
            </a:r>
            <a:r>
              <a:rPr kumimoji="1" lang="en-GB" dirty="0" err="1" smtClean="0"/>
              <a:t>wa</a:t>
            </a:r>
            <a:r>
              <a:rPr kumimoji="1" lang="en-GB" dirty="0" smtClean="0"/>
              <a:t>… _________________________________________________.Demo*,________________ </a:t>
            </a:r>
            <a:r>
              <a:rPr kumimoji="1" lang="en-GB" dirty="0" err="1" smtClean="0"/>
              <a:t>wa</a:t>
            </a:r>
            <a:r>
              <a:rPr kumimoji="1" lang="en-GB" dirty="0" smtClean="0"/>
              <a:t> _________________________________________________._________________________________________________</a:t>
            </a:r>
          </a:p>
          <a:p>
            <a:pPr marL="0" indent="0">
              <a:buNone/>
            </a:pPr>
            <a:endParaRPr kumimoji="1" lang="en-GB" dirty="0"/>
          </a:p>
          <a:p>
            <a:pPr marL="0" indent="0">
              <a:buNone/>
            </a:pPr>
            <a:r>
              <a:rPr kumimoji="1" lang="en-GB" dirty="0" smtClean="0"/>
              <a:t>*but </a:t>
            </a:r>
            <a:endParaRPr kumimoji="1"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283968" y="1565102"/>
            <a:ext cx="5184576" cy="639762"/>
          </a:xfrm>
        </p:spPr>
        <p:txBody>
          <a:bodyPr>
            <a:noAutofit/>
          </a:bodyPr>
          <a:lstStyle/>
          <a:p>
            <a:r>
              <a:rPr kumimoji="1" lang="en-GB" sz="1800" b="0" dirty="0" smtClean="0">
                <a:latin typeface="Comic Sans MS" pitchFamily="66" charset="0"/>
              </a:rPr>
              <a:t>Draw and label the flags of the nationalities mentioned in your description</a:t>
            </a:r>
            <a:endParaRPr kumimoji="1" lang="en-GB" sz="1800" b="0" dirty="0">
              <a:latin typeface="Comic Sans MS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kumimoji="1" lang="en-GB" dirty="0"/>
          </a:p>
        </p:txBody>
      </p:sp>
      <p:pic>
        <p:nvPicPr>
          <p:cNvPr id="27650" name="Picture 2" descr="C:\Users\Leah\AppData\Local\Microsoft\Windows\Temporary Internet Files\Content.IE5\BJW5LCLL\MC9004414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8" y="44624"/>
            <a:ext cx="460420" cy="4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158824" y="5805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GB" sz="2400" b="1" u="sng" dirty="0" smtClean="0"/>
              <a:t>TIP: You can use </a:t>
            </a:r>
            <a:r>
              <a:rPr kumimoji="1" lang="en-GB" sz="2400" b="1" u="sng" dirty="0" err="1" smtClean="0"/>
              <a:t>Romaji</a:t>
            </a:r>
            <a:r>
              <a:rPr kumimoji="1" lang="en-GB" sz="2400" b="1" u="sng" dirty="0" smtClean="0"/>
              <a:t> and Kanji…</a:t>
            </a:r>
            <a:endParaRPr kumimoji="1"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9059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altLang="ja-JP" u="sng" dirty="0" smtClean="0">
                <a:latin typeface="Comic Sans MS" pitchFamily="66" charset="0"/>
              </a:rPr>
              <a:t>Q.</a:t>
            </a:r>
            <a:r>
              <a:rPr lang="ja-JP" altLang="en-US" dirty="0">
                <a:latin typeface="Comic Sans MS" pitchFamily="66" charset="0"/>
              </a:rPr>
              <a:t>　</a:t>
            </a:r>
            <a:r>
              <a:rPr lang="fr-FR" altLang="ja-JP" b="1" dirty="0" err="1" smtClean="0">
                <a:solidFill>
                  <a:srgbClr val="00B050"/>
                </a:solidFill>
                <a:latin typeface="Comic Sans MS" pitchFamily="66" charset="0"/>
              </a:rPr>
              <a:t>Where</a:t>
            </a:r>
            <a:r>
              <a:rPr lang="fr-FR" altLang="ja-JP" b="1" dirty="0" smtClean="0">
                <a:latin typeface="Comic Sans MS" pitchFamily="66" charset="0"/>
              </a:rPr>
              <a:t> </a:t>
            </a:r>
            <a:r>
              <a:rPr lang="fr-FR" altLang="ja-JP" b="1" dirty="0">
                <a:latin typeface="Comic Sans MS" pitchFamily="66" charset="0"/>
              </a:rPr>
              <a:t>do </a:t>
            </a:r>
            <a:r>
              <a:rPr lang="fr-FR" altLang="ja-JP" b="1" dirty="0" err="1">
                <a:latin typeface="Comic Sans MS" pitchFamily="66" charset="0"/>
              </a:rPr>
              <a:t>you</a:t>
            </a:r>
            <a:r>
              <a:rPr lang="fr-FR" altLang="ja-JP" b="1" dirty="0">
                <a:latin typeface="Comic Sans MS" pitchFamily="66" charset="0"/>
              </a:rPr>
              <a:t> </a:t>
            </a:r>
            <a:r>
              <a:rPr lang="fr-FR" altLang="ja-JP" b="1" dirty="0" smtClean="0">
                <a:solidFill>
                  <a:srgbClr val="FF0000"/>
                </a:solidFill>
                <a:latin typeface="Comic Sans MS" pitchFamily="66" charset="0"/>
              </a:rPr>
              <a:t>come</a:t>
            </a:r>
            <a:r>
              <a:rPr lang="fr-FR" altLang="ja-JP" b="1" dirty="0" smtClean="0">
                <a:latin typeface="Comic Sans MS" pitchFamily="66" charset="0"/>
              </a:rPr>
              <a:t> </a:t>
            </a:r>
            <a:r>
              <a:rPr lang="fr-FR" altLang="ja-JP" b="1" dirty="0" err="1">
                <a:solidFill>
                  <a:srgbClr val="FFC000"/>
                </a:solidFill>
                <a:latin typeface="Comic Sans MS" pitchFamily="66" charset="0"/>
              </a:rPr>
              <a:t>from</a:t>
            </a:r>
            <a:r>
              <a:rPr lang="fr-FR" altLang="ja-JP" b="1" dirty="0">
                <a:solidFill>
                  <a:srgbClr val="7030A0"/>
                </a:solidFill>
                <a:latin typeface="Comic Sans MS" pitchFamily="66" charset="0"/>
              </a:rPr>
              <a:t>?</a:t>
            </a:r>
            <a:r>
              <a:rPr lang="fr-FR" altLang="ja-JP" b="1" dirty="0">
                <a:latin typeface="Comic Sans MS" pitchFamily="66" charset="0"/>
              </a:rPr>
              <a:t> </a:t>
            </a:r>
            <a:r>
              <a:rPr lang="ja-JP" altLang="en-US" b="1" u="sng" dirty="0" smtClean="0">
                <a:latin typeface="Comic Sans MS" pitchFamily="66" charset="0"/>
              </a:rPr>
              <a:t>質問：</a:t>
            </a:r>
            <a:r>
              <a:rPr lang="ja-JP" altLang="en-US" b="1" dirty="0" smtClean="0">
                <a:latin typeface="Comic Sans MS" pitchFamily="66" charset="0"/>
              </a:rPr>
              <a:t>　</a:t>
            </a:r>
            <a:r>
              <a:rPr lang="fr-FR" altLang="ja-JP" b="1" dirty="0" err="1" smtClean="0">
                <a:solidFill>
                  <a:srgbClr val="00B050"/>
                </a:solidFill>
                <a:latin typeface="Comic Sans MS" pitchFamily="66" charset="0"/>
              </a:rPr>
              <a:t>Doko</a:t>
            </a:r>
            <a:r>
              <a:rPr lang="fr-FR" altLang="ja-JP" b="1" dirty="0" smtClean="0">
                <a:latin typeface="Comic Sans MS" pitchFamily="66" charset="0"/>
              </a:rPr>
              <a:t> </a:t>
            </a:r>
            <a:r>
              <a:rPr lang="fr-FR" altLang="ja-JP" b="1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b="1" dirty="0">
                <a:latin typeface="Comic Sans MS" pitchFamily="66" charset="0"/>
              </a:rPr>
              <a:t> </a:t>
            </a:r>
            <a:r>
              <a:rPr lang="fr-FR" altLang="ja-JP" b="1" dirty="0" err="1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lang="fr-FR" altLang="ja-JP" b="1" dirty="0">
                <a:latin typeface="Comic Sans MS" pitchFamily="66" charset="0"/>
              </a:rPr>
              <a:t> </a:t>
            </a:r>
            <a:r>
              <a:rPr lang="fr-FR" altLang="ja-JP" b="1" dirty="0" smtClean="0">
                <a:solidFill>
                  <a:srgbClr val="7030A0"/>
                </a:solidFill>
                <a:latin typeface="Comic Sans MS" pitchFamily="66" charset="0"/>
              </a:rPr>
              <a:t>ka</a:t>
            </a:r>
            <a:endParaRPr kumimoji="1"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772816"/>
            <a:ext cx="853244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kumimoji="1" lang="en-US" dirty="0" smtClean="0"/>
          </a:p>
          <a:p>
            <a:pPr marL="0" indent="0">
              <a:buNone/>
            </a:pPr>
            <a:r>
              <a:rPr lang="fr-FR" altLang="ja-JP" u="sng" dirty="0">
                <a:latin typeface="Comic Sans MS" pitchFamily="66" charset="0"/>
              </a:rPr>
              <a:t>Q.</a:t>
            </a:r>
            <a:r>
              <a:rPr lang="ja-JP" altLang="en-US" dirty="0">
                <a:latin typeface="Comic Sans MS" pitchFamily="66" charset="0"/>
              </a:rPr>
              <a:t>　</a:t>
            </a:r>
            <a:r>
              <a:rPr lang="fr-FR" altLang="ja-JP" b="1" dirty="0" smtClean="0">
                <a:latin typeface="Comic Sans MS" pitchFamily="66" charset="0"/>
              </a:rPr>
              <a:t>I </a:t>
            </a:r>
            <a:r>
              <a:rPr lang="fr-FR" altLang="ja-JP" b="1" dirty="0" smtClean="0">
                <a:solidFill>
                  <a:srgbClr val="FF0000"/>
                </a:solidFill>
                <a:latin typeface="Comic Sans MS" pitchFamily="66" charset="0"/>
              </a:rPr>
              <a:t>come</a:t>
            </a:r>
            <a:r>
              <a:rPr lang="fr-FR" altLang="ja-JP" b="1" dirty="0" smtClean="0">
                <a:latin typeface="Comic Sans MS" pitchFamily="66" charset="0"/>
              </a:rPr>
              <a:t> </a:t>
            </a:r>
            <a:r>
              <a:rPr lang="fr-FR" altLang="ja-JP" b="1" dirty="0" err="1" smtClean="0">
                <a:solidFill>
                  <a:srgbClr val="FFC000"/>
                </a:solidFill>
                <a:latin typeface="Comic Sans MS" pitchFamily="66" charset="0"/>
              </a:rPr>
              <a:t>from</a:t>
            </a:r>
            <a:r>
              <a:rPr lang="fr-FR" altLang="ja-JP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FR" altLang="ja-JP" sz="2400" b="1" i="1" dirty="0" smtClean="0">
                <a:latin typeface="Comic Sans MS" pitchFamily="66" charset="0"/>
              </a:rPr>
              <a:t>*</a:t>
            </a:r>
            <a:r>
              <a:rPr lang="fr-FR" altLang="ja-JP" b="1" i="1" dirty="0" smtClean="0">
                <a:solidFill>
                  <a:srgbClr val="00B050"/>
                </a:solidFill>
                <a:latin typeface="Comic Sans MS" pitchFamily="66" charset="0"/>
              </a:rPr>
              <a:t>COUNTRY</a:t>
            </a:r>
            <a:r>
              <a:rPr lang="fr-FR" altLang="ja-JP" sz="2400" b="1" i="1" dirty="0" smtClean="0">
                <a:latin typeface="Comic Sans MS" pitchFamily="66" charset="0"/>
              </a:rPr>
              <a:t>*</a:t>
            </a:r>
            <a:r>
              <a:rPr lang="fr-FR" altLang="ja-JP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  <a:endParaRPr kumimoji="1" lang="en-US" dirty="0" smtClean="0"/>
          </a:p>
          <a:p>
            <a:pPr marL="0" indent="0">
              <a:buNone/>
            </a:pPr>
            <a:r>
              <a:rPr lang="ja-JP" altLang="en-US" b="1" u="sng" dirty="0">
                <a:latin typeface="Comic Sans MS" pitchFamily="66" charset="0"/>
              </a:rPr>
              <a:t>答え：</a:t>
            </a:r>
            <a:r>
              <a:rPr lang="ja-JP" altLang="en-US" b="1" dirty="0">
                <a:latin typeface="Comic Sans MS" pitchFamily="66" charset="0"/>
              </a:rPr>
              <a:t> </a:t>
            </a:r>
            <a:r>
              <a:rPr lang="fr-FR" altLang="ja-JP" b="1" dirty="0" err="1" smtClean="0">
                <a:latin typeface="Comic Sans MS" pitchFamily="66" charset="0"/>
              </a:rPr>
              <a:t>Watashi</a:t>
            </a:r>
            <a:r>
              <a:rPr lang="fr-FR" altLang="ja-JP" b="1" dirty="0" smtClean="0">
                <a:latin typeface="Comic Sans MS" pitchFamily="66" charset="0"/>
              </a:rPr>
              <a:t> </a:t>
            </a:r>
            <a:r>
              <a:rPr lang="fr-FR" altLang="ja-JP" b="1" dirty="0" err="1" smtClean="0">
                <a:latin typeface="Comic Sans MS" pitchFamily="66" charset="0"/>
              </a:rPr>
              <a:t>wa</a:t>
            </a:r>
            <a:r>
              <a:rPr lang="fr-FR" altLang="ja-JP" b="1" dirty="0" smtClean="0">
                <a:latin typeface="Comic Sans MS" pitchFamily="66" charset="0"/>
              </a:rPr>
              <a:t> </a:t>
            </a:r>
            <a:r>
              <a:rPr lang="fr-FR" altLang="ja-JP" sz="2400" b="1" dirty="0" smtClean="0">
                <a:latin typeface="Comic Sans MS" pitchFamily="66" charset="0"/>
              </a:rPr>
              <a:t>*</a:t>
            </a:r>
            <a:r>
              <a:rPr lang="fr-FR" altLang="ja-JP" b="1" i="1" dirty="0" smtClean="0">
                <a:solidFill>
                  <a:srgbClr val="00B050"/>
                </a:solidFill>
                <a:latin typeface="Comic Sans MS" pitchFamily="66" charset="0"/>
              </a:rPr>
              <a:t>KUNI</a:t>
            </a:r>
            <a:r>
              <a:rPr lang="fr-FR" altLang="ja-JP" sz="2400" b="1" i="1" dirty="0" smtClean="0">
                <a:latin typeface="Comic Sans MS" pitchFamily="66" charset="0"/>
              </a:rPr>
              <a:t>*</a:t>
            </a:r>
            <a:r>
              <a:rPr lang="fr-FR" altLang="ja-JP" b="1" dirty="0" smtClean="0">
                <a:latin typeface="Comic Sans MS" pitchFamily="66" charset="0"/>
              </a:rPr>
              <a:t> </a:t>
            </a:r>
            <a:r>
              <a:rPr lang="fr-FR" altLang="ja-JP" b="1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b="1" dirty="0">
                <a:latin typeface="Comic Sans MS" pitchFamily="66" charset="0"/>
              </a:rPr>
              <a:t> </a:t>
            </a:r>
            <a:r>
              <a:rPr lang="fr-FR" altLang="ja-JP" b="1" dirty="0" err="1" smtClean="0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1056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eah\AppData\Local\Microsoft\Windows\Temporary Internet Files\Content.IE5\BJW5LCLL\MC900230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50687"/>
            <a:ext cx="1796449" cy="21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Haruno Sakur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846280" cy="21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423327" y="726851"/>
            <a:ext cx="3660841" cy="1512168"/>
          </a:xfrm>
          <a:prstGeom prst="wedgeRoundRectCallout">
            <a:avLst>
              <a:gd name="adj1" fmla="val -85483"/>
              <a:gd name="adj2" fmla="val 209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ja-JP" sz="2400" dirty="0" err="1">
                <a:solidFill>
                  <a:srgbClr val="00B050"/>
                </a:solidFill>
                <a:latin typeface="Comic Sans MS" pitchFamily="66" charset="0"/>
              </a:rPr>
              <a:t>Doko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>
                <a:solidFill>
                  <a:srgbClr val="7030A0"/>
                </a:solidFill>
                <a:latin typeface="Comic Sans MS" pitchFamily="66" charset="0"/>
              </a:rPr>
              <a:t>ka</a:t>
            </a:r>
            <a:endParaRPr kumimoji="1" lang="en-GB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771800" y="2995103"/>
            <a:ext cx="3960440" cy="1512168"/>
          </a:xfrm>
          <a:prstGeom prst="wedgeRoundRectCallout">
            <a:avLst>
              <a:gd name="adj1" fmla="val 83025"/>
              <a:gd name="adj2" fmla="val 1347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ja-JP" sz="2400" dirty="0" err="1">
                <a:solidFill>
                  <a:schemeClr val="tx1"/>
                </a:solidFill>
                <a:latin typeface="Comic Sans MS" pitchFamily="66" charset="0"/>
              </a:rPr>
              <a:t>Watashi</a:t>
            </a:r>
            <a:r>
              <a:rPr lang="fr-FR" altLang="ja-JP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chemeClr val="tx1"/>
                </a:solidFill>
                <a:latin typeface="Comic Sans MS" pitchFamily="66" charset="0"/>
              </a:rPr>
              <a:t>wa</a:t>
            </a:r>
            <a:r>
              <a:rPr lang="fr-FR" altLang="ja-JP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altLang="ja-JP" sz="2400" dirty="0" smtClean="0">
                <a:latin typeface="Comic Sans MS" pitchFamily="66" charset="0"/>
              </a:rPr>
              <a:t>*</a:t>
            </a:r>
            <a:r>
              <a:rPr lang="fr-FR" altLang="ja-JP" sz="2400" i="1" dirty="0" smtClean="0">
                <a:solidFill>
                  <a:srgbClr val="00B050"/>
                </a:solidFill>
                <a:latin typeface="Comic Sans MS" pitchFamily="66" charset="0"/>
              </a:rPr>
              <a:t>KUNI</a:t>
            </a:r>
            <a:r>
              <a:rPr lang="fr-FR" altLang="ja-JP" sz="2400" i="1" dirty="0" smtClean="0">
                <a:latin typeface="Comic Sans MS" pitchFamily="66" charset="0"/>
              </a:rPr>
              <a:t>* </a:t>
            </a:r>
            <a:r>
              <a:rPr lang="fr-FR" altLang="ja-JP" sz="2400" dirty="0" smtClean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kumimoji="1" lang="en-GB" altLang="ja-JP" sz="2400" dirty="0"/>
              <a:t/>
            </a:r>
            <a:br>
              <a:rPr kumimoji="1" lang="en-GB" altLang="ja-JP" sz="2400" dirty="0"/>
            </a:br>
            <a:endParaRPr kumimoji="1"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111351"/>
            <a:ext cx="16561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GB" sz="2400" b="1" dirty="0" smtClean="0">
                <a:solidFill>
                  <a:srgbClr val="00B050"/>
                </a:solidFill>
              </a:rPr>
              <a:t>Nihon </a:t>
            </a:r>
            <a:r>
              <a:rPr kumimoji="1" lang="ja-JP" altLang="en-US" sz="2400" b="1" dirty="0" smtClean="0">
                <a:solidFill>
                  <a:srgbClr val="00B050"/>
                </a:solidFill>
              </a:rPr>
              <a:t>日本</a:t>
            </a:r>
            <a:endParaRPr kumimoji="1" lang="en-GB" sz="2400" b="1" dirty="0">
              <a:solidFill>
                <a:srgbClr val="00B050"/>
              </a:solidFill>
            </a:endParaRPr>
          </a:p>
        </p:txBody>
      </p:sp>
      <p:pic>
        <p:nvPicPr>
          <p:cNvPr id="11" name="Picture 4" descr="C:\Users\Leah\AppData\Local\Microsoft\Windows\Temporary Internet Files\Content.IE5\PD6KM5NE\MC9001292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5" y="76651"/>
            <a:ext cx="1435477" cy="9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eah\AppData\Local\Microsoft\Windows\Temporary Internet Files\Content.IE5\BJW5LCLL\MC900018802[2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6" y="3344536"/>
            <a:ext cx="1413269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Leah\AppData\Local\Microsoft\Windows\Temporary Internet Files\Content.IE5\BJW5LCLL\MC900230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50687"/>
            <a:ext cx="1796449" cy="21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Haruno Sakur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846280" cy="21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653187" y="2852743"/>
            <a:ext cx="3660841" cy="1512168"/>
          </a:xfrm>
          <a:prstGeom prst="wedgeRoundRectCallout">
            <a:avLst>
              <a:gd name="adj1" fmla="val 58047"/>
              <a:gd name="adj2" fmla="val 1392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ja-JP" sz="2400" dirty="0" err="1">
                <a:solidFill>
                  <a:srgbClr val="00B050"/>
                </a:solidFill>
                <a:latin typeface="Comic Sans MS" pitchFamily="66" charset="0"/>
              </a:rPr>
              <a:t>Doko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>
                <a:solidFill>
                  <a:srgbClr val="7030A0"/>
                </a:solidFill>
                <a:latin typeface="Comic Sans MS" pitchFamily="66" charset="0"/>
              </a:rPr>
              <a:t>ka</a:t>
            </a:r>
            <a:endParaRPr kumimoji="1" lang="en-GB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728203" y="302588"/>
            <a:ext cx="3660841" cy="1512168"/>
          </a:xfrm>
          <a:prstGeom prst="wedgeRoundRectCallout">
            <a:avLst>
              <a:gd name="adj1" fmla="val -94057"/>
              <a:gd name="adj2" fmla="val 534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ja-JP" sz="2400" dirty="0" err="1">
                <a:solidFill>
                  <a:schemeClr val="tx1"/>
                </a:solidFill>
                <a:latin typeface="Comic Sans MS" pitchFamily="66" charset="0"/>
              </a:rPr>
              <a:t>Watashi</a:t>
            </a:r>
            <a:r>
              <a:rPr lang="fr-FR" altLang="ja-JP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chemeClr val="tx1"/>
                </a:solidFill>
                <a:latin typeface="Comic Sans MS" pitchFamily="66" charset="0"/>
              </a:rPr>
              <a:t>wa</a:t>
            </a:r>
            <a:r>
              <a:rPr lang="fr-FR" altLang="ja-JP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altLang="ja-JP" sz="2400" dirty="0" smtClean="0">
                <a:latin typeface="Comic Sans MS" pitchFamily="66" charset="0"/>
              </a:rPr>
              <a:t>*</a:t>
            </a:r>
            <a:r>
              <a:rPr lang="fr-FR" altLang="ja-JP" sz="2400" i="1" dirty="0" smtClean="0">
                <a:solidFill>
                  <a:srgbClr val="00B050"/>
                </a:solidFill>
                <a:latin typeface="Comic Sans MS" pitchFamily="66" charset="0"/>
              </a:rPr>
              <a:t>KUNI</a:t>
            </a:r>
            <a:r>
              <a:rPr lang="fr-FR" altLang="ja-JP" sz="2400" i="1" dirty="0" smtClean="0">
                <a:latin typeface="Comic Sans MS" pitchFamily="66" charset="0"/>
              </a:rPr>
              <a:t>*</a:t>
            </a:r>
            <a:r>
              <a:rPr lang="fr-FR" altLang="ja-JP" sz="2400" dirty="0" smtClean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C000"/>
                </a:solidFill>
                <a:latin typeface="Comic Sans MS" pitchFamily="66" charset="0"/>
              </a:rPr>
              <a:t>kara</a:t>
            </a:r>
            <a:r>
              <a:rPr lang="fr-FR" altLang="ja-JP" sz="2400" dirty="0">
                <a:latin typeface="Comic Sans MS" pitchFamily="66" charset="0"/>
              </a:rPr>
              <a:t> </a:t>
            </a:r>
            <a:r>
              <a:rPr lang="fr-FR" altLang="ja-JP" sz="2400" dirty="0" err="1">
                <a:solidFill>
                  <a:srgbClr val="FF0000"/>
                </a:solidFill>
                <a:latin typeface="Comic Sans MS" pitchFamily="66" charset="0"/>
              </a:rPr>
              <a:t>kimashita</a:t>
            </a:r>
            <a:r>
              <a:rPr kumimoji="1" lang="en-GB" altLang="ja-JP" sz="2400" dirty="0"/>
              <a:t/>
            </a:r>
            <a:br>
              <a:rPr kumimoji="1" lang="en-GB" altLang="ja-JP" sz="2400" dirty="0"/>
            </a:br>
            <a:endParaRPr kumimoji="1"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385500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B050"/>
                </a:solidFill>
              </a:rPr>
              <a:t>　</a:t>
            </a:r>
            <a:r>
              <a:rPr kumimoji="1" lang="en-GB" altLang="ja-JP" sz="2800" b="1" dirty="0" err="1" smtClean="0">
                <a:solidFill>
                  <a:srgbClr val="00B050"/>
                </a:solidFill>
              </a:rPr>
              <a:t>igirisu</a:t>
            </a:r>
            <a:r>
              <a:rPr kumimoji="1" lang="en-GB" altLang="ja-JP" sz="2800" b="1" dirty="0" smtClean="0">
                <a:solidFill>
                  <a:srgbClr val="00B050"/>
                </a:solidFill>
              </a:rPr>
              <a:t> </a:t>
            </a:r>
            <a:endParaRPr kumimoji="1" lang="en-GB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4" descr="C:\Users\Leah\AppData\Local\Microsoft\Windows\Temporary Internet Files\Content.IE5\PD6KM5NE\MC9001292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5" y="76651"/>
            <a:ext cx="1435477" cy="9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eah\AppData\Local\Microsoft\Windows\Temporary Internet Files\Content.IE5\BJW5LCLL\MC900018802[2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6" y="3344536"/>
            <a:ext cx="1413269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58840"/>
            <a:ext cx="3600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 smtClean="0"/>
              <a:t>日本</a:t>
            </a:r>
            <a:endParaRPr kumimoji="1" lang="en-GB" sz="11500" dirty="0"/>
          </a:p>
        </p:txBody>
      </p:sp>
      <p:pic>
        <p:nvPicPr>
          <p:cNvPr id="7170" name="Picture 2" descr="C:\Users\Leah\AppData\Local\Microsoft\Windows\Temporary Internet Files\Content.IE5\BJW5LCLL\MC90001880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0" y="2208274"/>
            <a:ext cx="5995705" cy="42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-14759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 </a:t>
            </a:r>
            <a:r>
              <a:rPr lang="en-GB" sz="7200" dirty="0" err="1" smtClean="0"/>
              <a:t>n</a:t>
            </a:r>
            <a:r>
              <a:rPr kumimoji="1" lang="en-GB" sz="7200" dirty="0" err="1" smtClean="0"/>
              <a:t>i</a:t>
            </a:r>
            <a:r>
              <a:rPr kumimoji="1" lang="en-GB" sz="7200" dirty="0" smtClean="0"/>
              <a:t>  </a:t>
            </a:r>
            <a:r>
              <a:rPr kumimoji="1" lang="en-GB" sz="7200" dirty="0" err="1" smtClean="0"/>
              <a:t>hon</a:t>
            </a:r>
            <a:endParaRPr kumimoji="1" lang="en-GB" sz="7200" dirty="0" smtClean="0"/>
          </a:p>
        </p:txBody>
      </p:sp>
    </p:spTree>
    <p:extLst>
      <p:ext uri="{BB962C8B-B14F-4D97-AF65-F5344CB8AC3E}">
        <p14:creationId xmlns:p14="http://schemas.microsoft.com/office/powerpoint/2010/main" val="26259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ah\AppData\Local\Microsoft\Windows\Temporary Internet Files\Content.IE5\PD6KM5NE\MC9001292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73652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5309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Igirisu</a:t>
            </a:r>
            <a:endParaRPr kumimoji="1" lang="en-GB" sz="6000" dirty="0"/>
          </a:p>
        </p:txBody>
      </p:sp>
    </p:spTree>
    <p:extLst>
      <p:ext uri="{BB962C8B-B14F-4D97-AF65-F5344CB8AC3E}">
        <p14:creationId xmlns:p14="http://schemas.microsoft.com/office/powerpoint/2010/main" val="6284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Leah\AppData\Local\Microsoft\Windows\Temporary Internet Files\Content.IE5\R77SG3WL\MC9000158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52" y="1268760"/>
            <a:ext cx="604867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5309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Amerika</a:t>
            </a:r>
            <a:endParaRPr kumimoji="1" lang="en-GB" sz="6000" dirty="0"/>
          </a:p>
        </p:txBody>
      </p:sp>
    </p:spTree>
    <p:extLst>
      <p:ext uri="{BB962C8B-B14F-4D97-AF65-F5344CB8AC3E}">
        <p14:creationId xmlns:p14="http://schemas.microsoft.com/office/powerpoint/2010/main" val="36857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ah\AppData\Local\Microsoft\Windows\Temporary Internet Files\Content.IE5\BJW5LCLL\MC900018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60" y="2139246"/>
            <a:ext cx="5692368" cy="40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9038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3600" dirty="0" smtClean="0"/>
              <a:t>Chu </a:t>
            </a:r>
            <a:r>
              <a:rPr kumimoji="1" lang="ja-JP" altLang="en-US" sz="3600" dirty="0" smtClean="0"/>
              <a:t>　</a:t>
            </a:r>
            <a:r>
              <a:rPr kumimoji="1" lang="en-GB" sz="3600" dirty="0" err="1" smtClean="0"/>
              <a:t>goku</a:t>
            </a:r>
            <a:endParaRPr kumimoji="1"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92696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/>
              <a:t>中国</a:t>
            </a:r>
            <a:endParaRPr kumimoji="1" lang="en-GB" sz="8800" dirty="0"/>
          </a:p>
        </p:txBody>
      </p:sp>
    </p:spTree>
    <p:extLst>
      <p:ext uri="{BB962C8B-B14F-4D97-AF65-F5344CB8AC3E}">
        <p14:creationId xmlns:p14="http://schemas.microsoft.com/office/powerpoint/2010/main" val="14099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434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Comic Sans MS</vt:lpstr>
      <vt:lpstr>Office Theme</vt:lpstr>
      <vt:lpstr>PowerPoint Presentation</vt:lpstr>
      <vt:lpstr>PowerPoint Presentation</vt:lpstr>
      <vt:lpstr>Q.　Where do you come from? 質問：　Doko kara kimashita 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the Japanese next to the English. There will be one Romaji word left over, see if you can work out what it means…</vt:lpstr>
      <vt:lpstr>Now look up the Japanese for other countries.</vt:lpstr>
      <vt:lpstr>Watashi wa igirisu kara kimashita. Demo … I come from England but…</vt:lpstr>
      <vt:lpstr>Use the last activity to answer the following questions</vt:lpstr>
      <vt:lpstr>Kanji　Practice</vt:lpstr>
      <vt:lpstr>Kanji　Practice </vt:lpstr>
      <vt:lpstr>Doko kara kimashita ka?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gordon</dc:creator>
  <cp:lastModifiedBy>billinge</cp:lastModifiedBy>
  <cp:revision>6</cp:revision>
  <dcterms:created xsi:type="dcterms:W3CDTF">2013-05-28T16:41:15Z</dcterms:created>
  <dcterms:modified xsi:type="dcterms:W3CDTF">2013-08-23T04:01:35Z</dcterms:modified>
</cp:coreProperties>
</file>