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4" r:id="rId11"/>
    <p:sldId id="266" r:id="rId12"/>
    <p:sldId id="267" r:id="rId13"/>
    <p:sldId id="268" r:id="rId14"/>
    <p:sldId id="263" r:id="rId15"/>
    <p:sldId id="275" r:id="rId16"/>
    <p:sldId id="27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E5E44-3114-40D4-A44B-4B7DC1B329B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52FAE-F615-49A2-B49C-4111B803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9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5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8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99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1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9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B2F3-768B-4C70-BF87-2C776484ACD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1F00-8681-4F37-831D-6FA1CC04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9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385E62D-AD89-44DE-9DEA-456C9A151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4D366E6-A1B4-46C8-8552-4646A3738DA8}" type="datetimeFigureOut">
              <a:rPr lang="en-US" smtClean="0">
                <a:solidFill>
                  <a:srgbClr val="EEECE1"/>
                </a:solidFill>
              </a:rPr>
              <a:pPr/>
              <a:t>5/2/2014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252355"/>
            <a:ext cx="8534400" cy="1766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COUNTING THINGS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744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1026" name="Picture 2" descr="http://www.art-saloon.ru/big/item_4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7625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419600" y="838200"/>
            <a:ext cx="4572000" cy="3505200"/>
          </a:xfrm>
          <a:prstGeom prst="wedgeEllipseCallout">
            <a:avLst>
              <a:gd name="adj1" fmla="val -51674"/>
              <a:gd name="adj2" fmla="val 5250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Wain</a:t>
            </a:r>
            <a:r>
              <a:rPr lang="en-US" sz="4000" dirty="0" smtClean="0">
                <a:solidFill>
                  <a:schemeClr val="tx1"/>
                </a:solidFill>
              </a:rPr>
              <a:t> o </a:t>
            </a:r>
            <a:r>
              <a:rPr lang="en-US" sz="4000" dirty="0" err="1" smtClean="0">
                <a:solidFill>
                  <a:schemeClr val="tx1"/>
                </a:solidFill>
              </a:rPr>
              <a:t>futatsu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kudasai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.coolclips.com/150/wjm/tf05141/CoolClips_vc002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1689"/>
            <a:ext cx="2647950" cy="296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76600" y="1143000"/>
            <a:ext cx="5410200" cy="3048000"/>
          </a:xfrm>
          <a:prstGeom prst="wedgeEllipseCallout">
            <a:avLst>
              <a:gd name="adj1" fmla="val -69338"/>
              <a:gd name="adj2" fmla="val 201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Hanbāgā</a:t>
            </a:r>
            <a:r>
              <a:rPr lang="en-US" sz="4000" dirty="0" smtClean="0">
                <a:solidFill>
                  <a:schemeClr val="tx1"/>
                </a:solidFill>
              </a:rPr>
              <a:t> o </a:t>
            </a:r>
            <a:r>
              <a:rPr lang="en-US" sz="4000" dirty="0" err="1" smtClean="0">
                <a:solidFill>
                  <a:schemeClr val="tx1"/>
                </a:solidFill>
              </a:rPr>
              <a:t>mittsu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kudasai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isualphotos.com/photo/2x4048949/two_women_sitting_at_a_sidewalk_cafe_zz03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752850" cy="46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210050" y="893036"/>
            <a:ext cx="4781550" cy="3505200"/>
          </a:xfrm>
          <a:prstGeom prst="wedgeEllipseCallout">
            <a:avLst>
              <a:gd name="adj1" fmla="val -75886"/>
              <a:gd name="adj2" fmla="val 642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Kōhii</a:t>
            </a:r>
            <a:r>
              <a:rPr lang="en-US" sz="4000" dirty="0" smtClean="0">
                <a:solidFill>
                  <a:schemeClr val="tx1"/>
                </a:solidFill>
              </a:rPr>
              <a:t> o </a:t>
            </a:r>
            <a:r>
              <a:rPr lang="en-US" sz="4000" dirty="0" err="1" smtClean="0">
                <a:solidFill>
                  <a:schemeClr val="tx1"/>
                </a:solidFill>
              </a:rPr>
              <a:t>hitotsu</a:t>
            </a:r>
            <a:r>
              <a:rPr lang="en-US" sz="4000" dirty="0" smtClean="0">
                <a:solidFill>
                  <a:schemeClr val="tx1"/>
                </a:solidFill>
              </a:rPr>
              <a:t> to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kōcha</a:t>
            </a:r>
            <a:r>
              <a:rPr lang="en-US" sz="4000" dirty="0" smtClean="0">
                <a:solidFill>
                  <a:schemeClr val="tx1"/>
                </a:solidFill>
              </a:rPr>
              <a:t> o </a:t>
            </a:r>
            <a:r>
              <a:rPr lang="en-US" sz="4000" dirty="0" err="1" smtClean="0">
                <a:solidFill>
                  <a:schemeClr val="tx1"/>
                </a:solidFill>
              </a:rPr>
              <a:t>hitotsu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kudasai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Renshū</a:t>
            </a:r>
            <a:r>
              <a:rPr lang="en-AU" b="1" dirty="0" smtClean="0"/>
              <a:t> 1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124200"/>
            <a:ext cx="6934200" cy="7620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>
                <a:solidFill>
                  <a:srgbClr val="00B050"/>
                </a:solidFill>
              </a:rPr>
              <a:t>THING</a:t>
            </a:r>
            <a:r>
              <a:rPr lang="en-AU" sz="4400" dirty="0" smtClean="0"/>
              <a:t> o </a:t>
            </a:r>
            <a:r>
              <a:rPr lang="en-AU" sz="4400" dirty="0" smtClean="0">
                <a:solidFill>
                  <a:srgbClr val="FF0000"/>
                </a:solidFill>
              </a:rPr>
              <a:t>NUMBER</a:t>
            </a:r>
            <a:r>
              <a:rPr lang="en-AU" sz="4400" dirty="0" smtClean="0"/>
              <a:t> </a:t>
            </a:r>
            <a:r>
              <a:rPr lang="en-AU" sz="4400" dirty="0" err="1" smtClean="0"/>
              <a:t>kudasai</a:t>
            </a:r>
            <a:r>
              <a:rPr lang="en-AU" sz="4400" dirty="0" smtClean="0"/>
              <a:t>.</a:t>
            </a:r>
          </a:p>
          <a:p>
            <a:pPr marL="0" indent="0">
              <a:buNone/>
            </a:pPr>
            <a:endParaRPr lang="en-A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924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Take a picture, roll the dice and then order the food on the picture accordingly.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91837" y="4495800"/>
            <a:ext cx="4441344" cy="2006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AU" b="1" u="sng" dirty="0" smtClean="0"/>
              <a:t>Example: </a:t>
            </a:r>
          </a:p>
          <a:p>
            <a:pPr lvl="0">
              <a:spcBef>
                <a:spcPct val="20000"/>
              </a:spcBef>
            </a:pPr>
            <a:r>
              <a:rPr lang="en-AU" sz="3600" dirty="0" err="1" smtClean="0">
                <a:solidFill>
                  <a:srgbClr val="00B050"/>
                </a:solidFill>
              </a:rPr>
              <a:t>Kōra</a:t>
            </a:r>
            <a:r>
              <a:rPr lang="en-AU" sz="3600" dirty="0" smtClean="0">
                <a:solidFill>
                  <a:prstClr val="black"/>
                </a:solidFill>
              </a:rPr>
              <a:t> </a:t>
            </a:r>
            <a:r>
              <a:rPr lang="en-AU" sz="3600" dirty="0">
                <a:solidFill>
                  <a:prstClr val="black"/>
                </a:solidFill>
              </a:rPr>
              <a:t>o </a:t>
            </a:r>
            <a:r>
              <a:rPr lang="en-AU" sz="3600" dirty="0" err="1">
                <a:solidFill>
                  <a:srgbClr val="FF0000"/>
                </a:solidFill>
              </a:rPr>
              <a:t>hitotsu</a:t>
            </a:r>
            <a:r>
              <a:rPr lang="en-AU" sz="3600" dirty="0">
                <a:solidFill>
                  <a:srgbClr val="FF0000"/>
                </a:solidFill>
              </a:rPr>
              <a:t> </a:t>
            </a:r>
            <a:r>
              <a:rPr lang="en-AU" sz="3600" dirty="0" err="1">
                <a:solidFill>
                  <a:prstClr val="black"/>
                </a:solidFill>
              </a:rPr>
              <a:t>kudasai</a:t>
            </a:r>
            <a:r>
              <a:rPr lang="en-AU" sz="3600" dirty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AU" sz="2800" i="1" dirty="0">
                <a:solidFill>
                  <a:prstClr val="black"/>
                </a:solidFill>
              </a:rPr>
              <a:t>I’d like </a:t>
            </a:r>
            <a:r>
              <a:rPr lang="en-AU" sz="2800" i="1" dirty="0">
                <a:solidFill>
                  <a:srgbClr val="FF0000"/>
                </a:solidFill>
              </a:rPr>
              <a:t>one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00B050"/>
                </a:solidFill>
              </a:rPr>
              <a:t>coke</a:t>
            </a:r>
            <a:r>
              <a:rPr lang="en-AU" sz="2800" i="1" dirty="0">
                <a:solidFill>
                  <a:prstClr val="black"/>
                </a:solidFill>
              </a:rPr>
              <a:t> please</a:t>
            </a:r>
            <a:r>
              <a:rPr lang="en-AU" sz="3600" dirty="0">
                <a:solidFill>
                  <a:prstClr val="black"/>
                </a:solidFill>
              </a:rPr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6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Renshū</a:t>
            </a:r>
            <a:r>
              <a:rPr lang="en-AU" b="1" dirty="0" smtClean="0"/>
              <a:t> 2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3236020"/>
            <a:ext cx="8046720" cy="533400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sz="4400" dirty="0">
                <a:solidFill>
                  <a:srgbClr val="00B050"/>
                </a:solidFill>
              </a:rPr>
              <a:t>THING</a:t>
            </a:r>
            <a:r>
              <a:rPr lang="en-AU" sz="4400" dirty="0"/>
              <a:t> o </a:t>
            </a:r>
            <a:r>
              <a:rPr lang="en-AU" sz="4400" dirty="0">
                <a:solidFill>
                  <a:srgbClr val="FF0000"/>
                </a:solidFill>
              </a:rPr>
              <a:t>NUMBER </a:t>
            </a:r>
            <a:r>
              <a:rPr lang="en-AU" sz="5100" b="1" dirty="0"/>
              <a:t>to</a:t>
            </a:r>
            <a:r>
              <a:rPr lang="en-AU" sz="4400" dirty="0"/>
              <a:t> </a:t>
            </a:r>
            <a:r>
              <a:rPr lang="en-AU" sz="4400" dirty="0">
                <a:solidFill>
                  <a:srgbClr val="00B050"/>
                </a:solidFill>
              </a:rPr>
              <a:t>THING</a:t>
            </a:r>
            <a:r>
              <a:rPr lang="en-AU" sz="4400" dirty="0"/>
              <a:t> o </a:t>
            </a:r>
            <a:r>
              <a:rPr lang="en-AU" sz="4400" dirty="0">
                <a:solidFill>
                  <a:srgbClr val="FF0000"/>
                </a:solidFill>
              </a:rPr>
              <a:t>NUMBER</a:t>
            </a:r>
            <a:r>
              <a:rPr lang="en-AU" sz="4400" dirty="0"/>
              <a:t> </a:t>
            </a:r>
            <a:r>
              <a:rPr lang="en-AU" sz="4400" dirty="0" err="1"/>
              <a:t>kudasai</a:t>
            </a:r>
            <a:r>
              <a:rPr lang="en-AU" sz="4400" dirty="0" smtClean="0"/>
              <a:t>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31520" y="4524103"/>
            <a:ext cx="770454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AU" b="1" u="sng" dirty="0" smtClean="0"/>
              <a:t>Example: </a:t>
            </a:r>
          </a:p>
          <a:p>
            <a:r>
              <a:rPr lang="en-AU" sz="3600" dirty="0" err="1">
                <a:solidFill>
                  <a:srgbClr val="00B050"/>
                </a:solidFill>
              </a:rPr>
              <a:t>Kōra</a:t>
            </a:r>
            <a:r>
              <a:rPr lang="en-AU" sz="3600" dirty="0"/>
              <a:t> o </a:t>
            </a:r>
            <a:r>
              <a:rPr lang="en-AU" sz="3600" dirty="0" err="1">
                <a:solidFill>
                  <a:srgbClr val="FF0000"/>
                </a:solidFill>
              </a:rPr>
              <a:t>hitotsu</a:t>
            </a:r>
            <a:r>
              <a:rPr lang="en-AU" sz="3600" dirty="0">
                <a:solidFill>
                  <a:srgbClr val="FF0000"/>
                </a:solidFill>
              </a:rPr>
              <a:t> </a:t>
            </a:r>
            <a:r>
              <a:rPr lang="en-AU" sz="3600" dirty="0"/>
              <a:t>to</a:t>
            </a:r>
            <a:r>
              <a:rPr lang="en-AU" sz="3600" dirty="0">
                <a:solidFill>
                  <a:srgbClr val="FF0000"/>
                </a:solidFill>
              </a:rPr>
              <a:t> </a:t>
            </a:r>
            <a:r>
              <a:rPr lang="en-AU" sz="3600" dirty="0" err="1">
                <a:solidFill>
                  <a:srgbClr val="00B050"/>
                </a:solidFill>
              </a:rPr>
              <a:t>kōhii</a:t>
            </a:r>
            <a:r>
              <a:rPr lang="en-AU" sz="3600" dirty="0">
                <a:solidFill>
                  <a:srgbClr val="00B050"/>
                </a:solidFill>
              </a:rPr>
              <a:t> </a:t>
            </a:r>
            <a:r>
              <a:rPr lang="en-AU" sz="3600" dirty="0"/>
              <a:t>o</a:t>
            </a:r>
            <a:r>
              <a:rPr lang="en-AU" sz="3600" dirty="0">
                <a:solidFill>
                  <a:srgbClr val="FF0000"/>
                </a:solidFill>
              </a:rPr>
              <a:t> </a:t>
            </a:r>
            <a:r>
              <a:rPr lang="en-AU" sz="3600" dirty="0" err="1">
                <a:solidFill>
                  <a:srgbClr val="FF0000"/>
                </a:solidFill>
              </a:rPr>
              <a:t>hitotsu</a:t>
            </a:r>
            <a:r>
              <a:rPr lang="en-AU" sz="3600" dirty="0">
                <a:solidFill>
                  <a:srgbClr val="FF0000"/>
                </a:solidFill>
              </a:rPr>
              <a:t> </a:t>
            </a:r>
            <a:r>
              <a:rPr lang="en-AU" sz="3600" dirty="0" err="1"/>
              <a:t>kudasai</a:t>
            </a:r>
            <a:r>
              <a:rPr lang="en-AU" sz="3600" dirty="0"/>
              <a:t>.</a:t>
            </a:r>
          </a:p>
          <a:p>
            <a:r>
              <a:rPr lang="en-AU" sz="2800" i="1" dirty="0"/>
              <a:t>I’d like </a:t>
            </a:r>
            <a:r>
              <a:rPr lang="en-AU" sz="2800" i="1" dirty="0">
                <a:solidFill>
                  <a:srgbClr val="FF0000"/>
                </a:solidFill>
              </a:rPr>
              <a:t>one</a:t>
            </a:r>
            <a:r>
              <a:rPr lang="en-AU" sz="2800" i="1" dirty="0"/>
              <a:t> </a:t>
            </a:r>
            <a:r>
              <a:rPr lang="en-AU" sz="2800" i="1" dirty="0">
                <a:solidFill>
                  <a:srgbClr val="00B050"/>
                </a:solidFill>
              </a:rPr>
              <a:t>coke </a:t>
            </a:r>
            <a:r>
              <a:rPr lang="en-AU" sz="2800" i="1" dirty="0"/>
              <a:t>and</a:t>
            </a:r>
            <a:r>
              <a:rPr lang="en-AU" sz="2800" i="1" dirty="0">
                <a:solidFill>
                  <a:srgbClr val="FF0000"/>
                </a:solidFill>
              </a:rPr>
              <a:t> one </a:t>
            </a:r>
            <a:r>
              <a:rPr lang="en-AU" sz="2800" i="1" dirty="0">
                <a:solidFill>
                  <a:srgbClr val="00B050"/>
                </a:solidFill>
              </a:rPr>
              <a:t>coffee</a:t>
            </a:r>
            <a:r>
              <a:rPr lang="en-AU" sz="2800" i="1" dirty="0"/>
              <a:t> please</a:t>
            </a:r>
            <a:r>
              <a:rPr lang="en-AU" sz="2800" i="1" dirty="0" smtClean="0"/>
              <a:t>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31520" y="1600200"/>
            <a:ext cx="7924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Take two pictures, roll the two dice and then order the food on the pictures accordingly.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96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 smtClean="0">
                <a:solidFill>
                  <a:prstClr val="black"/>
                </a:solidFill>
                <a:latin typeface="Japan"/>
              </a:rPr>
              <a:t>Listening!</a:t>
            </a:r>
            <a:endParaRPr lang="en-US" sz="96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http://technoface.hu/new/wp-content/uploads/2012/01/Listening-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Page 33 #7</a:t>
            </a:r>
          </a:p>
        </p:txBody>
      </p:sp>
    </p:spTree>
    <p:extLst>
      <p:ext uri="{BB962C8B-B14F-4D97-AF65-F5344CB8AC3E}">
        <p14:creationId xmlns:p14="http://schemas.microsoft.com/office/powerpoint/2010/main" val="38654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1143000"/>
          </a:xfrm>
        </p:spPr>
        <p:txBody>
          <a:bodyPr/>
          <a:lstStyle/>
          <a:p>
            <a:pPr algn="ctr"/>
            <a:r>
              <a:rPr lang="en-US" dirty="0" err="1" smtClean="0"/>
              <a:t>Kaiwa</a:t>
            </a:r>
            <a:r>
              <a:rPr lang="en-US" dirty="0" smtClean="0"/>
              <a:t> o </a:t>
            </a:r>
            <a:r>
              <a:rPr lang="en-US" dirty="0" err="1" smtClean="0"/>
              <a:t>shimashō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3637"/>
            <a:ext cx="8458200" cy="91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i="1" dirty="0" smtClean="0"/>
              <a:t>Imagine you are in a restaurant in Japan.  Order some food and drinks. </a:t>
            </a: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42894" y="2415570"/>
            <a:ext cx="7663946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/>
              <a:t>Waiter: 	</a:t>
            </a:r>
            <a:r>
              <a:rPr lang="en-AU" sz="2400" dirty="0" err="1" smtClean="0"/>
              <a:t>Irasshaimase</a:t>
            </a:r>
            <a:r>
              <a:rPr lang="en-AU" sz="2400" dirty="0"/>
              <a:t>! </a:t>
            </a:r>
            <a:endParaRPr lang="en-AU" sz="2400" dirty="0" smtClean="0"/>
          </a:p>
          <a:p>
            <a:r>
              <a:rPr lang="en-AU" sz="2400" dirty="0" smtClean="0"/>
              <a:t>Customer</a:t>
            </a:r>
            <a:r>
              <a:rPr lang="en-AU" sz="2400" dirty="0"/>
              <a:t>: 	</a:t>
            </a:r>
            <a:r>
              <a:rPr lang="en-AU" sz="2400" dirty="0">
                <a:solidFill>
                  <a:srgbClr val="00B050"/>
                </a:solidFill>
              </a:rPr>
              <a:t>Thing</a:t>
            </a:r>
            <a:r>
              <a:rPr lang="en-AU" sz="2400" dirty="0"/>
              <a:t> o </a:t>
            </a:r>
            <a:r>
              <a:rPr lang="en-AU" sz="2400" dirty="0" smtClean="0">
                <a:solidFill>
                  <a:srgbClr val="FF0000"/>
                </a:solidFill>
              </a:rPr>
              <a:t>number</a:t>
            </a:r>
            <a:r>
              <a:rPr lang="en-AU" sz="2400" dirty="0" smtClean="0"/>
              <a:t> </a:t>
            </a:r>
            <a:r>
              <a:rPr lang="en-AU" sz="2400" dirty="0" err="1"/>
              <a:t>kudasai</a:t>
            </a:r>
            <a:r>
              <a:rPr lang="en-AU" sz="2400" dirty="0"/>
              <a:t>.</a:t>
            </a:r>
          </a:p>
          <a:p>
            <a:r>
              <a:rPr lang="en-AU" sz="2400" dirty="0"/>
              <a:t>Waiter: 	Hai. </a:t>
            </a:r>
            <a:r>
              <a:rPr lang="en-AU" sz="2400" dirty="0" smtClean="0">
                <a:solidFill>
                  <a:srgbClr val="00B050"/>
                </a:solidFill>
              </a:rPr>
              <a:t>Thing</a:t>
            </a:r>
            <a:r>
              <a:rPr lang="en-AU" sz="2400" dirty="0" smtClean="0"/>
              <a:t> </a:t>
            </a:r>
            <a:r>
              <a:rPr lang="en-AU" sz="2400" dirty="0"/>
              <a:t>o </a:t>
            </a:r>
            <a:r>
              <a:rPr lang="en-AU" sz="2400" dirty="0" smtClean="0">
                <a:solidFill>
                  <a:srgbClr val="FF0000"/>
                </a:solidFill>
              </a:rPr>
              <a:t>number</a:t>
            </a:r>
            <a:r>
              <a:rPr lang="en-AU" sz="2400" dirty="0" smtClean="0"/>
              <a:t> </a:t>
            </a:r>
            <a:r>
              <a:rPr lang="en-AU" sz="2400" dirty="0" err="1"/>
              <a:t>desu</a:t>
            </a:r>
            <a:r>
              <a:rPr lang="en-AU" sz="2400" dirty="0"/>
              <a:t> ne?</a:t>
            </a:r>
          </a:p>
          <a:p>
            <a:r>
              <a:rPr lang="en-AU" sz="2400" dirty="0"/>
              <a:t>Customer: 	Hai, </a:t>
            </a:r>
            <a:r>
              <a:rPr lang="en-AU" sz="2400" dirty="0" err="1"/>
              <a:t>sō</a:t>
            </a:r>
            <a:r>
              <a:rPr lang="en-AU" sz="2400" dirty="0"/>
              <a:t> </a:t>
            </a:r>
            <a:r>
              <a:rPr lang="en-AU" sz="2400" dirty="0" err="1"/>
              <a:t>desu</a:t>
            </a:r>
            <a:r>
              <a:rPr lang="en-AU" sz="24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064" y="2831068"/>
            <a:ext cx="92845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Level 1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654" y="4572000"/>
            <a:ext cx="7663946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/>
              <a:t>Waiter: 	</a:t>
            </a:r>
            <a:r>
              <a:rPr lang="en-AU" sz="2400" dirty="0" err="1" smtClean="0"/>
              <a:t>Irasshaimase</a:t>
            </a:r>
            <a:r>
              <a:rPr lang="en-AU" sz="2400" dirty="0"/>
              <a:t>! </a:t>
            </a:r>
            <a:r>
              <a:rPr lang="en-AU" sz="2400" dirty="0" err="1"/>
              <a:t>Nani</a:t>
            </a:r>
            <a:r>
              <a:rPr lang="en-AU" sz="2400" dirty="0"/>
              <a:t> </a:t>
            </a:r>
            <a:r>
              <a:rPr lang="en-AU" sz="2400" dirty="0" err="1"/>
              <a:t>ni</a:t>
            </a:r>
            <a:r>
              <a:rPr lang="en-AU" sz="2400" dirty="0"/>
              <a:t> </a:t>
            </a:r>
            <a:r>
              <a:rPr lang="en-AU" sz="2400" dirty="0" err="1"/>
              <a:t>nasaimasu</a:t>
            </a:r>
            <a:r>
              <a:rPr lang="en-AU" sz="2400" dirty="0"/>
              <a:t> </a:t>
            </a:r>
            <a:r>
              <a:rPr lang="en-AU" sz="2400" dirty="0" err="1"/>
              <a:t>ka</a:t>
            </a:r>
            <a:r>
              <a:rPr lang="en-AU" sz="2400" dirty="0"/>
              <a:t>?</a:t>
            </a:r>
          </a:p>
          <a:p>
            <a:r>
              <a:rPr lang="en-AU" sz="2400" dirty="0"/>
              <a:t>Customer: 	</a:t>
            </a:r>
            <a:r>
              <a:rPr lang="en-AU" sz="2400" dirty="0" smtClean="0">
                <a:solidFill>
                  <a:srgbClr val="00B050"/>
                </a:solidFill>
              </a:rPr>
              <a:t>Thing</a:t>
            </a:r>
            <a:r>
              <a:rPr lang="en-AU" sz="2400" dirty="0" smtClean="0"/>
              <a:t> o </a:t>
            </a:r>
            <a:r>
              <a:rPr lang="en-AU" sz="2400" dirty="0" smtClean="0">
                <a:solidFill>
                  <a:srgbClr val="FF0000"/>
                </a:solidFill>
              </a:rPr>
              <a:t>number </a:t>
            </a:r>
            <a:r>
              <a:rPr lang="en-AU" sz="2400" b="1" dirty="0" smtClean="0">
                <a:solidFill>
                  <a:schemeClr val="tx1"/>
                </a:solidFill>
              </a:rPr>
              <a:t>to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 smtClean="0">
                <a:solidFill>
                  <a:srgbClr val="00B050"/>
                </a:solidFill>
              </a:rPr>
              <a:t>thing</a:t>
            </a:r>
            <a:r>
              <a:rPr lang="en-AU" sz="2400" dirty="0" smtClean="0"/>
              <a:t> </a:t>
            </a:r>
            <a:r>
              <a:rPr lang="en-AU" sz="2400" dirty="0"/>
              <a:t>o </a:t>
            </a:r>
            <a:r>
              <a:rPr lang="en-AU" sz="2400" dirty="0" smtClean="0">
                <a:solidFill>
                  <a:srgbClr val="FF0000"/>
                </a:solidFill>
              </a:rPr>
              <a:t>number</a:t>
            </a:r>
            <a:r>
              <a:rPr lang="en-AU" sz="2400" dirty="0" smtClean="0"/>
              <a:t> </a:t>
            </a:r>
            <a:r>
              <a:rPr lang="en-AU" sz="2400" dirty="0" err="1" smtClean="0"/>
              <a:t>kudasai</a:t>
            </a:r>
            <a:r>
              <a:rPr lang="en-AU" sz="2400" dirty="0"/>
              <a:t>.</a:t>
            </a:r>
          </a:p>
          <a:p>
            <a:r>
              <a:rPr lang="en-AU" sz="2400" dirty="0"/>
              <a:t>Waiter: 	Hai. </a:t>
            </a: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</a:rPr>
              <a:t>REPEAT ORDER </a:t>
            </a:r>
            <a:r>
              <a:rPr lang="en-AU" sz="2400" dirty="0" err="1" smtClean="0"/>
              <a:t>desu</a:t>
            </a:r>
            <a:r>
              <a:rPr lang="en-AU" sz="2400" dirty="0" smtClean="0"/>
              <a:t> </a:t>
            </a:r>
            <a:r>
              <a:rPr lang="en-AU" sz="2400" dirty="0"/>
              <a:t>ne?</a:t>
            </a:r>
          </a:p>
          <a:p>
            <a:r>
              <a:rPr lang="en-AU" sz="2400" dirty="0"/>
              <a:t>Customer: 	Hai, </a:t>
            </a:r>
            <a:r>
              <a:rPr lang="en-AU" sz="2400" dirty="0" err="1"/>
              <a:t>sō</a:t>
            </a:r>
            <a:r>
              <a:rPr lang="en-AU" sz="2400" dirty="0"/>
              <a:t> </a:t>
            </a:r>
            <a:r>
              <a:rPr lang="en-AU" sz="2400" dirty="0" err="1"/>
              <a:t>desu</a:t>
            </a:r>
            <a:r>
              <a:rPr lang="en-AU" sz="2400" dirty="0"/>
              <a:t>.  </a:t>
            </a:r>
            <a:endParaRPr lang="en-AU" sz="2400" dirty="0" smtClean="0"/>
          </a:p>
          <a:p>
            <a:r>
              <a:rPr lang="en-AU" sz="2400" b="1" dirty="0">
                <a:solidFill>
                  <a:srgbClr val="7030A0"/>
                </a:solidFill>
              </a:rPr>
              <a:t>	</a:t>
            </a:r>
            <a:r>
              <a:rPr lang="en-AU" sz="2400" b="1" dirty="0" smtClean="0">
                <a:solidFill>
                  <a:srgbClr val="7030A0"/>
                </a:solidFill>
              </a:rPr>
              <a:t>              OR</a:t>
            </a:r>
            <a:r>
              <a:rPr lang="en-AU" sz="2400" dirty="0" smtClean="0"/>
              <a:t> </a:t>
            </a:r>
            <a:r>
              <a:rPr lang="en-AU" sz="2400" dirty="0" err="1"/>
              <a:t>Iie</a:t>
            </a:r>
            <a:r>
              <a:rPr lang="en-AU" sz="2400" dirty="0"/>
              <a:t>, </a:t>
            </a:r>
            <a:r>
              <a:rPr lang="en-AU" sz="2400" dirty="0" err="1"/>
              <a:t>chigaimasu</a:t>
            </a:r>
            <a:r>
              <a:rPr lang="en-AU" sz="2400" dirty="0" smtClean="0"/>
              <a:t>. </a:t>
            </a:r>
            <a:r>
              <a:rPr lang="en-AU" sz="2400" dirty="0">
                <a:solidFill>
                  <a:srgbClr val="00B050"/>
                </a:solidFill>
              </a:rPr>
              <a:t>Thing</a:t>
            </a:r>
            <a:r>
              <a:rPr lang="en-AU" sz="2400" dirty="0"/>
              <a:t> o </a:t>
            </a:r>
            <a:r>
              <a:rPr lang="en-AU" sz="2400" dirty="0">
                <a:solidFill>
                  <a:srgbClr val="FF0000"/>
                </a:solidFill>
              </a:rPr>
              <a:t>number </a:t>
            </a:r>
            <a:r>
              <a:rPr lang="en-AU" sz="2400" dirty="0" err="1" smtClean="0">
                <a:solidFill>
                  <a:schemeClr val="tx1"/>
                </a:solidFill>
              </a:rPr>
              <a:t>kudasai</a:t>
            </a:r>
            <a:r>
              <a:rPr lang="en-AU" sz="2400" dirty="0" smtClean="0">
                <a:solidFill>
                  <a:schemeClr val="tx1"/>
                </a:solidFill>
              </a:rPr>
              <a:t>.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81" y="5415187"/>
            <a:ext cx="83689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Level 2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HITOTSU</a:t>
            </a:r>
            <a:r>
              <a:rPr lang="ja-JP" altLang="en-US" dirty="0" smtClean="0"/>
              <a:t>　ひとつ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232" y="1462087"/>
            <a:ext cx="694753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7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FUTATSU	</a:t>
            </a:r>
            <a:r>
              <a:rPr lang="ja-JP" altLang="en-US" dirty="0" smtClean="0"/>
              <a:t>ふたつ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44577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4371975"/>
            <a:ext cx="3962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1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</a:t>
            </a:r>
            <a:r>
              <a:rPr lang="en-US" dirty="0"/>
              <a:t>T</a:t>
            </a:r>
            <a:r>
              <a:rPr lang="en-US" dirty="0" smtClean="0"/>
              <a:t>SU		</a:t>
            </a:r>
            <a:r>
              <a:rPr lang="ja-JP" altLang="en-US" dirty="0" smtClean="0"/>
              <a:t>みっつ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4257675"/>
            <a:ext cx="3962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910" y="2190750"/>
            <a:ext cx="35591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962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2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YOTTSU		</a:t>
            </a:r>
            <a:r>
              <a:rPr lang="ja-JP" altLang="en-US" dirty="0" smtClean="0"/>
              <a:t>よっつ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962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575" y="4248150"/>
            <a:ext cx="3962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1800225"/>
            <a:ext cx="3962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4248150"/>
            <a:ext cx="3962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7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ITSUTSU		</a:t>
            </a:r>
            <a:r>
              <a:rPr lang="ja-JP" altLang="en-US" dirty="0" smtClean="0"/>
              <a:t>いつつ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309" y="1671638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334" y="3471863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084" y="5291138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734" y="5243513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6459" y="1566863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2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MUTTSU 		</a:t>
            </a:r>
            <a:r>
              <a:rPr lang="ja-JP" altLang="en-US" dirty="0" smtClean="0"/>
              <a:t>むっつ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94816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727801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48200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43" y="2743200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0143" y="2676185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43" y="2596584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いくつ　</a:t>
            </a:r>
            <a:r>
              <a:rPr lang="en-AU" dirty="0" err="1" smtClean="0"/>
              <a:t>Ikutsu</a:t>
            </a:r>
            <a:r>
              <a:rPr lang="en-AU" dirty="0" smtClean="0"/>
              <a:t>? </a:t>
            </a:r>
            <a:br>
              <a:rPr lang="en-AU" dirty="0" smtClean="0"/>
            </a:br>
            <a:r>
              <a:rPr lang="en-US" altLang="ja-JP" sz="3600" i="1" dirty="0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ja-JP" altLang="en-US" sz="3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3600" i="1" dirty="0" smtClean="0">
                <a:solidFill>
                  <a:schemeClr val="accent6">
                    <a:lumMod val="75000"/>
                  </a:schemeClr>
                </a:solidFill>
              </a:rPr>
              <a:t>many?</a:t>
            </a:r>
            <a:endParaRPr lang="en-A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94816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727801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48200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43" y="2743200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0143" y="2676185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43" y="2596584"/>
            <a:ext cx="2657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2286000"/>
            <a:ext cx="84446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hitotsu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277291"/>
            <a:ext cx="84818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futatsu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2283432"/>
            <a:ext cx="78412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mittsu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4358469"/>
            <a:ext cx="77021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yottsu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190875" y="4358469"/>
            <a:ext cx="81464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itsutsu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4358469"/>
            <a:ext cx="85305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muttsu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27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0130" y="3861873"/>
            <a:ext cx="1295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y</a:t>
            </a:r>
            <a:r>
              <a:rPr lang="en-US" dirty="0" err="1" smtClean="0">
                <a:solidFill>
                  <a:prstClr val="black"/>
                </a:solidFill>
              </a:rPr>
              <a:t>ottsu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348" y="6463367"/>
            <a:ext cx="124269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futatsu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3255" y="4011704"/>
            <a:ext cx="2286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muttsu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image.excite.co.jp/feed/expub/Woman_woman/2012/E1345637801060/E1345637801060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" y="1676400"/>
            <a:ext cx="3276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いくつ　</a:t>
            </a:r>
            <a:r>
              <a:rPr lang="en-AU" smtClean="0"/>
              <a:t>Ikutsu? </a:t>
            </a:r>
            <a:br>
              <a:rPr lang="en-AU" smtClean="0"/>
            </a:br>
            <a:r>
              <a:rPr lang="en-US" altLang="ja-JP" sz="3600" i="1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ja-JP" altLang="en-US" sz="3600" i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3600" i="1" smtClean="0">
                <a:solidFill>
                  <a:schemeClr val="accent6">
                    <a:lumMod val="75000"/>
                  </a:schemeClr>
                </a:solidFill>
              </a:rPr>
              <a:t>many?</a:t>
            </a:r>
            <a:endParaRPr lang="en-A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" y="4288703"/>
            <a:ext cx="2848404" cy="21335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6098" y="6479755"/>
            <a:ext cx="1295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mittsu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256" y="4439820"/>
            <a:ext cx="2819944" cy="1999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355" y="1633023"/>
            <a:ext cx="2971800" cy="2228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22587" y="3832800"/>
            <a:ext cx="1295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hitotsu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2117" y="6422257"/>
            <a:ext cx="1295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itsutsu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347" y="1593987"/>
            <a:ext cx="1435880" cy="21538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029" y="4591894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3" grpId="0" animBg="1"/>
      <p:bldP spid="17" grpId="0" animBg="1"/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166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Japan</vt:lpstr>
      <vt:lpstr>MS PGothic</vt:lpstr>
      <vt:lpstr>Arial</vt:lpstr>
      <vt:lpstr>Calibri</vt:lpstr>
      <vt:lpstr>Cambria</vt:lpstr>
      <vt:lpstr>Office Theme</vt:lpstr>
      <vt:lpstr>Adjacency</vt:lpstr>
      <vt:lpstr>COUNTING THINGS</vt:lpstr>
      <vt:lpstr>HITOTSU　ひとつ</vt:lpstr>
      <vt:lpstr>FUTATSU ふたつ</vt:lpstr>
      <vt:lpstr>MITTSU  みっつ</vt:lpstr>
      <vt:lpstr>YOTTSU  よっつ</vt:lpstr>
      <vt:lpstr>ITSUTSU  いつつ</vt:lpstr>
      <vt:lpstr>MUTTSU   むっつ</vt:lpstr>
      <vt:lpstr>いくつ　Ikutsu?  How many?</vt:lpstr>
      <vt:lpstr>PowerPoint Presentation</vt:lpstr>
      <vt:lpstr>Examples:</vt:lpstr>
      <vt:lpstr>PowerPoint Presentation</vt:lpstr>
      <vt:lpstr>PowerPoint Presentation</vt:lpstr>
      <vt:lpstr>Renshū 1</vt:lpstr>
      <vt:lpstr>Renshū 2</vt:lpstr>
      <vt:lpstr>PowerPoint Presentation</vt:lpstr>
      <vt:lpstr>Kaiwa o shimashō!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THINGS</dc:title>
  <dc:creator>Bill &amp; Inge</dc:creator>
  <cp:lastModifiedBy>Inge Foley</cp:lastModifiedBy>
  <cp:revision>15</cp:revision>
  <dcterms:created xsi:type="dcterms:W3CDTF">2012-09-21T03:05:49Z</dcterms:created>
  <dcterms:modified xsi:type="dcterms:W3CDTF">2014-05-02T11:50:17Z</dcterms:modified>
</cp:coreProperties>
</file>