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503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355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362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4656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9140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8313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979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11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974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070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34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14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12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268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872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660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F7499-CF0D-484F-9A32-556C10D0FA3A}" type="datetimeFigureOut">
              <a:rPr lang="en-AU" smtClean="0"/>
              <a:t>15/10/2017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2C6001-A84A-471D-9B96-9728949569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07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4nYkPJ-J68" TargetMode="External"/><Relationship Id="rId2" Type="http://schemas.openxmlformats.org/officeDocument/2006/relationships/hyperlink" Target="https://www.youtube.com/watch?v=RZOVoW5y40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Causative Verbs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Extensively borrowed from Rubin, J “Gone </a:t>
            </a:r>
            <a:r>
              <a:rPr lang="en-AU" dirty="0" err="1" smtClean="0"/>
              <a:t>Fishin</a:t>
            </a:r>
            <a:r>
              <a:rPr lang="en-AU" dirty="0" smtClean="0"/>
              <a:t>’”, Power Japanese (1992: </a:t>
            </a:r>
            <a:r>
              <a:rPr lang="en-AU" dirty="0" err="1" smtClean="0"/>
              <a:t>Kodansha:Tokyo</a:t>
            </a:r>
            <a:r>
              <a:rPr lang="en-AU" dirty="0" smtClean="0"/>
              <a:t>)</a:t>
            </a:r>
          </a:p>
          <a:p>
            <a:endParaRPr lang="en-GB" dirty="0"/>
          </a:p>
          <a:p>
            <a:pPr algn="r"/>
            <a:r>
              <a:rPr lang="en-GB" sz="1400" i="1" dirty="0" smtClean="0"/>
              <a:t>Created by K McMahon</a:t>
            </a:r>
            <a:endParaRPr lang="en-AU" sz="1400" i="1" dirty="0"/>
          </a:p>
        </p:txBody>
      </p:sp>
    </p:spTree>
    <p:extLst>
      <p:ext uri="{BB962C8B-B14F-4D97-AF65-F5344CB8AC3E}">
        <p14:creationId xmlns:p14="http://schemas.microsoft.com/office/powerpoint/2010/main" val="231444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214" y="5098370"/>
            <a:ext cx="4162425" cy="1571625"/>
          </a:xfrm>
        </p:spPr>
      </p:pic>
    </p:spTree>
    <p:extLst>
      <p:ext uri="{BB962C8B-B14F-4D97-AF65-F5344CB8AC3E}">
        <p14:creationId xmlns:p14="http://schemas.microsoft.com/office/powerpoint/2010/main" val="49755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ja-JP" altLang="en-US" dirty="0"/>
              <a:t>本</a:t>
            </a:r>
            <a:r>
              <a:rPr lang="ja-JP" altLang="en-US" dirty="0" smtClean="0"/>
              <a:t>日は休ませていただきます。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（ほんじつは　やすませて　いただきます）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ja-JP" sz="2400" dirty="0" smtClean="0"/>
              <a:t>This is a sign in a shop window.</a:t>
            </a:r>
          </a:p>
          <a:p>
            <a:pPr marL="0" indent="0">
              <a:buNone/>
            </a:pPr>
            <a:endParaRPr lang="en-AU" altLang="ja-JP" sz="2400" dirty="0" smtClean="0"/>
          </a:p>
          <a:p>
            <a:r>
              <a:rPr lang="ja-JP" altLang="en-US" sz="2400" dirty="0" smtClean="0"/>
              <a:t>いみは　どう思いますか。</a:t>
            </a:r>
            <a:endParaRPr lang="en-US" altLang="ja-JP" sz="2400" dirty="0" smtClean="0"/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95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本日</a:t>
            </a:r>
            <a:r>
              <a:rPr lang="ja-JP" altLang="en-US" dirty="0"/>
              <a:t>は</a:t>
            </a:r>
            <a:r>
              <a:rPr lang="ja-JP" altLang="en-US" dirty="0">
                <a:solidFill>
                  <a:srgbClr val="00B0F0"/>
                </a:solidFill>
              </a:rPr>
              <a:t>休ませて</a:t>
            </a:r>
            <a:r>
              <a:rPr lang="ja-JP" altLang="en-US" dirty="0">
                <a:solidFill>
                  <a:srgbClr val="00B050"/>
                </a:solidFill>
              </a:rPr>
              <a:t>いただきます</a:t>
            </a:r>
            <a:r>
              <a:rPr lang="ja-JP" altLang="en-US" dirty="0"/>
              <a:t>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本</a:t>
            </a:r>
            <a:r>
              <a:rPr lang="ja-JP" altLang="en-US" sz="2400" dirty="0" smtClean="0">
                <a:solidFill>
                  <a:srgbClr val="FF0000"/>
                </a:solidFill>
              </a:rPr>
              <a:t>日</a:t>
            </a:r>
            <a:r>
              <a:rPr lang="ja-JP" altLang="en-US" sz="2400" dirty="0" smtClean="0"/>
              <a:t>（ほんじつ）</a:t>
            </a:r>
            <a:r>
              <a:rPr lang="en-AU" altLang="ja-JP" sz="2400" dirty="0" smtClean="0"/>
              <a:t> today</a:t>
            </a:r>
          </a:p>
          <a:p>
            <a:endParaRPr lang="en-AU" sz="2400" dirty="0"/>
          </a:p>
          <a:p>
            <a:r>
              <a:rPr lang="ja-JP" altLang="en-US" sz="2400" dirty="0" smtClean="0">
                <a:solidFill>
                  <a:srgbClr val="00B050"/>
                </a:solidFill>
              </a:rPr>
              <a:t>いただきます</a:t>
            </a:r>
            <a:r>
              <a:rPr lang="en-AU" altLang="ja-JP" sz="2400" dirty="0" smtClean="0"/>
              <a:t> humbly receive (from who?)</a:t>
            </a:r>
          </a:p>
          <a:p>
            <a:endParaRPr lang="en-AU" sz="2400" dirty="0"/>
          </a:p>
          <a:p>
            <a:r>
              <a:rPr lang="ja-JP" altLang="en-US" sz="2400" dirty="0" smtClean="0">
                <a:solidFill>
                  <a:srgbClr val="00B0F0"/>
                </a:solidFill>
              </a:rPr>
              <a:t>休ませて</a:t>
            </a:r>
            <a:r>
              <a:rPr lang="ja-JP" altLang="en-US" sz="2400" dirty="0" smtClean="0"/>
              <a:t>　（やすませて）</a:t>
            </a:r>
            <a:r>
              <a:rPr lang="en-AU" altLang="ja-JP" sz="2400" dirty="0" smtClean="0"/>
              <a:t>causative form of </a:t>
            </a:r>
            <a:r>
              <a:rPr lang="ja-JP" altLang="en-US" sz="2400" dirty="0" smtClean="0"/>
              <a:t>休む</a:t>
            </a:r>
            <a:r>
              <a:rPr lang="en-AU" altLang="ja-JP" sz="2400" dirty="0" smtClean="0"/>
              <a:t> to rest – the person will receive rest</a:t>
            </a:r>
          </a:p>
          <a:p>
            <a:endParaRPr lang="en-AU" sz="2400" dirty="0"/>
          </a:p>
          <a:p>
            <a:r>
              <a:rPr lang="ja-JP" altLang="en-US" sz="2400" dirty="0"/>
              <a:t>いみ</a:t>
            </a:r>
            <a:r>
              <a:rPr lang="ja-JP" altLang="en-US" sz="2400" dirty="0" smtClean="0"/>
              <a:t>はどう</a:t>
            </a:r>
            <a:r>
              <a:rPr lang="ja-JP" altLang="en-US" sz="2400" dirty="0"/>
              <a:t>思</a:t>
            </a:r>
            <a:r>
              <a:rPr lang="ja-JP" altLang="en-US" sz="2400" dirty="0" smtClean="0"/>
              <a:t>いますか</a:t>
            </a:r>
            <a:r>
              <a:rPr lang="ja-JP" altLang="en-US" sz="2400" dirty="0"/>
              <a:t>。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34338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本日</a:t>
            </a:r>
            <a:r>
              <a:rPr lang="ja-JP" altLang="en-US" dirty="0"/>
              <a:t>は</a:t>
            </a:r>
            <a:r>
              <a:rPr lang="ja-JP" altLang="en-US" dirty="0">
                <a:solidFill>
                  <a:srgbClr val="00B0F0"/>
                </a:solidFill>
              </a:rPr>
              <a:t>休ませて</a:t>
            </a:r>
            <a:r>
              <a:rPr lang="ja-JP" altLang="en-US" dirty="0">
                <a:solidFill>
                  <a:srgbClr val="00B050"/>
                </a:solidFill>
              </a:rPr>
              <a:t>いただきます</a:t>
            </a:r>
            <a:endParaRPr lang="en-AU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There are two unknown subjects here, X and Y</a:t>
            </a:r>
          </a:p>
          <a:p>
            <a:r>
              <a:rPr lang="en-AU" sz="2400" dirty="0" smtClean="0"/>
              <a:t>“X will humbly receive Y’s letting X rest” </a:t>
            </a:r>
            <a:r>
              <a:rPr lang="en-AU" sz="2400" dirty="0" smtClean="0">
                <a:sym typeface="Wingdings" panose="05000000000000000000" pitchFamily="2" charset="2"/>
              </a:rPr>
              <a:t> “(We, the shopkeepers), </a:t>
            </a:r>
            <a:r>
              <a:rPr lang="en-AU" sz="2400" dirty="0" smtClean="0">
                <a:solidFill>
                  <a:srgbClr val="00B050"/>
                </a:solidFill>
                <a:sym typeface="Wingdings" panose="05000000000000000000" pitchFamily="2" charset="2"/>
              </a:rPr>
              <a:t>humbly receive </a:t>
            </a:r>
            <a:r>
              <a:rPr lang="en-AU" sz="2400" dirty="0" smtClean="0">
                <a:sym typeface="Wingdings" panose="05000000000000000000" pitchFamily="2" charset="2"/>
              </a:rPr>
              <a:t>(from you, the exalted customer,) (your) </a:t>
            </a:r>
            <a:r>
              <a:rPr lang="en-AU" sz="2400" dirty="0" smtClean="0">
                <a:solidFill>
                  <a:srgbClr val="00B0F0"/>
                </a:solidFill>
                <a:sym typeface="Wingdings" panose="05000000000000000000" pitchFamily="2" charset="2"/>
              </a:rPr>
              <a:t>letting</a:t>
            </a:r>
            <a:r>
              <a:rPr lang="en-AU" sz="2400" dirty="0" smtClean="0">
                <a:sym typeface="Wingdings" panose="05000000000000000000" pitchFamily="2" charset="2"/>
              </a:rPr>
              <a:t> (us) </a:t>
            </a:r>
            <a:r>
              <a:rPr lang="en-AU" sz="2400" dirty="0" smtClean="0">
                <a:solidFill>
                  <a:srgbClr val="00B0F0"/>
                </a:solidFill>
                <a:sym typeface="Wingdings" panose="05000000000000000000" pitchFamily="2" charset="2"/>
              </a:rPr>
              <a:t>rest</a:t>
            </a:r>
            <a:r>
              <a:rPr lang="en-AU" sz="2400" dirty="0" smtClean="0">
                <a:sym typeface="Wingdings" panose="05000000000000000000" pitchFamily="2" charset="2"/>
              </a:rPr>
              <a:t> </a:t>
            </a:r>
            <a:r>
              <a:rPr lang="en-AU" sz="2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today</a:t>
            </a:r>
            <a:r>
              <a:rPr lang="en-AU" sz="2400" dirty="0" smtClean="0">
                <a:sym typeface="Wingdings" panose="05000000000000000000" pitchFamily="2" charset="2"/>
              </a:rPr>
              <a:t>.”  “We thank you for allowing us to have the day off”  “Closed”  “Gone </a:t>
            </a:r>
            <a:r>
              <a:rPr lang="en-AU" sz="2400" dirty="0" err="1" smtClean="0">
                <a:sym typeface="Wingdings" panose="05000000000000000000" pitchFamily="2" charset="2"/>
              </a:rPr>
              <a:t>fishin</a:t>
            </a:r>
            <a:r>
              <a:rPr lang="en-AU" sz="2400" dirty="0" smtClean="0">
                <a:sym typeface="Wingdings" panose="05000000000000000000" pitchFamily="2" charset="2"/>
              </a:rPr>
              <a:t>’”</a:t>
            </a:r>
            <a:endParaRPr lang="en-AU" sz="2400" dirty="0"/>
          </a:p>
          <a:p>
            <a:endParaRPr lang="en-AU" sz="2400" dirty="0" smtClean="0"/>
          </a:p>
          <a:p>
            <a:r>
              <a:rPr lang="en-AU" sz="2400" dirty="0" smtClean="0"/>
              <a:t>Not all causatives are this tricky…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0353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Causative – how to make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www.youtube.com/watch?v=RZOVoW5y40Y</a:t>
            </a:r>
            <a:endParaRPr lang="en-AU" dirty="0" smtClean="0"/>
          </a:p>
          <a:p>
            <a:endParaRPr lang="en-AU" dirty="0"/>
          </a:p>
          <a:p>
            <a:r>
              <a:rPr lang="en-AU" dirty="0">
                <a:hlinkClick r:id="rId3"/>
              </a:rPr>
              <a:t>https://</a:t>
            </a:r>
            <a:r>
              <a:rPr lang="en-AU" dirty="0" smtClean="0">
                <a:hlinkClick r:id="rId3"/>
              </a:rPr>
              <a:t>www.youtube.com/watch?v=z4nYkPJ-J68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See also </a:t>
            </a:r>
            <a:r>
              <a:rPr lang="en-AU" dirty="0" err="1" smtClean="0"/>
              <a:t>Mirai</a:t>
            </a:r>
            <a:r>
              <a:rPr lang="en-AU" dirty="0" smtClean="0"/>
              <a:t> 6 p. 148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145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Causative – make AND let?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There is </a:t>
            </a:r>
            <a:r>
              <a:rPr lang="en-AU" sz="2400" b="1" dirty="0" smtClean="0"/>
              <a:t>no distinction </a:t>
            </a:r>
            <a:r>
              <a:rPr lang="en-AU" sz="2400" dirty="0" smtClean="0"/>
              <a:t>between </a:t>
            </a:r>
            <a:r>
              <a:rPr lang="en-AU" sz="2400" dirty="0" smtClean="0">
                <a:solidFill>
                  <a:srgbClr val="FF0000"/>
                </a:solidFill>
              </a:rPr>
              <a:t>making</a:t>
            </a:r>
            <a:r>
              <a:rPr lang="en-AU" sz="2400" dirty="0" smtClean="0"/>
              <a:t> someone do something, and </a:t>
            </a:r>
            <a:r>
              <a:rPr lang="en-AU" sz="2400" dirty="0" smtClean="0">
                <a:solidFill>
                  <a:srgbClr val="FF0000"/>
                </a:solidFill>
              </a:rPr>
              <a:t>letting</a:t>
            </a:r>
            <a:r>
              <a:rPr lang="en-AU" sz="2400" dirty="0" smtClean="0"/>
              <a:t> someone do something.  Both are expressed by causative verbs (and </a:t>
            </a:r>
            <a:r>
              <a:rPr lang="ja-JP" altLang="en-US" sz="2400" dirty="0" smtClean="0"/>
              <a:t>日本人</a:t>
            </a:r>
            <a:r>
              <a:rPr lang="en-AU" altLang="ja-JP" sz="2400" dirty="0" smtClean="0"/>
              <a:t> often struggle with the difference in English)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The context needs to tell the story – e.g. Causative form of </a:t>
            </a:r>
            <a:r>
              <a:rPr lang="ja-JP" altLang="en-US" sz="2400" dirty="0" smtClean="0"/>
              <a:t>休む</a:t>
            </a:r>
            <a:r>
              <a:rPr lang="en-AU" altLang="ja-JP" sz="2400" dirty="0" smtClean="0"/>
              <a:t> is </a:t>
            </a:r>
            <a:r>
              <a:rPr lang="ja-JP" altLang="en-US" sz="2400" dirty="0" smtClean="0"/>
              <a:t>休ませる</a:t>
            </a:r>
            <a:r>
              <a:rPr lang="en-AU" altLang="ja-JP" sz="2400" dirty="0" smtClean="0"/>
              <a:t> – we’re unlikely to force someone to rest against their will!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3282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61793"/>
          </a:xfrm>
        </p:spPr>
        <p:txBody>
          <a:bodyPr>
            <a:normAutofit fontScale="92500" lnSpcReduction="20000"/>
          </a:bodyPr>
          <a:lstStyle/>
          <a:p>
            <a:r>
              <a:rPr lang="en-AU" sz="2400" dirty="0" smtClean="0"/>
              <a:t>If causative means that someone is making OR letting someone else do something, then there must be two people involved – even if the Japanese sentence may not mention them!</a:t>
            </a:r>
          </a:p>
          <a:p>
            <a:endParaRPr lang="en-AU" sz="2400" dirty="0"/>
          </a:p>
          <a:p>
            <a:r>
              <a:rPr lang="en-AU" sz="2400" dirty="0" smtClean="0"/>
              <a:t>Use of </a:t>
            </a:r>
            <a:r>
              <a:rPr lang="ja-JP" altLang="en-US" sz="2400" dirty="0" smtClean="0"/>
              <a:t>「あげる」</a:t>
            </a:r>
            <a:r>
              <a:rPr lang="en-AU" altLang="ja-JP" sz="2400" dirty="0" smtClean="0"/>
              <a:t>or </a:t>
            </a:r>
            <a:r>
              <a:rPr lang="ja-JP" altLang="en-US" sz="2400" dirty="0" smtClean="0"/>
              <a:t>「くれる」</a:t>
            </a:r>
            <a:r>
              <a:rPr lang="en-AU" altLang="ja-JP" sz="2400" dirty="0" smtClean="0"/>
              <a:t>with the causative verb will often suggest the “let someone do” meaning</a:t>
            </a:r>
          </a:p>
          <a:p>
            <a:endParaRPr lang="en-AU" sz="2400" dirty="0"/>
          </a:p>
          <a:p>
            <a:pPr fontAlgn="base"/>
            <a:r>
              <a:rPr lang="ja-JP" altLang="en-US" sz="2800" dirty="0"/>
              <a:t>全</a:t>
            </a:r>
            <a:r>
              <a:rPr lang="ja-JP" altLang="en-US" sz="2800" dirty="0" smtClean="0"/>
              <a:t>部（ぜんぶ</a:t>
            </a:r>
            <a:r>
              <a:rPr lang="ja-JP" altLang="en-US" sz="2800" dirty="0"/>
              <a:t>）</a:t>
            </a:r>
            <a:r>
              <a:rPr lang="ja-JP" altLang="en-US" sz="2800" dirty="0" smtClean="0"/>
              <a:t>食</a:t>
            </a:r>
            <a:r>
              <a:rPr lang="ja-JP" altLang="en-US" sz="2800" dirty="0"/>
              <a:t>べさせた。</a:t>
            </a:r>
            <a:br>
              <a:rPr lang="ja-JP" altLang="en-US" sz="2800" dirty="0"/>
            </a:br>
            <a:r>
              <a:rPr lang="en-AU" sz="2800" dirty="0"/>
              <a:t>Made/Let (someone) eat it all.</a:t>
            </a:r>
          </a:p>
          <a:p>
            <a:pPr fontAlgn="base"/>
            <a:r>
              <a:rPr lang="ja-JP" altLang="en-US" sz="2800" dirty="0"/>
              <a:t>全部食べさせて</a:t>
            </a:r>
            <a:r>
              <a:rPr lang="ja-JP" altLang="en-US" sz="2800" dirty="0">
                <a:solidFill>
                  <a:srgbClr val="FF0000"/>
                </a:solidFill>
              </a:rPr>
              <a:t>くれた</a:t>
            </a:r>
            <a:r>
              <a:rPr lang="ja-JP" altLang="en-US" sz="2800" dirty="0"/>
              <a:t>。</a:t>
            </a:r>
            <a:br>
              <a:rPr lang="ja-JP" altLang="en-US" sz="2800" dirty="0"/>
            </a:br>
            <a:r>
              <a:rPr lang="en-AU" sz="2800" dirty="0"/>
              <a:t>Let (someone) eat it all.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688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書かせて　くれる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7464"/>
            <a:ext cx="8915400" cy="4383758"/>
          </a:xfrm>
        </p:spPr>
        <p:txBody>
          <a:bodyPr>
            <a:normAutofit/>
          </a:bodyPr>
          <a:lstStyle/>
          <a:p>
            <a:r>
              <a:rPr lang="ja-JP" altLang="en-US" sz="2000" dirty="0" smtClean="0"/>
              <a:t>かかせて　</a:t>
            </a:r>
            <a:r>
              <a:rPr lang="en-AU" altLang="ja-JP" sz="2000" dirty="0" smtClean="0">
                <a:sym typeface="Wingdings" panose="05000000000000000000" pitchFamily="2" charset="2"/>
              </a:rPr>
              <a:t> </a:t>
            </a:r>
            <a:r>
              <a:rPr lang="ja-JP" altLang="en-US" sz="2000" dirty="0" smtClean="0">
                <a:sym typeface="Wingdings" panose="05000000000000000000" pitchFamily="2" charset="2"/>
              </a:rPr>
              <a:t>かく</a:t>
            </a:r>
            <a:r>
              <a:rPr lang="en-AU" altLang="ja-JP" sz="2000" dirty="0" smtClean="0">
                <a:sym typeface="Wingdings" panose="05000000000000000000" pitchFamily="2" charset="2"/>
              </a:rPr>
              <a:t> (to write) </a:t>
            </a:r>
          </a:p>
          <a:p>
            <a:r>
              <a:rPr lang="en-AU" sz="2000" dirty="0" smtClean="0">
                <a:sym typeface="Wingdings" panose="05000000000000000000" pitchFamily="2" charset="2"/>
              </a:rPr>
              <a:t>“He gave me his causing to write” – very context dependent.</a:t>
            </a:r>
          </a:p>
          <a:p>
            <a:r>
              <a:rPr lang="en-AU" sz="2000" dirty="0" smtClean="0">
                <a:sym typeface="Wingdings" panose="05000000000000000000" pitchFamily="2" charset="2"/>
              </a:rPr>
              <a:t>If we were talking about Fred, it could mean “He gave me his causing Fred to write  He did me a favour and got Fred to write it” or “He kindly had Fred write it for me”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r>
              <a:rPr lang="en-AU" sz="2000" dirty="0" smtClean="0">
                <a:sym typeface="Wingdings" panose="05000000000000000000" pitchFamily="2" charset="2"/>
              </a:rPr>
              <a:t>If no third person, then “He gave me his causing to write”  “He did me a favour and let me write it”/”He kindly allowed me to write it”</a:t>
            </a:r>
          </a:p>
          <a:p>
            <a:endParaRPr lang="en-AU" sz="2000" dirty="0">
              <a:sym typeface="Wingdings" panose="05000000000000000000" pitchFamily="2" charset="2"/>
            </a:endParaRPr>
          </a:p>
          <a:p>
            <a:r>
              <a:rPr lang="en-AU" sz="2000" dirty="0" smtClean="0">
                <a:sym typeface="Wingdings" panose="05000000000000000000" pitchFamily="2" charset="2"/>
              </a:rPr>
              <a:t>“He” is the subject of the final verb </a:t>
            </a:r>
            <a:r>
              <a:rPr lang="ja-JP" altLang="en-US" sz="2000" dirty="0" smtClean="0">
                <a:sym typeface="Wingdings" panose="05000000000000000000" pitchFamily="2" charset="2"/>
              </a:rPr>
              <a:t>くれる</a:t>
            </a:r>
            <a:r>
              <a:rPr lang="en-AU" altLang="ja-JP" sz="2000" dirty="0" smtClean="0">
                <a:sym typeface="Wingdings" panose="05000000000000000000" pitchFamily="2" charset="2"/>
              </a:rPr>
              <a:t> and doesn’t do the writing: he does the causing, and he does it for me.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93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Examples </a:t>
            </a:r>
            <a:r>
              <a:rPr lang="en-AU" sz="1200" dirty="0"/>
              <a:t>(from http://</a:t>
            </a:r>
            <a:r>
              <a:rPr lang="en-AU" sz="1200" dirty="0" smtClean="0"/>
              <a:t>www.guidetojapanese.org/learn/grammar/causepass)</a:t>
            </a:r>
            <a:endParaRPr lang="en-AU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9057"/>
            <a:ext cx="8915400" cy="4880929"/>
          </a:xfrm>
        </p:spPr>
        <p:txBody>
          <a:bodyPr>
            <a:normAutofit/>
          </a:bodyPr>
          <a:lstStyle/>
          <a:p>
            <a:pPr fontAlgn="base"/>
            <a:r>
              <a:rPr lang="ja-JP" altLang="en-US" sz="2000" dirty="0"/>
              <a:t>先生が学生に宿題をたくさんさせた</a:t>
            </a:r>
            <a:r>
              <a:rPr lang="ja-JP" altLang="en-US" sz="2000" dirty="0" smtClean="0"/>
              <a:t>。</a:t>
            </a:r>
            <a:endParaRPr lang="en-AU" altLang="ja-JP" sz="2000" dirty="0" smtClean="0"/>
          </a:p>
          <a:p>
            <a:pPr fontAlgn="base"/>
            <a:r>
              <a:rPr lang="en-AU" sz="2000" dirty="0" smtClean="0"/>
              <a:t>Teacher </a:t>
            </a:r>
            <a:r>
              <a:rPr lang="en-AU" sz="2000" dirty="0"/>
              <a:t>made students do lots of homework.</a:t>
            </a:r>
          </a:p>
          <a:p>
            <a:pPr fontAlgn="base"/>
            <a:r>
              <a:rPr lang="ja-JP" altLang="en-US" sz="2000" dirty="0"/>
              <a:t>先生が質問をたくさん聞かせてくれた</a:t>
            </a:r>
            <a:r>
              <a:rPr lang="ja-JP" altLang="en-US" sz="2000" dirty="0" smtClean="0"/>
              <a:t>。</a:t>
            </a:r>
            <a:endParaRPr lang="en-AU" altLang="ja-JP" sz="2000" dirty="0" smtClean="0"/>
          </a:p>
          <a:p>
            <a:pPr fontAlgn="base"/>
            <a:r>
              <a:rPr lang="en-AU" sz="2000" dirty="0" smtClean="0"/>
              <a:t>Teacher </a:t>
            </a:r>
            <a:r>
              <a:rPr lang="en-AU" sz="2000" dirty="0"/>
              <a:t>let (someone) ask lots of questions.</a:t>
            </a:r>
          </a:p>
          <a:p>
            <a:pPr fontAlgn="base"/>
            <a:r>
              <a:rPr lang="ja-JP" altLang="en-US" sz="2000" dirty="0"/>
              <a:t>今日は仕事を休ませてください</a:t>
            </a:r>
            <a:r>
              <a:rPr lang="ja-JP" altLang="en-US" sz="2000" dirty="0" smtClean="0"/>
              <a:t>。</a:t>
            </a:r>
            <a:endParaRPr lang="en-AU" altLang="ja-JP" sz="2000" dirty="0" smtClean="0"/>
          </a:p>
          <a:p>
            <a:pPr fontAlgn="base"/>
            <a:r>
              <a:rPr lang="en-AU" sz="2000" dirty="0" smtClean="0"/>
              <a:t>Please </a:t>
            </a:r>
            <a:r>
              <a:rPr lang="en-AU" sz="2000" dirty="0"/>
              <a:t>let me rest from work today. (Please let me take the day off today.)</a:t>
            </a:r>
          </a:p>
          <a:p>
            <a:pPr fontAlgn="base"/>
            <a:r>
              <a:rPr lang="ja-JP" altLang="en-US" sz="2000" dirty="0"/>
              <a:t>その部</a:t>
            </a:r>
            <a:r>
              <a:rPr lang="ja-JP" altLang="en-US" sz="2000" dirty="0" smtClean="0"/>
              <a:t>長（ぶちょう）は</a:t>
            </a:r>
            <a:r>
              <a:rPr lang="ja-JP" altLang="en-US" sz="2000" dirty="0"/>
              <a:t>、よく長時</a:t>
            </a:r>
            <a:r>
              <a:rPr lang="ja-JP" altLang="en-US" sz="2000" dirty="0" smtClean="0"/>
              <a:t>間（ちょうじかん）働</a:t>
            </a:r>
            <a:r>
              <a:rPr lang="ja-JP" altLang="en-US" sz="2000" dirty="0"/>
              <a:t>かせる</a:t>
            </a:r>
            <a:r>
              <a:rPr lang="ja-JP" altLang="en-US" sz="2000" dirty="0" smtClean="0"/>
              <a:t>。</a:t>
            </a:r>
            <a:endParaRPr lang="en-AU" altLang="ja-JP" sz="2000" dirty="0" smtClean="0"/>
          </a:p>
          <a:p>
            <a:pPr fontAlgn="base"/>
            <a:r>
              <a:rPr lang="en-AU" sz="2000" dirty="0" smtClean="0"/>
              <a:t>That </a:t>
            </a:r>
            <a:r>
              <a:rPr lang="en-AU" sz="2000" dirty="0"/>
              <a:t>manager often makes (people) work long hours</a:t>
            </a:r>
            <a:r>
              <a:rPr lang="en-AU" sz="2000" dirty="0" smtClean="0"/>
              <a:t>.</a:t>
            </a:r>
          </a:p>
          <a:p>
            <a:pPr fontAlgn="base"/>
            <a:endParaRPr lang="en-AU" sz="2000" dirty="0"/>
          </a:p>
          <a:p>
            <a:pPr fontAlgn="base"/>
            <a:r>
              <a:rPr lang="en-AU" sz="2000" dirty="0" smtClean="0"/>
              <a:t>Your turn: p. 148</a:t>
            </a:r>
            <a:endParaRPr lang="en-AU" sz="2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56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489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メイリオ</vt:lpstr>
      <vt:lpstr>Arial</vt:lpstr>
      <vt:lpstr>Century Gothic</vt:lpstr>
      <vt:lpstr>Wingdings</vt:lpstr>
      <vt:lpstr>Wingdings 3</vt:lpstr>
      <vt:lpstr>Wisp</vt:lpstr>
      <vt:lpstr>Causative Verbs</vt:lpstr>
      <vt:lpstr>本日は休ませていただきます。 （ほんじつは　やすませて　いただきます）</vt:lpstr>
      <vt:lpstr>本日は休ませていただきます。</vt:lpstr>
      <vt:lpstr>本日は休ませていただきます</vt:lpstr>
      <vt:lpstr>Causative – how to make</vt:lpstr>
      <vt:lpstr>Causative – make AND let?</vt:lpstr>
      <vt:lpstr>PowerPoint Presentation</vt:lpstr>
      <vt:lpstr>書かせて　くれる</vt:lpstr>
      <vt:lpstr>Examples (from http://www.guidetojapanese.org/learn/grammar/causepass)</vt:lpstr>
      <vt:lpstr>PowerPoint Presentation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Causative Verbs</dc:title>
  <dc:creator>MCMAHON, Kevin</dc:creator>
  <cp:lastModifiedBy>Inge Foley</cp:lastModifiedBy>
  <cp:revision>14</cp:revision>
  <dcterms:created xsi:type="dcterms:W3CDTF">2016-10-18T23:13:42Z</dcterms:created>
  <dcterms:modified xsi:type="dcterms:W3CDTF">2017-10-15T04:10:01Z</dcterms:modified>
</cp:coreProperties>
</file>