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1" r:id="rId4"/>
    <p:sldMasterId id="2147483793" r:id="rId5"/>
  </p:sldMasterIdLst>
  <p:notesMasterIdLst>
    <p:notesMasterId r:id="rId54"/>
  </p:notesMasterIdLst>
  <p:sldIdLst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18" r:id="rId34"/>
    <p:sldId id="303" r:id="rId35"/>
    <p:sldId id="301" r:id="rId36"/>
    <p:sldId id="317" r:id="rId37"/>
    <p:sldId id="315" r:id="rId38"/>
    <p:sldId id="316" r:id="rId39"/>
    <p:sldId id="269" r:id="rId40"/>
    <p:sldId id="259" r:id="rId41"/>
    <p:sldId id="257" r:id="rId42"/>
    <p:sldId id="258" r:id="rId43"/>
    <p:sldId id="277" r:id="rId44"/>
    <p:sldId id="276" r:id="rId45"/>
    <p:sldId id="319" r:id="rId46"/>
    <p:sldId id="320" r:id="rId47"/>
    <p:sldId id="278" r:id="rId48"/>
    <p:sldId id="279" r:id="rId49"/>
    <p:sldId id="321" r:id="rId50"/>
    <p:sldId id="322" r:id="rId51"/>
    <p:sldId id="323" r:id="rId52"/>
    <p:sldId id="32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572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BA676-34C5-4038-9296-24C0AF3C3FD4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7F5-0ED1-4C89-97D2-F31ED906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5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7F5-0ED1-4C89-97D2-F31ED9063F1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2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7F5-0ED1-4C89-97D2-F31ED9063F1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4B2C62-C8B3-41D4-B6E5-2C6E3FCC558E}" type="datetimeFigureOut">
              <a:rPr lang="en-US"/>
              <a:pPr/>
              <a:t>5/23/2014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36CB89-A633-4FED-9C32-3AE83C48A08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053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5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15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86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6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8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F4E7ED"/>
                </a:solidFill>
              </a:rPr>
              <a:pPr/>
              <a:t>5/23/2014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878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7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7666-E45A-4F5B-9266-208C8EA657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B309-4095-4290-8BA0-8667B29976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56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872F-311B-4698-ABFF-BFE82CD50C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20F2-136C-4193-B635-17592DB31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0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EA1F-7E3D-4AE1-9327-C54B4EBDF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8C27-49E2-49CF-83EA-EB488796E8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79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1D3F-6325-4A5A-8F6A-211F7F8593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2FEF-F88A-4F26-B522-727414C52D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71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C8B7-E581-40B7-A6BD-174AEC4107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0820-8B40-4702-974C-1AE822636F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4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1E84-CADE-4AC2-8CB2-90962385FA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9377-011D-43F9-9297-27AC551541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68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A51-11BB-4553-A2D8-C302290AD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9065-56CE-4D7A-9383-7AE68ABC23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9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6ED5-C0E0-4C25-A038-616D29C7F5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6668-CFB8-4499-A7EC-720469927C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4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6AAE-E5B6-41FC-A060-35398E3F29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5F5B-FE47-4870-A717-1860F33C65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4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6842-3236-4A97-8AF5-A20B84C3B8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A03C-9336-4CA6-A9EB-D741047F37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56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9786-DB94-4049-8F58-C296413C4C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619C-C069-4392-A5F5-EF218A0D1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1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A1DC-F691-4AFF-8B44-5307B3DE01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4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5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24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41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4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5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5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6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66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E24E34-7DA2-4CB5-A8E9-3FF26E029C96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021223-7D6A-4100-BB20-31DCD2A52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82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F9855B-C04F-4070-8E73-F6787C21C9FF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C93A2B-1A2E-4F8E-970A-5D74A2157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93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1982BE-F83A-423F-AF82-5F9A26126732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990F5B-928A-439E-A305-A7AF982B3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4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BF1F9E-245B-4DA3-954A-71C02B55D6CB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4498C3-A38E-4227-BEEE-6D0061D3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8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AB833E-B370-489F-B3CB-C10ACD4FFC2C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42E16A-C014-47A7-A936-5DCAA3B9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36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959B03-7290-4CFB-80E2-34710FEA41AB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DE25F8-82E8-450F-B6C7-3CE052AEC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C34356-3784-47F8-B6EE-19AA5E8E96BA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B08261-0C7C-4EBB-8EE9-04CE23B51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85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A1DBCE-DE0A-4675-8B6C-CFAE5534ACED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41E9F9-A192-4976-99E2-2BFC42866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5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37B389-82DE-44AB-8700-D9EBF3C74015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C0AFC7-CF74-4AAA-A717-4EA1F8E7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5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4979FD-0FDE-4826-B436-11B8EC3DA94D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2D608-713F-4643-B265-7E512C39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CEA4E9-E802-478F-A64A-E3E9E3EFF2FF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54E94E-BD25-482E-98A7-EE3C6078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77EE89-C6AF-42E0-847E-2F9D898848A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785F3A-E332-4C9D-93A1-AEB7C677FF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>
                <a:solidFill>
                  <a:srgbClr val="B13F9A"/>
                </a:solidFill>
              </a:rPr>
              <a:pPr/>
              <a:t>5/23/2014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36CB89-A633-4FED-9C32-3AE83C48A08E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C56F2-B0C8-4FF1-A1ED-BC9630EF1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33FD4-5EFB-40A3-9BEC-CA54103E5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4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4421C6-B44E-4103-96C9-90E955B90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52D8FD-DADE-46BD-8C0A-348EF4C23783}" type="datetimeFigureOut">
              <a:rPr lang="en-US" smtClean="0">
                <a:solidFill>
                  <a:srgbClr val="DFDCB7"/>
                </a:solidFill>
              </a:rPr>
              <a:pPr/>
              <a:t>5/23/2014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C831EB97-D02D-4331-8E94-0D0AB689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EEECE1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EEECE1"/>
                </a:solidFill>
                <a:latin typeface="Calibri"/>
              </a:defRPr>
            </a:lvl1pPr>
          </a:lstStyle>
          <a:p>
            <a:pPr>
              <a:defRPr/>
            </a:pPr>
            <a:fld id="{51A7308C-1A1F-4330-ABE2-D128BB2A2CC2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6096000" cy="3810000"/>
          </a:xfrm>
        </p:spPr>
        <p:txBody>
          <a:bodyPr/>
          <a:lstStyle/>
          <a:p>
            <a:pPr algn="l"/>
            <a:r>
              <a:rPr lang="en-US" altLang="ja-JP" sz="8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Japanese Public Transport</a:t>
            </a:r>
            <a:endParaRPr lang="en-US" sz="8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34400" cy="670560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err="1" smtClean="0"/>
              <a:t>JIYŪseki</a:t>
            </a:r>
            <a:r>
              <a:rPr lang="ja-JP" altLang="en-US" dirty="0" smtClean="0"/>
              <a:t>　</a:t>
            </a:r>
            <a:r>
              <a:rPr lang="en-US" altLang="ja-JP" dirty="0"/>
              <a:t> </a:t>
            </a:r>
            <a:r>
              <a:rPr lang="ja-JP" altLang="en-US" dirty="0" smtClean="0"/>
              <a:t>自由席　 じゆうせき</a:t>
            </a:r>
            <a:endParaRPr lang="en-US" dirty="0"/>
          </a:p>
        </p:txBody>
      </p:sp>
      <p:pic>
        <p:nvPicPr>
          <p:cNvPr id="12290" name="Picture 2" descr="同上・裏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5" y="1143000"/>
            <a:ext cx="3810000" cy="27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2.blogs.yahoo.co.jp/ybi/1/a1/e5/kimukohamuki321/folder/885920/img_885920_18370459_0?12915294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102204"/>
            <a:ext cx="4665785" cy="27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news.mynavi.jp/series/tips/005/images/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248400" y="2209800"/>
            <a:ext cx="1752600" cy="1371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5276850"/>
            <a:ext cx="1752600" cy="762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japanstyle.info/wordpress/wp-content/images/Shinkansen-Nozomi-500-s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409202" cy="160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5" y="2100129"/>
            <a:ext cx="2001140" cy="144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3" y="3657600"/>
            <a:ext cx="1944784" cy="13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44" y="4385253"/>
            <a:ext cx="2133600" cy="160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29" y="2514600"/>
            <a:ext cx="27922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02" y="2438400"/>
            <a:ext cx="160939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51516"/>
            <a:ext cx="1835738" cy="137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2" y="457200"/>
            <a:ext cx="22379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18" y="457200"/>
            <a:ext cx="2132668" cy="160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277643"/>
            <a:ext cx="3428999" cy="142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3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 err="1" smtClean="0"/>
              <a:t>Ima</a:t>
            </a:r>
            <a:r>
              <a:rPr lang="en-AU" altLang="ja-JP" dirty="0" smtClean="0"/>
              <a:t> nan </a:t>
            </a:r>
            <a:r>
              <a:rPr lang="en-AU" altLang="ja-JP" dirty="0" err="1" smtClean="0"/>
              <a:t>ji</a:t>
            </a:r>
            <a:r>
              <a:rPr lang="en-AU" altLang="ja-JP" dirty="0"/>
              <a:t>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time?</a:t>
            </a:r>
          </a:p>
        </p:txBody>
      </p:sp>
    </p:spTree>
    <p:extLst>
      <p:ext uri="{BB962C8B-B14F-4D97-AF65-F5344CB8AC3E}">
        <p14:creationId xmlns:p14="http://schemas.microsoft.com/office/powerpoint/2010/main" val="275968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24840"/>
          </a:xfrm>
        </p:spPr>
        <p:txBody>
          <a:bodyPr/>
          <a:lstStyle/>
          <a:p>
            <a:r>
              <a:rPr lang="en-US" dirty="0" smtClean="0"/>
              <a:t>o’clock (HOURS)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2965393"/>
            <a:ext cx="5410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ja-JP" dirty="0" err="1" smtClean="0">
                <a:solidFill>
                  <a:srgbClr val="00B050"/>
                </a:solidFill>
              </a:rPr>
              <a:t>Ichi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/>
              <a:t>= 1 o’clock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3" y="258439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5104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86031" y="3117793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http://www.alef.net/ALEFClipArt/ClockHours/0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51" y="4884303"/>
            <a:ext cx="1591642" cy="15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dbagjournal.files.wordpress.com/2011/03/12ocloc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89" y="486583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249" y="1295400"/>
            <a:ext cx="303640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>
                <a:solidFill>
                  <a:srgbClr val="00B050"/>
                </a:solidFill>
              </a:rPr>
              <a:t>NUMBER </a:t>
            </a:r>
            <a:r>
              <a:rPr lang="en-AU" altLang="ja-JP" sz="4000" dirty="0">
                <a:solidFill>
                  <a:prstClr val="black"/>
                </a:solidFill>
              </a:rPr>
              <a:t>+</a:t>
            </a:r>
            <a:r>
              <a:rPr lang="en-AU" altLang="ja-JP" sz="4000" dirty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FF0000"/>
                </a:solidFill>
              </a:rPr>
              <a:t>JI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013" y="441960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How would we say these times?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044362"/>
            <a:ext cx="210252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 smtClean="0">
                <a:solidFill>
                  <a:prstClr val="black"/>
                </a:solidFill>
              </a:rPr>
              <a:t>NOTE:</a:t>
            </a:r>
          </a:p>
          <a:p>
            <a:r>
              <a:rPr lang="en-AU" i="1" dirty="0" smtClean="0">
                <a:solidFill>
                  <a:prstClr val="black"/>
                </a:solidFill>
              </a:rPr>
              <a:t>Exception</a:t>
            </a:r>
          </a:p>
          <a:p>
            <a:r>
              <a:rPr lang="en-AU" sz="2400" dirty="0" smtClean="0">
                <a:solidFill>
                  <a:srgbClr val="00B050"/>
                </a:solidFill>
              </a:rPr>
              <a:t>YO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smtClean="0">
                <a:solidFill>
                  <a:srgbClr val="FF0000"/>
                </a:solidFill>
              </a:rPr>
              <a:t>JI  </a:t>
            </a:r>
          </a:p>
          <a:p>
            <a:r>
              <a:rPr lang="en-AU" sz="2400" dirty="0" smtClean="0">
                <a:solidFill>
                  <a:prstClr val="black"/>
                </a:solidFill>
              </a:rPr>
              <a:t>NOT </a:t>
            </a:r>
            <a:r>
              <a:rPr lang="en-AU" sz="2400" strike="sngStrike" dirty="0" smtClean="0">
                <a:solidFill>
                  <a:prstClr val="black"/>
                </a:solidFill>
              </a:rPr>
              <a:t>YON JI</a:t>
            </a:r>
            <a:endParaRPr lang="en-AU" sz="2400" strike="sngStrik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0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24840"/>
          </a:xfrm>
        </p:spPr>
        <p:txBody>
          <a:bodyPr/>
          <a:lstStyle/>
          <a:p>
            <a:r>
              <a:rPr lang="en-US" dirty="0" smtClean="0"/>
              <a:t>o’clock (HOURS)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89" y="1676400"/>
            <a:ext cx="5410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ja-JP" dirty="0" smtClean="0">
                <a:solidFill>
                  <a:srgbClr val="00B050"/>
                </a:solidFill>
              </a:rPr>
              <a:t>Ni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/>
              <a:t>= 2 o’clock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073370" y="18288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http://www.alef.net/ALEFClipArt/ClockHours/0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8" y="2933460"/>
            <a:ext cx="1591642" cy="15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dbagjournal.files.wordpress.com/2011/03/12oclo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8" y="47244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381000"/>
            <a:ext cx="303640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>
                <a:solidFill>
                  <a:srgbClr val="00B050"/>
                </a:solidFill>
              </a:rPr>
              <a:t>NUMBER </a:t>
            </a:r>
            <a:r>
              <a:rPr lang="en-AU" altLang="ja-JP" sz="4000" dirty="0">
                <a:solidFill>
                  <a:prstClr val="black"/>
                </a:solidFill>
              </a:rPr>
              <a:t>+</a:t>
            </a:r>
            <a:r>
              <a:rPr lang="en-AU" altLang="ja-JP" sz="4000" dirty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FF0000"/>
                </a:solidFill>
              </a:rPr>
              <a:t>JI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19400" y="3429000"/>
            <a:ext cx="5410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B13F9A"/>
              </a:buClr>
              <a:buFont typeface="Wingdings 2"/>
              <a:buNone/>
            </a:pPr>
            <a:r>
              <a:rPr lang="en-AU" altLang="ja-JP" dirty="0" smtClean="0">
                <a:solidFill>
                  <a:srgbClr val="00B050"/>
                </a:solidFill>
              </a:rPr>
              <a:t>Go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>
                <a:solidFill>
                  <a:prstClr val="black"/>
                </a:solidFill>
              </a:rPr>
              <a:t>= 5 o’clock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28881" y="35814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19400" y="5257800"/>
            <a:ext cx="5410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B13F9A"/>
              </a:buClr>
              <a:buFont typeface="Wingdings 2"/>
              <a:buNone/>
            </a:pPr>
            <a:r>
              <a:rPr lang="en-AU" altLang="ja-JP" dirty="0" err="1" smtClean="0">
                <a:solidFill>
                  <a:srgbClr val="00B050"/>
                </a:solidFill>
              </a:rPr>
              <a:t>Juu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00B050"/>
                </a:solidFill>
              </a:rPr>
              <a:t>ni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smtClean="0">
                <a:solidFill>
                  <a:prstClr val="black"/>
                </a:solidFill>
              </a:rPr>
              <a:t>= 12 o’clock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28881" y="54102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3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105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066800"/>
            <a:ext cx="636584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 smtClean="0">
                <a:solidFill>
                  <a:srgbClr val="00B050"/>
                </a:solidFill>
              </a:rPr>
              <a:t>MINUTES ending in 5 </a:t>
            </a:r>
            <a:r>
              <a:rPr lang="en-AU" altLang="ja-JP" sz="4000" dirty="0" smtClean="0">
                <a:solidFill>
                  <a:prstClr val="black"/>
                </a:solidFill>
              </a:rPr>
              <a:t>+</a:t>
            </a:r>
            <a:r>
              <a:rPr lang="en-AU" altLang="ja-JP" sz="4000" dirty="0" smtClean="0">
                <a:solidFill>
                  <a:srgbClr val="FF0000"/>
                </a:solidFill>
              </a:rPr>
              <a:t> FUN</a:t>
            </a:r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4191000"/>
          <a:ext cx="5638800" cy="2377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48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5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15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25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Ni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25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35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San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35</a:t>
                      </a:r>
                      <a:r>
                        <a:rPr lang="en-AU" b="0" i="1" baseline="0" dirty="0" smtClean="0"/>
                        <a:t>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45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Yon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45</a:t>
                      </a:r>
                      <a:r>
                        <a:rPr lang="en-AU" b="0" i="1" baseline="0" dirty="0" smtClean="0"/>
                        <a:t>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>
                          <a:solidFill>
                            <a:srgbClr val="00B050"/>
                          </a:solidFill>
                        </a:rPr>
                        <a:t>55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Go </a:t>
                      </a:r>
                      <a:r>
                        <a:rPr lang="en-AU" sz="2000" b="1" dirty="0" err="1" smtClean="0"/>
                        <a:t>juu</a:t>
                      </a:r>
                      <a:r>
                        <a:rPr lang="en-AU" sz="2000" b="1" dirty="0" smtClean="0"/>
                        <a:t> go fun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55 minutes</a:t>
                      </a:r>
                      <a:endParaRPr lang="en-AU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23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668" y="1071418"/>
            <a:ext cx="770435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 smtClean="0">
                <a:solidFill>
                  <a:srgbClr val="00B050"/>
                </a:solidFill>
              </a:rPr>
              <a:t>MINUTES ending in 10 </a:t>
            </a:r>
            <a:r>
              <a:rPr lang="en-AU" altLang="ja-JP" sz="4000" dirty="0" smtClean="0">
                <a:solidFill>
                  <a:prstClr val="black"/>
                </a:solidFill>
              </a:rPr>
              <a:t>+</a:t>
            </a:r>
            <a:r>
              <a:rPr lang="en-AU" altLang="ja-JP" sz="4000" dirty="0" smtClean="0">
                <a:solidFill>
                  <a:srgbClr val="FF0000"/>
                </a:solidFill>
              </a:rPr>
              <a:t> JUP-PUN</a:t>
            </a:r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4191000"/>
          <a:ext cx="5638800" cy="1981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48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pun</a:t>
                      </a:r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10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Ni</a:t>
                      </a:r>
                      <a:r>
                        <a:rPr lang="en-AU" sz="2000" b="1" baseline="0" dirty="0" smtClean="0"/>
                        <a:t> </a:t>
                      </a:r>
                      <a:r>
                        <a:rPr lang="en-AU" sz="2000" b="1" baseline="0" dirty="0" err="1" smtClean="0"/>
                        <a:t>jup</a:t>
                      </a:r>
                      <a:r>
                        <a:rPr lang="en-AU" sz="2000" b="1" baseline="0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20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30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San </a:t>
                      </a:r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dirty="0" smtClean="0"/>
                        <a:t>30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40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Yon </a:t>
                      </a:r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baseline="0" dirty="0" smtClean="0"/>
                        <a:t>40 minutes</a:t>
                      </a:r>
                      <a:endParaRPr lang="en-A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baseline="0" dirty="0" smtClean="0">
                          <a:solidFill>
                            <a:srgbClr val="00B050"/>
                          </a:solidFill>
                        </a:rPr>
                        <a:t>50</a:t>
                      </a:r>
                      <a:r>
                        <a:rPr lang="en-AU" b="1" baseline="0" dirty="0" smtClean="0"/>
                        <a:t> </a:t>
                      </a:r>
                      <a:r>
                        <a:rPr lang="en-AU" b="1" baseline="0" dirty="0" smtClean="0">
                          <a:solidFill>
                            <a:srgbClr val="FF0000"/>
                          </a:solidFill>
                        </a:rPr>
                        <a:t>fun</a:t>
                      </a:r>
                      <a:endParaRPr lang="en-A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 smtClean="0"/>
                        <a:t>Go </a:t>
                      </a:r>
                      <a:r>
                        <a:rPr lang="en-AU" sz="2000" b="1" dirty="0" err="1" smtClean="0"/>
                        <a:t>jup</a:t>
                      </a:r>
                      <a:r>
                        <a:rPr lang="en-AU" sz="2000" b="1" dirty="0" smtClean="0"/>
                        <a:t>-pun</a:t>
                      </a:r>
                      <a:endParaRPr lang="en-A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i="1" baseline="0" dirty="0" smtClean="0"/>
                        <a:t>50 minutes</a:t>
                      </a:r>
                      <a:endParaRPr lang="en-AU" b="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19637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62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2" y="812568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1841" y="877300"/>
            <a:ext cx="1082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4189" y="3312467"/>
            <a:ext cx="1649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3798" y="5786735"/>
            <a:ext cx="2015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4768" y="5746176"/>
            <a:ext cx="22204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san 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937" y="3316932"/>
            <a:ext cx="1997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</a:t>
            </a:r>
            <a:r>
              <a:rPr lang="en-US" sz="20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on </a:t>
            </a:r>
            <a:r>
              <a:rPr lang="en-US" sz="20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0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fun</a:t>
            </a:r>
            <a:endParaRPr lang="en-US" sz="20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812568"/>
            <a:ext cx="2071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 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8320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2" y="812568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5894" y="1752600"/>
            <a:ext cx="1446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0536" y="4724400"/>
            <a:ext cx="1829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4885" y="6222768"/>
            <a:ext cx="20970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San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751955"/>
            <a:ext cx="2149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Yon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743209"/>
            <a:ext cx="19623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772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2" y="812568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5894" y="1752600"/>
            <a:ext cx="1446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0536" y="4724400"/>
            <a:ext cx="1829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4885" y="6222768"/>
            <a:ext cx="20970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San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751955"/>
            <a:ext cx="2149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Yon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743209"/>
            <a:ext cx="19623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 </a:t>
            </a:r>
            <a:r>
              <a:rPr lang="en-US" sz="2400" b="1" cap="all" dirty="0" err="1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jup</a:t>
            </a:r>
            <a:r>
              <a:rPr lang="en-US" sz="2400" b="1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1841" y="877300"/>
            <a:ext cx="1082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4189" y="3312467"/>
            <a:ext cx="1649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3798" y="5786735"/>
            <a:ext cx="2015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4768" y="5746176"/>
            <a:ext cx="22204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san 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937" y="3316932"/>
            <a:ext cx="1997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</a:t>
            </a:r>
            <a:r>
              <a:rPr lang="en-US" sz="20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on </a:t>
            </a:r>
            <a:r>
              <a:rPr lang="en-US" sz="20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0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fun</a:t>
            </a:r>
            <a:endParaRPr lang="en-US" sz="20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812568"/>
            <a:ext cx="2071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 </a:t>
            </a:r>
            <a:r>
              <a:rPr lang="en-US" sz="2400" b="1" dirty="0" err="1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juu</a:t>
            </a:r>
            <a:r>
              <a:rPr lang="en-US" sz="2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go fun</a:t>
            </a:r>
            <a:endParaRPr lang="en-US" sz="24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B83D68">
                      <a:tint val="40000"/>
                      <a:satMod val="250000"/>
                    </a:srgbClr>
                  </a:gs>
                  <a:gs pos="9000">
                    <a:srgbClr val="B83D68">
                      <a:tint val="52000"/>
                      <a:satMod val="300000"/>
                    </a:srgbClr>
                  </a:gs>
                  <a:gs pos="50000">
                    <a:srgbClr val="B83D68">
                      <a:shade val="20000"/>
                      <a:satMod val="300000"/>
                    </a:srgbClr>
                  </a:gs>
                  <a:gs pos="79000">
                    <a:srgbClr val="B83D68">
                      <a:tint val="52000"/>
                      <a:satMod val="300000"/>
                    </a:srgbClr>
                  </a:gs>
                  <a:gs pos="100000">
                    <a:srgbClr val="B83D6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-76200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JI</a:t>
            </a:r>
            <a:endParaRPr lang="en-US" sz="5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86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28600"/>
            <a:ext cx="7239000" cy="685800"/>
          </a:xfrm>
        </p:spPr>
        <p:txBody>
          <a:bodyPr/>
          <a:lstStyle/>
          <a:p>
            <a:pPr algn="ctr"/>
            <a:r>
              <a:rPr lang="en-US" dirty="0" err="1" smtClean="0"/>
              <a:t>Shinkansen</a:t>
            </a:r>
            <a:r>
              <a:rPr lang="en-US" dirty="0" smtClean="0"/>
              <a:t>		</a:t>
            </a:r>
            <a:r>
              <a:rPr lang="ja-JP" altLang="en-US" dirty="0" smtClean="0"/>
              <a:t>しなかんせん</a:t>
            </a:r>
            <a:endParaRPr lang="en-US" dirty="0"/>
          </a:p>
        </p:txBody>
      </p:sp>
      <p:pic>
        <p:nvPicPr>
          <p:cNvPr id="1026" name="Picture 2" descr="http://www.japanstyle.info/wordpress/wp-content/images/Shinkansen-Nozomi-500-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1077837"/>
            <a:ext cx="4205955" cy="27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opicalisland.de/japan/hakone/images/NRT%20Yokohama%20-%20interior%20view%20of%20a%20japanese%20Shinkansen%20bullet%20train%20from%20Tokyo%20Station%20to%20Hakone%203008x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7662"/>
            <a:ext cx="4131231" cy="27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kyo5.files.wordpress.com/2010/11/shinkan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7079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rain-photos.com.s3.amazonaws.com/85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5" y="3874798"/>
            <a:ext cx="3985416" cy="29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624840"/>
          </a:xfrm>
        </p:spPr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2965393"/>
            <a:ext cx="5410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ja-JP" dirty="0" err="1" smtClean="0">
                <a:solidFill>
                  <a:srgbClr val="00B050"/>
                </a:solidFill>
              </a:rPr>
              <a:t>Ichi</a:t>
            </a:r>
            <a:r>
              <a:rPr lang="en-AU" altLang="ja-JP" dirty="0" smtClean="0">
                <a:solidFill>
                  <a:srgbClr val="00B050"/>
                </a:solidFill>
              </a:rPr>
              <a:t> </a:t>
            </a:r>
            <a:r>
              <a:rPr lang="en-AU" altLang="ja-JP" dirty="0" err="1" smtClean="0">
                <a:solidFill>
                  <a:srgbClr val="FF0000"/>
                </a:solidFill>
              </a:rPr>
              <a:t>ji</a:t>
            </a:r>
            <a:r>
              <a:rPr lang="en-AU" altLang="ja-JP" dirty="0" smtClean="0">
                <a:solidFill>
                  <a:srgbClr val="00B050"/>
                </a:solidFill>
              </a:rPr>
              <a:t>  </a:t>
            </a:r>
            <a:r>
              <a:rPr lang="en-AU" altLang="ja-JP" dirty="0" err="1" smtClean="0">
                <a:solidFill>
                  <a:srgbClr val="00B050"/>
                </a:solidFill>
              </a:rPr>
              <a:t>Juu</a:t>
            </a:r>
            <a:r>
              <a:rPr lang="en-AU" altLang="ja-JP" dirty="0" smtClean="0">
                <a:solidFill>
                  <a:srgbClr val="00B050"/>
                </a:solidFill>
              </a:rPr>
              <a:t> go </a:t>
            </a:r>
            <a:r>
              <a:rPr lang="en-AU" altLang="ja-JP" dirty="0" smtClean="0">
                <a:solidFill>
                  <a:srgbClr val="FF0000"/>
                </a:solidFill>
              </a:rPr>
              <a:t>fun </a:t>
            </a:r>
            <a:r>
              <a:rPr lang="en-AU" altLang="ja-JP" dirty="0" smtClean="0"/>
              <a:t>=  quarter past 1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186031" y="3117793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27608"/>
            <a:ext cx="774763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AU" altLang="ja-JP" sz="4000" dirty="0" smtClean="0">
                <a:solidFill>
                  <a:srgbClr val="00B050"/>
                </a:solidFill>
              </a:rPr>
              <a:t>HOUR </a:t>
            </a:r>
            <a:r>
              <a:rPr lang="en-AU" altLang="ja-JP" sz="4000" dirty="0">
                <a:solidFill>
                  <a:prstClr val="black"/>
                </a:solidFill>
              </a:rPr>
              <a:t>+</a:t>
            </a:r>
            <a:r>
              <a:rPr lang="en-AU" altLang="ja-JP" sz="4000" dirty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FF0000"/>
                </a:solidFill>
              </a:rPr>
              <a:t>JI </a:t>
            </a:r>
            <a:r>
              <a:rPr lang="en-AU" altLang="ja-JP" sz="4000" dirty="0" smtClean="0">
                <a:solidFill>
                  <a:prstClr val="black"/>
                </a:solidFill>
              </a:rPr>
              <a:t>+</a:t>
            </a:r>
            <a:r>
              <a:rPr lang="en-AU" altLang="ja-JP" sz="4000" dirty="0" smtClean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srgbClr val="00B050"/>
                </a:solidFill>
              </a:rPr>
              <a:t>MINUTES</a:t>
            </a:r>
            <a:r>
              <a:rPr lang="en-AU" altLang="ja-JP" sz="4000" dirty="0" smtClean="0">
                <a:solidFill>
                  <a:srgbClr val="FF0000"/>
                </a:solidFill>
              </a:rPr>
              <a:t> </a:t>
            </a:r>
            <a:r>
              <a:rPr lang="en-AU" altLang="ja-JP" sz="4000" dirty="0" smtClean="0">
                <a:solidFill>
                  <a:prstClr val="black"/>
                </a:solidFill>
              </a:rPr>
              <a:t>+ </a:t>
            </a:r>
            <a:r>
              <a:rPr lang="en-AU" altLang="ja-JP" sz="4000" dirty="0" smtClean="0">
                <a:solidFill>
                  <a:srgbClr val="FF0000"/>
                </a:solidFill>
              </a:rPr>
              <a:t>FUN/PUN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013" y="441960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How would we say these times?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2468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6" y="4833982"/>
            <a:ext cx="1728743" cy="172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165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399"/>
            <a:ext cx="1906056" cy="190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3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we say the following times?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Let’s practise…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877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358616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9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35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5988"/>
            <a:ext cx="4189412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8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45437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21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02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6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722813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63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02761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2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6800"/>
            <a:ext cx="3338512" cy="3444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0246" y="4953000"/>
            <a:ext cx="4518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2F2B20"/>
                </a:solidFill>
              </a:rPr>
              <a:t>Renshuu</a:t>
            </a:r>
            <a:r>
              <a:rPr lang="en-US" sz="2400" b="1" dirty="0" smtClean="0">
                <a:solidFill>
                  <a:srgbClr val="2F2B20"/>
                </a:solidFill>
              </a:rPr>
              <a:t> o </a:t>
            </a:r>
            <a:r>
              <a:rPr lang="en-US" sz="2400" b="1" dirty="0" err="1" smtClean="0">
                <a:solidFill>
                  <a:srgbClr val="2F2B20"/>
                </a:solidFill>
              </a:rPr>
              <a:t>shimashou</a:t>
            </a:r>
            <a:r>
              <a:rPr lang="en-US" sz="2400" b="1" dirty="0" smtClean="0">
                <a:solidFill>
                  <a:srgbClr val="2F2B20"/>
                </a:solidFill>
              </a:rPr>
              <a:t>! </a:t>
            </a:r>
            <a:r>
              <a:rPr lang="en-US" i="1" dirty="0" smtClean="0">
                <a:solidFill>
                  <a:srgbClr val="2F2B20"/>
                </a:solidFill>
              </a:rPr>
              <a:t>(Let’s practice)</a:t>
            </a:r>
          </a:p>
          <a:p>
            <a:r>
              <a:rPr lang="en-US" dirty="0" smtClean="0">
                <a:solidFill>
                  <a:srgbClr val="2F2B20"/>
                </a:solidFill>
              </a:rPr>
              <a:t>- </a:t>
            </a:r>
            <a:r>
              <a:rPr lang="en-US" dirty="0" smtClean="0">
                <a:solidFill>
                  <a:srgbClr val="2F2B20"/>
                </a:solidFill>
              </a:rPr>
              <a:t>Time worksheet</a:t>
            </a:r>
            <a:endParaRPr lang="en-A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5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/>
            <a:r>
              <a:rPr lang="en-US" altLang="ja-JP" dirty="0" smtClean="0"/>
              <a:t>DENSHA		</a:t>
            </a:r>
            <a:r>
              <a:rPr lang="ja-JP" altLang="en-US" dirty="0" smtClean="0"/>
              <a:t>でんしゃ</a:t>
            </a:r>
            <a:endParaRPr lang="en-US" dirty="0"/>
          </a:p>
        </p:txBody>
      </p:sp>
      <p:pic>
        <p:nvPicPr>
          <p:cNvPr id="4098" name="Picture 2" descr="http://nob-cos7206.cocolog-nifty.com/blog/images/2007/11/09/2006_0720new1103015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6982"/>
            <a:ext cx="3556148" cy="26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ejapanguy.com/wp-content/uploads/2011/07/TsukubaExpressPP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89176"/>
            <a:ext cx="4345536" cy="28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hibuya246.com/wp-content/uploads/2010/03/P1000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40" y="3962400"/>
            <a:ext cx="4191000" cy="27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746760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tx1"/>
                </a:solidFill>
              </a:rPr>
              <a:t>When’s the next train to…</a:t>
            </a:r>
            <a:endParaRPr lang="en-US" sz="4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smtClean="0"/>
              <a:t>GRAMMAR STRUCTURE</a:t>
            </a:r>
          </a:p>
          <a:p>
            <a:pPr marL="0" indent="0">
              <a:buNone/>
            </a:pPr>
            <a:endParaRPr lang="en-US" sz="2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Q: </a:t>
            </a:r>
            <a:r>
              <a:rPr lang="en-US" sz="3500" dirty="0" err="1" smtClean="0"/>
              <a:t>Tsugi</a:t>
            </a:r>
            <a:r>
              <a:rPr lang="en-US" sz="3500" dirty="0" smtClean="0"/>
              <a:t> no </a:t>
            </a:r>
            <a:r>
              <a:rPr lang="en-US" sz="3500" dirty="0" smtClean="0">
                <a:solidFill>
                  <a:srgbClr val="00B050"/>
                </a:solidFill>
              </a:rPr>
              <a:t>PLACE </a:t>
            </a:r>
            <a:r>
              <a:rPr lang="en-US" sz="3500" dirty="0" err="1" smtClean="0">
                <a:solidFill>
                  <a:srgbClr val="00B050"/>
                </a:solidFill>
              </a:rPr>
              <a:t>yuki</a:t>
            </a:r>
            <a:r>
              <a:rPr lang="en-US" sz="3500" dirty="0" smtClean="0">
                <a:solidFill>
                  <a:srgbClr val="00B050"/>
                </a:solidFill>
              </a:rPr>
              <a:t> </a:t>
            </a:r>
            <a:r>
              <a:rPr lang="en-US" sz="3500" dirty="0" err="1" smtClean="0"/>
              <a:t>wa</a:t>
            </a:r>
            <a:r>
              <a:rPr lang="en-US" sz="3500" dirty="0" smtClean="0"/>
              <a:t> nan-</a:t>
            </a:r>
            <a:r>
              <a:rPr lang="en-US" sz="3500" dirty="0" err="1" smtClean="0"/>
              <a:t>ji</a:t>
            </a:r>
            <a:r>
              <a:rPr lang="en-US" sz="3500" dirty="0" smtClean="0"/>
              <a:t> </a:t>
            </a:r>
            <a:r>
              <a:rPr lang="en-US" sz="3500" dirty="0" err="1" smtClean="0"/>
              <a:t>desu</a:t>
            </a:r>
            <a:r>
              <a:rPr lang="en-US" sz="3500" dirty="0" smtClean="0"/>
              <a:t> </a:t>
            </a:r>
            <a:r>
              <a:rPr lang="en-US" sz="3500" dirty="0" err="1" smtClean="0"/>
              <a:t>ka</a:t>
            </a:r>
            <a:r>
              <a:rPr lang="en-US" sz="3500" dirty="0" smtClean="0"/>
              <a:t>?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A: </a:t>
            </a:r>
            <a:r>
              <a:rPr lang="en-US" sz="3500" dirty="0" smtClean="0">
                <a:solidFill>
                  <a:srgbClr val="00B0F0"/>
                </a:solidFill>
              </a:rPr>
              <a:t>TIME-</a:t>
            </a:r>
            <a:r>
              <a:rPr lang="en-US" sz="3500" dirty="0" err="1" smtClean="0">
                <a:solidFill>
                  <a:srgbClr val="00B0F0"/>
                </a:solidFill>
              </a:rPr>
              <a:t>ji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500" dirty="0" err="1" smtClean="0"/>
              <a:t>desu</a:t>
            </a:r>
            <a:r>
              <a:rPr lang="en-US" sz="3500" dirty="0" smtClean="0"/>
              <a:t>.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600" u="sng" dirty="0" smtClean="0"/>
              <a:t>Example:</a:t>
            </a:r>
          </a:p>
          <a:p>
            <a:pPr marL="0" indent="0">
              <a:buNone/>
            </a:pPr>
            <a:r>
              <a:rPr lang="en-US" sz="3200" dirty="0" err="1" smtClean="0"/>
              <a:t>Tsugi</a:t>
            </a:r>
            <a:r>
              <a:rPr lang="en-US" sz="3200" dirty="0" smtClean="0"/>
              <a:t> no </a:t>
            </a:r>
            <a:r>
              <a:rPr lang="en-US" sz="3200" dirty="0" smtClean="0">
                <a:solidFill>
                  <a:srgbClr val="00B050"/>
                </a:solidFill>
              </a:rPr>
              <a:t>Yokohama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yuki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/>
              <a:t>wa</a:t>
            </a:r>
            <a:r>
              <a:rPr lang="en-US" sz="3200" dirty="0" smtClean="0"/>
              <a:t> nan-</a:t>
            </a:r>
            <a:r>
              <a:rPr lang="en-US" sz="3200" dirty="0" err="1" smtClean="0"/>
              <a:t>ji</a:t>
            </a:r>
            <a:r>
              <a:rPr lang="en-US" sz="3200" dirty="0" smtClean="0"/>
              <a:t> </a:t>
            </a:r>
            <a:r>
              <a:rPr lang="en-US" sz="3200" dirty="0" err="1" smtClean="0"/>
              <a:t>desu</a:t>
            </a:r>
            <a:r>
              <a:rPr lang="en-US" sz="3200" dirty="0" smtClean="0"/>
              <a:t> </a:t>
            </a:r>
            <a:r>
              <a:rPr lang="en-US" sz="3200" dirty="0" err="1" smtClean="0"/>
              <a:t>ka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B0F0"/>
                </a:solidFill>
              </a:rPr>
              <a:t>Jū</a:t>
            </a:r>
            <a:r>
              <a:rPr lang="en-US" sz="3200" dirty="0" smtClean="0">
                <a:solidFill>
                  <a:srgbClr val="00B0F0"/>
                </a:solidFill>
              </a:rPr>
              <a:t>-san-</a:t>
            </a:r>
            <a:r>
              <a:rPr lang="en-US" sz="3200" dirty="0" err="1" smtClean="0">
                <a:solidFill>
                  <a:srgbClr val="00B0F0"/>
                </a:solidFill>
              </a:rPr>
              <a:t>ji</a:t>
            </a:r>
            <a:r>
              <a:rPr lang="en-US" sz="3200" dirty="0" smtClean="0"/>
              <a:t> </a:t>
            </a:r>
            <a:r>
              <a:rPr lang="en-US" sz="3200" dirty="0" err="1" smtClean="0"/>
              <a:t>desu</a:t>
            </a:r>
            <a:r>
              <a:rPr lang="en-US" sz="32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7848600" cy="2667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594360"/>
          </a:xfrm>
        </p:spPr>
        <p:txBody>
          <a:bodyPr>
            <a:noAutofit/>
          </a:bodyPr>
          <a:lstStyle/>
          <a:p>
            <a:r>
              <a:rPr lang="en-US" sz="5200" u="sng" dirty="0" smtClean="0">
                <a:solidFill>
                  <a:schemeClr val="tx1"/>
                </a:solidFill>
              </a:rPr>
              <a:t>When does it arrive?</a:t>
            </a:r>
            <a:endParaRPr lang="en-US" sz="52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763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smtClean="0"/>
              <a:t>GRAMMAR STRUCTURE</a:t>
            </a:r>
          </a:p>
          <a:p>
            <a:pPr marL="0" indent="0">
              <a:buNone/>
            </a:pPr>
            <a:endParaRPr lang="en-US" sz="2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Q: </a:t>
            </a:r>
            <a:r>
              <a:rPr lang="en-US" sz="3500" dirty="0" smtClean="0">
                <a:solidFill>
                  <a:srgbClr val="00B050"/>
                </a:solidFill>
              </a:rPr>
              <a:t>PLACE</a:t>
            </a:r>
            <a:r>
              <a:rPr lang="en-US" sz="3500" dirty="0" smtClean="0"/>
              <a:t> </a:t>
            </a:r>
            <a:r>
              <a:rPr lang="en-US" sz="3500" dirty="0" err="1" smtClean="0"/>
              <a:t>wa</a:t>
            </a:r>
            <a:r>
              <a:rPr lang="en-US" sz="3500" dirty="0" smtClean="0"/>
              <a:t> </a:t>
            </a:r>
            <a:r>
              <a:rPr lang="en-US" sz="3500" dirty="0"/>
              <a:t>n</a:t>
            </a:r>
            <a:r>
              <a:rPr lang="en-US" sz="3500" dirty="0" smtClean="0"/>
              <a:t>an-</a:t>
            </a:r>
            <a:r>
              <a:rPr lang="en-US" sz="3500" dirty="0" err="1" smtClean="0"/>
              <a:t>ji</a:t>
            </a:r>
            <a:r>
              <a:rPr lang="en-US" sz="3500" dirty="0" smtClean="0"/>
              <a:t> </a:t>
            </a:r>
            <a:r>
              <a:rPr lang="en-US" sz="3500" dirty="0" err="1" smtClean="0"/>
              <a:t>ni</a:t>
            </a:r>
            <a:r>
              <a:rPr lang="en-US" sz="3500" dirty="0" smtClean="0"/>
              <a:t> </a:t>
            </a:r>
            <a:r>
              <a:rPr lang="en-US" sz="3500" dirty="0" err="1" smtClean="0"/>
              <a:t>tsukimasu</a:t>
            </a:r>
            <a:r>
              <a:rPr lang="en-US" sz="3500" dirty="0" smtClean="0"/>
              <a:t> </a:t>
            </a:r>
            <a:r>
              <a:rPr lang="en-US" sz="3500" dirty="0" err="1" smtClean="0"/>
              <a:t>ka</a:t>
            </a:r>
            <a:r>
              <a:rPr lang="en-US" sz="3500" dirty="0" smtClean="0"/>
              <a:t>?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A: </a:t>
            </a:r>
            <a:r>
              <a:rPr lang="en-US" sz="3500" dirty="0">
                <a:solidFill>
                  <a:srgbClr val="00B050"/>
                </a:solidFill>
              </a:rPr>
              <a:t>PLACE</a:t>
            </a:r>
            <a:r>
              <a:rPr lang="en-US" sz="3500" dirty="0"/>
              <a:t> </a:t>
            </a:r>
            <a:r>
              <a:rPr lang="en-US" sz="3500" dirty="0" err="1"/>
              <a:t>wa</a:t>
            </a:r>
            <a:r>
              <a:rPr lang="en-US" sz="3500" dirty="0"/>
              <a:t> </a:t>
            </a:r>
            <a:r>
              <a:rPr lang="en-US" sz="3500" dirty="0" smtClean="0">
                <a:solidFill>
                  <a:srgbClr val="00B0F0"/>
                </a:solidFill>
              </a:rPr>
              <a:t>TIME-</a:t>
            </a:r>
            <a:r>
              <a:rPr lang="en-US" sz="3500" dirty="0" err="1" smtClean="0">
                <a:solidFill>
                  <a:srgbClr val="00B0F0"/>
                </a:solidFill>
              </a:rPr>
              <a:t>ji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500" dirty="0" err="1" smtClean="0"/>
              <a:t>ni</a:t>
            </a:r>
            <a:r>
              <a:rPr lang="en-US" sz="3500" dirty="0" smtClean="0"/>
              <a:t> </a:t>
            </a:r>
            <a:r>
              <a:rPr lang="en-US" sz="3500" dirty="0" err="1" smtClean="0"/>
              <a:t>tsukimasu</a:t>
            </a:r>
            <a:r>
              <a:rPr lang="en-US" sz="3500" dirty="0" smtClean="0"/>
              <a:t>.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600" u="sng" dirty="0" smtClean="0"/>
              <a:t>Example: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Q: </a:t>
            </a:r>
            <a:r>
              <a:rPr lang="en-US" sz="3200" dirty="0" smtClean="0">
                <a:solidFill>
                  <a:srgbClr val="00B050"/>
                </a:solidFill>
              </a:rPr>
              <a:t>Yokohama</a:t>
            </a:r>
            <a:r>
              <a:rPr lang="en-US" sz="3200" dirty="0" smtClean="0"/>
              <a:t> </a:t>
            </a:r>
            <a:r>
              <a:rPr lang="en-US" sz="3200" dirty="0" err="1" smtClean="0"/>
              <a:t>wa</a:t>
            </a:r>
            <a:r>
              <a:rPr lang="en-US" sz="3200" dirty="0" smtClean="0"/>
              <a:t> nan-</a:t>
            </a:r>
            <a:r>
              <a:rPr lang="en-US" sz="3200" dirty="0" err="1" smtClean="0"/>
              <a:t>ji</a:t>
            </a:r>
            <a:r>
              <a:rPr lang="en-US" sz="3200" dirty="0" smtClean="0"/>
              <a:t> </a:t>
            </a:r>
            <a:r>
              <a:rPr lang="en-US" sz="3200" dirty="0" err="1" smtClean="0"/>
              <a:t>ni</a:t>
            </a:r>
            <a:r>
              <a:rPr lang="en-US" sz="3200" dirty="0" smtClean="0"/>
              <a:t> </a:t>
            </a:r>
            <a:r>
              <a:rPr lang="en-US" sz="3200" dirty="0" err="1" smtClean="0"/>
              <a:t>tsukimasu</a:t>
            </a:r>
            <a:r>
              <a:rPr lang="en-US" sz="3200" dirty="0" smtClean="0"/>
              <a:t> </a:t>
            </a:r>
            <a:r>
              <a:rPr lang="en-US" sz="3200" dirty="0" err="1" smtClean="0"/>
              <a:t>ka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A: </a:t>
            </a:r>
            <a:r>
              <a:rPr lang="en-US" sz="3200" dirty="0">
                <a:solidFill>
                  <a:srgbClr val="00B050"/>
                </a:solidFill>
              </a:rPr>
              <a:t>Yokohama</a:t>
            </a:r>
            <a:r>
              <a:rPr lang="en-US" sz="3200" dirty="0"/>
              <a:t> </a:t>
            </a:r>
            <a:r>
              <a:rPr lang="en-US" sz="3200" dirty="0" err="1"/>
              <a:t>wa</a:t>
            </a:r>
            <a:r>
              <a:rPr lang="en-US" sz="3200" dirty="0"/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Jū-ji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/>
              <a:t>ni</a:t>
            </a:r>
            <a:r>
              <a:rPr lang="en-US" sz="3200" dirty="0" smtClean="0"/>
              <a:t> </a:t>
            </a:r>
            <a:r>
              <a:rPr lang="en-US" sz="3200" dirty="0" err="1" smtClean="0"/>
              <a:t>tsukimasu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600" u="sng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7543800" cy="2667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 smtClean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80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- 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#2 and #3</a:t>
            </a: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676400" y="228600"/>
            <a:ext cx="6400800" cy="480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</a:rPr>
              <a:t>It’s your turn!</a:t>
            </a:r>
            <a:endParaRPr lang="en-US" sz="66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10058400" cy="18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24593"/>
              </p:ext>
            </p:extLst>
          </p:nvPr>
        </p:nvGraphicFramePr>
        <p:xfrm>
          <a:off x="675316" y="1828800"/>
          <a:ext cx="7315520" cy="4043807"/>
        </p:xfrm>
        <a:graphic>
          <a:graphicData uri="http://schemas.openxmlformats.org/drawingml/2006/table">
            <a:tbl>
              <a:tblPr firstRow="1" firstCol="1" bandRow="1"/>
              <a:tblGrid>
                <a:gridCol w="1600518"/>
                <a:gridCol w="2057242"/>
                <a:gridCol w="1828880"/>
                <a:gridCol w="1828880"/>
              </a:tblGrid>
              <a:tr h="29356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Sanyo </a:t>
                      </a:r>
                      <a:r>
                        <a:rPr lang="en-AU" sz="28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Shinkansen</a:t>
                      </a:r>
                      <a:r>
                        <a:rPr lang="en-AU" sz="2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参与新幹線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667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Station</a:t>
                      </a:r>
                      <a:r>
                        <a:rPr lang="ja-JP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駅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Train No</a:t>
                      </a:r>
                      <a:r>
                        <a:rPr lang="en-AU" sz="2000" b="1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ja-JP" sz="2000" b="1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電</a:t>
                      </a:r>
                      <a:r>
                        <a:rPr lang="ja-JP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車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Train No</a:t>
                      </a:r>
                      <a:r>
                        <a:rPr lang="en-AU" sz="2000" b="1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ja-JP" sz="2000" b="1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電</a:t>
                      </a:r>
                      <a:r>
                        <a:rPr lang="ja-JP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車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Train No</a:t>
                      </a:r>
                      <a:r>
                        <a:rPr lang="en-AU" sz="2000" b="1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ja-JP" sz="2000" b="1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電</a:t>
                      </a:r>
                      <a:r>
                        <a:rPr lang="ja-JP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車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66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Nozomi</a:t>
                      </a: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200</a:t>
                      </a:r>
                      <a:r>
                        <a:rPr lang="ja-JP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　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Nozomi</a:t>
                      </a: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128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Nozomi</a:t>
                      </a:r>
                      <a:r>
                        <a:rPr lang="en-AU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42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Kyoto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京都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06:40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17:50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Nagoya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名古屋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06:50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14:20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Shin-Fuji</a:t>
                      </a:r>
                      <a:r>
                        <a:rPr lang="ja-JP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　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新富士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Shin-Yokohama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新横浜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08:10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19:50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Tokyo</a:t>
                      </a:r>
                      <a:r>
                        <a:rPr lang="ja-JP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　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東京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08:35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15:55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190" y="5878324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*All seats in ordinary cars are non-reserved during weekdays. However, some seats are reserved on Saturdays, Sundays and national holidays.</a:t>
            </a:r>
            <a:endParaRPr kumimoji="0" lang="en-A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4390" y="6500110"/>
            <a:ext cx="3951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 smtClean="0">
                <a:solidFill>
                  <a:srgbClr val="FF0000"/>
                </a:solidFill>
              </a:rPr>
              <a:t>Adapted from: http</a:t>
            </a:r>
            <a:r>
              <a:rPr lang="en-AU" sz="1200" dirty="0">
                <a:solidFill>
                  <a:srgbClr val="FF0000"/>
                </a:solidFill>
              </a:rPr>
              <a:t>://english.jr-central.co.jp/info/timetable/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42" y="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61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457200"/>
            <a:ext cx="6096000" cy="2868168"/>
          </a:xfrm>
        </p:spPr>
        <p:txBody>
          <a:bodyPr/>
          <a:lstStyle/>
          <a:p>
            <a:pPr algn="l"/>
            <a:r>
              <a:rPr lang="en-US" sz="8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Buying train tickets</a:t>
            </a:r>
            <a:endParaRPr lang="en-US" sz="8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www.akihabaranews.com/wp-content/uploads/images/2/02/8990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8" y="3505200"/>
            <a:ext cx="6172200" cy="2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i</a:t>
            </a:r>
            <a:r>
              <a:rPr lang="en-US" sz="4800" dirty="0" err="1" smtClean="0"/>
              <a:t>chi</a:t>
            </a:r>
            <a:r>
              <a:rPr lang="en-US" sz="4800" dirty="0" smtClean="0"/>
              <a:t> </a:t>
            </a:r>
            <a:r>
              <a:rPr lang="en-US" sz="4800" dirty="0" err="1" smtClean="0"/>
              <a:t>mai</a:t>
            </a:r>
            <a:endParaRPr lang="en-US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417" y="1652349"/>
            <a:ext cx="3572566" cy="476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ni</a:t>
            </a:r>
            <a:r>
              <a:rPr lang="en-US" sz="4800" dirty="0" smtClean="0"/>
              <a:t> </a:t>
            </a:r>
            <a:r>
              <a:rPr lang="en-US" sz="4800" dirty="0" err="1" smtClean="0"/>
              <a:t>mai</a:t>
            </a:r>
            <a:endParaRPr lang="en-US" sz="4800" dirty="0"/>
          </a:p>
        </p:txBody>
      </p:sp>
      <p:pic>
        <p:nvPicPr>
          <p:cNvPr id="2052" name="Picture 48" descr="Description: http://dclips.fundraw.com/zobo500dir/pap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7366"/>
            <a:ext cx="28130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9" descr="Description: http://dclips.fundraw.com/zobo500dir/pap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24" y="1600200"/>
            <a:ext cx="28765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san </a:t>
            </a:r>
            <a:r>
              <a:rPr lang="en-US" sz="4800" dirty="0" err="1" smtClean="0"/>
              <a:t>mai</a:t>
            </a:r>
            <a:endParaRPr lang="en-US" sz="4800" dirty="0"/>
          </a:p>
        </p:txBody>
      </p:sp>
      <p:pic>
        <p:nvPicPr>
          <p:cNvPr id="5" name="Picture 4" descr="http://dclips.fundraw.com/zobo500dir/pape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7" y="2362200"/>
            <a:ext cx="2256790" cy="300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dclips.fundraw.com/zobo500dir/pape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249805" cy="299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dclips.fundraw.com/zobo500dir/pape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70867"/>
            <a:ext cx="2292985" cy="305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9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 smtClean="0">
                <a:solidFill>
                  <a:schemeClr val="tx1"/>
                </a:solidFill>
              </a:rPr>
              <a:t>Two one-way tickets…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8534400" cy="4846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700" b="1" dirty="0" smtClean="0"/>
              <a:t>GRAMMAR STRUCTURE</a:t>
            </a:r>
          </a:p>
          <a:p>
            <a:pPr marL="0" indent="0">
              <a:buNone/>
            </a:pPr>
            <a:endParaRPr lang="en-US" sz="2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PLACE</a:t>
            </a:r>
            <a:r>
              <a:rPr lang="en-US" sz="3200" dirty="0" smtClean="0"/>
              <a:t> made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katamichi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o </a:t>
            </a:r>
            <a:r>
              <a:rPr lang="en-US" sz="3200" dirty="0" smtClean="0">
                <a:solidFill>
                  <a:srgbClr val="00B0F0"/>
                </a:solidFill>
              </a:rPr>
              <a:t>NUMBER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mai</a:t>
            </a:r>
            <a:r>
              <a:rPr lang="ja-JP" altLang="en-US" sz="3200" dirty="0" smtClean="0"/>
              <a:t> </a:t>
            </a:r>
            <a:r>
              <a:rPr lang="en-US" altLang="ja-JP" sz="3200" dirty="0" err="1" smtClean="0"/>
              <a:t>kudasai</a:t>
            </a:r>
            <a:r>
              <a:rPr lang="en-US" altLang="ja-JP" sz="3200" dirty="0" smtClean="0"/>
              <a:t>.</a:t>
            </a:r>
            <a:endParaRPr lang="en-US" altLang="ja-JP" sz="3200" dirty="0"/>
          </a:p>
          <a:p>
            <a:pPr marL="0" indent="0">
              <a:buNone/>
            </a:pP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		   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ōfuku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u="sng" dirty="0" smtClean="0"/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Example: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Yokohama</a:t>
            </a:r>
            <a:r>
              <a:rPr lang="en-US" sz="3600" dirty="0" smtClean="0"/>
              <a:t> made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katamichi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ni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mai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Tōkyō</a:t>
            </a:r>
            <a:r>
              <a:rPr lang="en-US" sz="3600" dirty="0" smtClean="0"/>
              <a:t> made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ōfuku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ichi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mai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/>
              <a:t>kudasai</a:t>
            </a:r>
            <a:r>
              <a:rPr lang="en-US" sz="3600" dirty="0" smtClean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2895600"/>
            <a:ext cx="1219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524000"/>
            <a:ext cx="7848600" cy="22098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algn="ctr"/>
            <a:r>
              <a:rPr lang="en-US" dirty="0" err="1" smtClean="0"/>
              <a:t>Basu</a:t>
            </a:r>
            <a:r>
              <a:rPr lang="en-US" dirty="0" smtClean="0"/>
              <a:t>	</a:t>
            </a:r>
            <a:r>
              <a:rPr lang="ja-JP" altLang="en-US" dirty="0" smtClean="0"/>
              <a:t>バス</a:t>
            </a:r>
            <a:endParaRPr lang="en-US" dirty="0"/>
          </a:p>
        </p:txBody>
      </p:sp>
      <p:pic>
        <p:nvPicPr>
          <p:cNvPr id="6146" name="Picture 2" descr="http://upload.wikimedia.org/wikipedia/ja/7/7f/%E8%B1%8A%E6%A9%8B%E9%89%84%E9%81%93%E3%83%90%E3%82%B9%E3%83%AA%E3%83%90%E3%82%A4%E3%83%90%E3%83%AB%E3%82%AB%E3%83%A9%E3%83%BC%E8%BB%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zumichan.com/goingout/yonezawaizumitour2/20040404images/guidewaybu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46203"/>
            <a:ext cx="4093792" cy="30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</a:rPr>
              <a:t>How much is it to…?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85344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smtClean="0"/>
              <a:t>GRAMMAR STRUCTURE</a:t>
            </a:r>
          </a:p>
          <a:p>
            <a:pPr marL="0" indent="0">
              <a:buNone/>
            </a:pPr>
            <a:endParaRPr lang="en-US" sz="2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Q: </a:t>
            </a:r>
            <a:r>
              <a:rPr lang="en-US" dirty="0" smtClean="0">
                <a:solidFill>
                  <a:srgbClr val="00B050"/>
                </a:solidFill>
              </a:rPr>
              <a:t>PLACE</a:t>
            </a:r>
            <a:r>
              <a:rPr lang="en-US" dirty="0" smtClean="0"/>
              <a:t> made </a:t>
            </a:r>
            <a:r>
              <a:rPr lang="en-US" dirty="0" err="1" smtClean="0"/>
              <a:t>ikura</a:t>
            </a:r>
            <a:r>
              <a:rPr lang="en-US" dirty="0" smtClean="0"/>
              <a:t> </a:t>
            </a:r>
            <a:r>
              <a:rPr lang="en-US" dirty="0" err="1" smtClean="0"/>
              <a:t>desu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A: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PLACE</a:t>
            </a:r>
            <a:r>
              <a:rPr lang="en-US" dirty="0" smtClean="0"/>
              <a:t> made) </a:t>
            </a:r>
            <a:r>
              <a:rPr lang="en-US" dirty="0" smtClean="0">
                <a:solidFill>
                  <a:srgbClr val="00B0F0"/>
                </a:solidFill>
              </a:rPr>
              <a:t>PRICE-en </a:t>
            </a:r>
            <a:r>
              <a:rPr lang="en-US" dirty="0" err="1" smtClean="0"/>
              <a:t>desu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800" u="sng" dirty="0" smtClean="0"/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Example: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Yokohama</a:t>
            </a:r>
            <a:r>
              <a:rPr lang="en-US" sz="3600" dirty="0" smtClean="0"/>
              <a:t> made </a:t>
            </a:r>
            <a:r>
              <a:rPr lang="en-US" sz="3600" dirty="0" err="1" smtClean="0"/>
              <a:t>ikura</a:t>
            </a:r>
            <a:r>
              <a:rPr lang="en-US" sz="3600" dirty="0" smtClean="0"/>
              <a:t> </a:t>
            </a:r>
            <a:r>
              <a:rPr lang="en-US" sz="3600" dirty="0" err="1" smtClean="0"/>
              <a:t>desu</a:t>
            </a:r>
            <a:r>
              <a:rPr lang="en-US" sz="3600" dirty="0" smtClean="0"/>
              <a:t> </a:t>
            </a:r>
            <a:r>
              <a:rPr lang="en-US" sz="3600" dirty="0" err="1" smtClean="0"/>
              <a:t>ka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F0"/>
                </a:solidFill>
              </a:rPr>
              <a:t>Hyaku</a:t>
            </a:r>
            <a:r>
              <a:rPr lang="en-US" sz="3600" dirty="0" smtClean="0">
                <a:solidFill>
                  <a:srgbClr val="00B0F0"/>
                </a:solidFill>
              </a:rPr>
              <a:t> go </a:t>
            </a:r>
            <a:r>
              <a:rPr lang="en-US" sz="3600" dirty="0" err="1" smtClean="0">
                <a:solidFill>
                  <a:srgbClr val="00B0F0"/>
                </a:solidFill>
              </a:rPr>
              <a:t>ju</a:t>
            </a:r>
            <a:r>
              <a:rPr lang="en-US" sz="3600" dirty="0" smtClean="0">
                <a:solidFill>
                  <a:srgbClr val="00B0F0"/>
                </a:solidFill>
              </a:rPr>
              <a:t> en </a:t>
            </a:r>
            <a:r>
              <a:rPr lang="en-US" sz="3600" dirty="0" err="1" smtClean="0"/>
              <a:t>desu</a:t>
            </a:r>
            <a:r>
              <a:rPr lang="en-US" sz="36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7696200" cy="2514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 smtClean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81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- 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#5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and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#6 (not a)</a:t>
            </a: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03"/>
            <a:ext cx="7239000" cy="822960"/>
          </a:xfrm>
        </p:spPr>
        <p:txBody>
          <a:bodyPr/>
          <a:lstStyle/>
          <a:p>
            <a:pPr algn="ctr"/>
            <a:r>
              <a:rPr lang="en-US" dirty="0" smtClean="0"/>
              <a:t>At the </a:t>
            </a:r>
            <a:r>
              <a:rPr lang="en-US" dirty="0" err="1" smtClean="0"/>
              <a:t>Kippu-uriba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77986"/>
            <a:ext cx="43434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2 </a:t>
            </a:r>
            <a:r>
              <a:rPr lang="en-US" dirty="0" smtClean="0"/>
              <a:t>one-way tickets </a:t>
            </a:r>
            <a:r>
              <a:rPr lang="en-US" dirty="0" smtClean="0"/>
              <a:t>Tokyo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 return </a:t>
            </a:r>
            <a:r>
              <a:rPr lang="en-US" dirty="0" smtClean="0"/>
              <a:t>ticket </a:t>
            </a:r>
            <a:r>
              <a:rPr lang="en-US" dirty="0" smtClean="0"/>
              <a:t>Kyoto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 reserved ticket Hiroshima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 unreserved tickets Osaka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www.meitetsu-bus.co.jp/info/detail/__icsFiles/artimage/2012/06/04/c1a0901/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7" y="1013449"/>
            <a:ext cx="4614043" cy="26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94449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You are at the </a:t>
            </a:r>
            <a:r>
              <a:rPr lang="en-US" sz="2700" b="1" dirty="0" err="1"/>
              <a:t>Kippu-uriba</a:t>
            </a:r>
            <a:r>
              <a:rPr lang="en-US" sz="2700" b="1" dirty="0"/>
              <a:t> at Narita Airport. How would you </a:t>
            </a:r>
            <a:r>
              <a:rPr lang="en-US" sz="2700" b="1" dirty="0" smtClean="0"/>
              <a:t>ask for:</a:t>
            </a:r>
            <a:endParaRPr lang="en-US" sz="2700" b="1" dirty="0"/>
          </a:p>
          <a:p>
            <a:endParaRPr lang="en-US" b="1" dirty="0"/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4648200" y="3940447"/>
            <a:ext cx="4343399" cy="2646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3E3D2D"/>
              </a:buClr>
              <a:buSzPct val="73000"/>
              <a:buFont typeface="Wingdings 2"/>
              <a:buChar char=""/>
            </a:pPr>
            <a:r>
              <a:rPr lang="en-US" sz="2600" dirty="0" smtClean="0">
                <a:solidFill>
                  <a:prstClr val="black"/>
                </a:solidFill>
              </a:rPr>
              <a:t>When next </a:t>
            </a:r>
            <a:r>
              <a:rPr lang="en-US" sz="2600" dirty="0">
                <a:solidFill>
                  <a:prstClr val="black"/>
                </a:solidFill>
              </a:rPr>
              <a:t>train </a:t>
            </a:r>
            <a:r>
              <a:rPr lang="en-US" sz="2600" dirty="0" smtClean="0">
                <a:solidFill>
                  <a:prstClr val="black"/>
                </a:solidFill>
              </a:rPr>
              <a:t>Shinjuku </a:t>
            </a:r>
            <a:endParaRPr lang="en-US" sz="2600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3E3D2D"/>
              </a:buClr>
              <a:buSzPct val="73000"/>
              <a:buFont typeface="Wingdings 2"/>
              <a:buChar char=""/>
            </a:pPr>
            <a:r>
              <a:rPr lang="en-US" sz="2600" dirty="0">
                <a:solidFill>
                  <a:prstClr val="black"/>
                </a:solidFill>
              </a:rPr>
              <a:t>How much </a:t>
            </a:r>
            <a:r>
              <a:rPr lang="en-US" sz="2600" dirty="0" smtClean="0">
                <a:solidFill>
                  <a:prstClr val="black"/>
                </a:solidFill>
              </a:rPr>
              <a:t>Yokohama</a:t>
            </a:r>
            <a:endParaRPr lang="en-US" sz="2600" dirty="0">
              <a:solidFill>
                <a:prstClr val="black"/>
              </a:solidFill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rgbClr val="3E3D2D"/>
              </a:buClr>
              <a:buSzPct val="73000"/>
              <a:buFont typeface="Wingdings 2"/>
              <a:buChar char=""/>
            </a:pPr>
            <a:r>
              <a:rPr lang="en-US" sz="2600" dirty="0">
                <a:solidFill>
                  <a:prstClr val="black"/>
                </a:solidFill>
              </a:rPr>
              <a:t>When </a:t>
            </a:r>
            <a:r>
              <a:rPr lang="en-US" sz="2600" dirty="0" smtClean="0">
                <a:solidFill>
                  <a:prstClr val="black"/>
                </a:solidFill>
              </a:rPr>
              <a:t>does train arrive in Yokohama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 smtClean="0">
                <a:solidFill>
                  <a:schemeClr val="tx1"/>
                </a:solidFill>
              </a:rPr>
              <a:t>Does this train go to…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848600" cy="4846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700" b="1" dirty="0" smtClean="0"/>
              <a:t>GRAMMAR STRUCTURE</a:t>
            </a:r>
          </a:p>
          <a:p>
            <a:pPr marL="0" indent="0">
              <a:buNone/>
            </a:pPr>
            <a:endParaRPr lang="en-US" sz="2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Q: </a:t>
            </a:r>
            <a:r>
              <a:rPr lang="en-US" sz="3500" dirty="0" err="1" smtClean="0"/>
              <a:t>Kono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00B0F0"/>
                </a:solidFill>
              </a:rPr>
              <a:t>TRANSPORT</a:t>
            </a:r>
            <a:r>
              <a:rPr lang="en-US" sz="3500" dirty="0" smtClean="0"/>
              <a:t> </a:t>
            </a:r>
            <a:r>
              <a:rPr lang="en-US" sz="3500" dirty="0" err="1" smtClean="0"/>
              <a:t>wa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00B050"/>
                </a:solidFill>
              </a:rPr>
              <a:t>PLACE</a:t>
            </a:r>
            <a:r>
              <a:rPr lang="en-US" sz="3500" dirty="0" smtClean="0"/>
              <a:t> e </a:t>
            </a:r>
            <a:r>
              <a:rPr lang="en-US" sz="3500" dirty="0" err="1" smtClean="0"/>
              <a:t>ikimasu</a:t>
            </a:r>
            <a:r>
              <a:rPr lang="en-US" sz="3500" dirty="0" smtClean="0"/>
              <a:t> </a:t>
            </a:r>
            <a:r>
              <a:rPr lang="en-US" sz="3500" dirty="0" err="1" smtClean="0"/>
              <a:t>ka</a:t>
            </a:r>
            <a:r>
              <a:rPr lang="en-US" sz="3500" dirty="0" smtClean="0"/>
              <a:t>?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A1: </a:t>
            </a:r>
            <a:r>
              <a:rPr lang="en-US" sz="3500" dirty="0" err="1" smtClean="0"/>
              <a:t>Hai</a:t>
            </a:r>
            <a:r>
              <a:rPr lang="en-US" sz="3500" dirty="0" smtClean="0"/>
              <a:t>, </a:t>
            </a:r>
            <a:r>
              <a:rPr lang="en-US" sz="3500" dirty="0" err="1" smtClean="0"/>
              <a:t>ikimasu</a:t>
            </a:r>
            <a:r>
              <a:rPr lang="en-US" sz="3500" dirty="0" smtClean="0"/>
              <a:t>.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A2: </a:t>
            </a:r>
            <a:r>
              <a:rPr lang="en-US" sz="3500" dirty="0" err="1" smtClean="0"/>
              <a:t>Iie</a:t>
            </a:r>
            <a:r>
              <a:rPr lang="en-US" sz="3500" dirty="0" smtClean="0"/>
              <a:t>, </a:t>
            </a:r>
            <a:r>
              <a:rPr lang="en-US" sz="3500" dirty="0" err="1" smtClean="0"/>
              <a:t>ikimasen</a:t>
            </a:r>
            <a:r>
              <a:rPr lang="en-US" sz="3500" dirty="0" smtClean="0"/>
              <a:t>.</a:t>
            </a:r>
            <a:endParaRPr lang="en-US" sz="35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Example:</a:t>
            </a:r>
          </a:p>
          <a:p>
            <a:pPr marL="0" indent="0">
              <a:buNone/>
            </a:pPr>
            <a:r>
              <a:rPr lang="en-US" sz="3500" dirty="0" err="1" smtClean="0"/>
              <a:t>Kono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rgbClr val="00B0F0"/>
                </a:solidFill>
              </a:rPr>
              <a:t>densha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500" dirty="0" err="1" smtClean="0"/>
              <a:t>wa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00B050"/>
                </a:solidFill>
              </a:rPr>
              <a:t>Yokohama</a:t>
            </a:r>
            <a:r>
              <a:rPr lang="en-US" sz="3500" dirty="0" smtClean="0"/>
              <a:t> e </a:t>
            </a:r>
            <a:r>
              <a:rPr lang="en-US" sz="3500" dirty="0" err="1" smtClean="0"/>
              <a:t>ikimasu</a:t>
            </a:r>
            <a:r>
              <a:rPr lang="en-US" sz="3500" dirty="0" smtClean="0"/>
              <a:t> </a:t>
            </a:r>
            <a:r>
              <a:rPr lang="en-US" sz="3500" dirty="0" err="1" smtClean="0"/>
              <a:t>ka</a:t>
            </a:r>
            <a:r>
              <a:rPr lang="en-US" sz="3500" dirty="0" smtClean="0"/>
              <a:t>?</a:t>
            </a:r>
          </a:p>
          <a:p>
            <a:pPr marL="0" indent="0">
              <a:buNone/>
            </a:pPr>
            <a:r>
              <a:rPr lang="en-US" sz="3500" dirty="0" err="1" smtClean="0"/>
              <a:t>Kono</a:t>
            </a:r>
            <a:r>
              <a:rPr lang="en-US" sz="3500" dirty="0" smtClean="0"/>
              <a:t> </a:t>
            </a:r>
            <a:r>
              <a:rPr lang="en-US" sz="3500" dirty="0" err="1" smtClean="0">
                <a:solidFill>
                  <a:srgbClr val="00B0F0"/>
                </a:solidFill>
              </a:rPr>
              <a:t>basu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500" dirty="0" err="1" smtClean="0"/>
              <a:t>wa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00B050"/>
                </a:solidFill>
              </a:rPr>
              <a:t>Tōkyō </a:t>
            </a:r>
            <a:r>
              <a:rPr lang="en-US" sz="3500" dirty="0" smtClean="0"/>
              <a:t>e </a:t>
            </a:r>
            <a:r>
              <a:rPr lang="en-US" sz="3500" dirty="0" err="1" smtClean="0"/>
              <a:t>ikimasu</a:t>
            </a:r>
            <a:r>
              <a:rPr lang="en-US" sz="3500" dirty="0" smtClean="0"/>
              <a:t> </a:t>
            </a:r>
            <a:r>
              <a:rPr lang="en-US" sz="3500" dirty="0" err="1" smtClean="0"/>
              <a:t>ka</a:t>
            </a:r>
            <a:r>
              <a:rPr lang="en-US" sz="3500" dirty="0" smtClean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7848600" cy="2895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</a:rPr>
              <a:t>Which platform…?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8486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smtClean="0"/>
              <a:t>GRAMMAR STRUCTURE</a:t>
            </a:r>
          </a:p>
          <a:p>
            <a:pPr marL="0" indent="0">
              <a:buNone/>
            </a:pPr>
            <a:endParaRPr lang="en-US" sz="2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Q: </a:t>
            </a:r>
            <a:r>
              <a:rPr lang="en-US" sz="3500" dirty="0" smtClean="0">
                <a:solidFill>
                  <a:srgbClr val="00B050"/>
                </a:solidFill>
              </a:rPr>
              <a:t>PLACE </a:t>
            </a:r>
            <a:r>
              <a:rPr lang="en-US" sz="3500" dirty="0" err="1" smtClean="0">
                <a:solidFill>
                  <a:srgbClr val="00B050"/>
                </a:solidFill>
              </a:rPr>
              <a:t>yuki</a:t>
            </a:r>
            <a:r>
              <a:rPr lang="en-US" sz="3500" dirty="0" smtClean="0">
                <a:solidFill>
                  <a:srgbClr val="00B050"/>
                </a:solidFill>
              </a:rPr>
              <a:t> </a:t>
            </a:r>
            <a:r>
              <a:rPr lang="en-US" sz="3500" dirty="0" err="1" smtClean="0"/>
              <a:t>wa</a:t>
            </a:r>
            <a:r>
              <a:rPr lang="en-US" sz="3500" dirty="0" smtClean="0"/>
              <a:t> nan-ban </a:t>
            </a:r>
            <a:r>
              <a:rPr lang="en-US" sz="3500" dirty="0" err="1" smtClean="0"/>
              <a:t>sen</a:t>
            </a:r>
            <a:r>
              <a:rPr lang="en-US" sz="3500" dirty="0" smtClean="0"/>
              <a:t> </a:t>
            </a:r>
            <a:r>
              <a:rPr lang="en-US" sz="3500" dirty="0" err="1" smtClean="0"/>
              <a:t>desu</a:t>
            </a:r>
            <a:r>
              <a:rPr lang="en-US" sz="3500" dirty="0" smtClean="0"/>
              <a:t> </a:t>
            </a:r>
            <a:r>
              <a:rPr lang="en-US" sz="3500" dirty="0" err="1" smtClean="0"/>
              <a:t>ka</a:t>
            </a:r>
            <a:r>
              <a:rPr lang="en-US" sz="3500" dirty="0" smtClean="0"/>
              <a:t>?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A: </a:t>
            </a:r>
            <a:r>
              <a:rPr lang="en-US" sz="3500" dirty="0" smtClean="0">
                <a:solidFill>
                  <a:srgbClr val="00B0F0"/>
                </a:solidFill>
              </a:rPr>
              <a:t>NUMBER </a:t>
            </a:r>
            <a:r>
              <a:rPr lang="en-US" sz="3500" dirty="0" smtClean="0"/>
              <a:t>ban </a:t>
            </a:r>
            <a:r>
              <a:rPr lang="en-US" sz="3500" dirty="0" err="1" smtClean="0"/>
              <a:t>sen</a:t>
            </a:r>
            <a:r>
              <a:rPr lang="en-US" sz="3500" dirty="0" smtClean="0"/>
              <a:t> </a:t>
            </a:r>
            <a:r>
              <a:rPr lang="en-US" sz="3500" dirty="0" err="1" smtClean="0"/>
              <a:t>desu</a:t>
            </a:r>
            <a:r>
              <a:rPr lang="en-US" sz="3500" dirty="0" smtClean="0"/>
              <a:t>.</a:t>
            </a:r>
            <a:endParaRPr lang="en-US" sz="3200" dirty="0" smtClean="0"/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Example: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Yokohama </a:t>
            </a:r>
            <a:r>
              <a:rPr lang="en-US" sz="3200" dirty="0" err="1" smtClean="0">
                <a:solidFill>
                  <a:srgbClr val="00B050"/>
                </a:solidFill>
              </a:rPr>
              <a:t>yuki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/>
              <a:t>wa</a:t>
            </a:r>
            <a:r>
              <a:rPr lang="en-US" sz="3200" dirty="0" smtClean="0"/>
              <a:t> nan-ban </a:t>
            </a:r>
            <a:r>
              <a:rPr lang="en-US" sz="3200" dirty="0" err="1" smtClean="0"/>
              <a:t>sen</a:t>
            </a:r>
            <a:r>
              <a:rPr lang="en-US" sz="3200" dirty="0" smtClean="0"/>
              <a:t> </a:t>
            </a:r>
            <a:r>
              <a:rPr lang="en-US" sz="3200" dirty="0" err="1" smtClean="0"/>
              <a:t>desu</a:t>
            </a:r>
            <a:r>
              <a:rPr lang="en-US" sz="3200" dirty="0" smtClean="0"/>
              <a:t> </a:t>
            </a:r>
            <a:r>
              <a:rPr lang="en-US" sz="3200" dirty="0" err="1" smtClean="0"/>
              <a:t>ka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Ni </a:t>
            </a:r>
            <a:r>
              <a:rPr lang="en-US" sz="3200" dirty="0" smtClean="0"/>
              <a:t>ban </a:t>
            </a:r>
            <a:r>
              <a:rPr lang="en-US" sz="3200" dirty="0" err="1" smtClean="0"/>
              <a:t>sen</a:t>
            </a:r>
            <a:r>
              <a:rPr lang="en-US" sz="3200" dirty="0" smtClean="0"/>
              <a:t> </a:t>
            </a:r>
            <a:r>
              <a:rPr lang="en-US" sz="3200" dirty="0" err="1" smtClean="0"/>
              <a:t>desu</a:t>
            </a:r>
            <a:r>
              <a:rPr lang="en-US" sz="3200" dirty="0" smtClean="0"/>
              <a:t> </a:t>
            </a:r>
            <a:r>
              <a:rPr lang="en-US" sz="3200" dirty="0" err="1" smtClean="0"/>
              <a:t>yo</a:t>
            </a:r>
            <a:r>
              <a:rPr lang="en-US" sz="32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7772400" cy="23622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 smtClean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82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-  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#3</a:t>
            </a: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03"/>
            <a:ext cx="7239000" cy="822960"/>
          </a:xfrm>
        </p:spPr>
        <p:txBody>
          <a:bodyPr/>
          <a:lstStyle/>
          <a:p>
            <a:pPr algn="ctr"/>
            <a:r>
              <a:rPr lang="en-US" dirty="0" smtClean="0"/>
              <a:t>At the </a:t>
            </a:r>
            <a:r>
              <a:rPr lang="en-US" dirty="0" err="1" smtClean="0"/>
              <a:t>Kippu-uriba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77986"/>
            <a:ext cx="43434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Train arriving - go to </a:t>
            </a:r>
            <a:r>
              <a:rPr lang="en-US" dirty="0" smtClean="0"/>
              <a:t>Kyoto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Which platform Nagano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time is the next train to Kobe</a:t>
            </a:r>
            <a:endParaRPr lang="en-US" dirty="0"/>
          </a:p>
        </p:txBody>
      </p:sp>
      <p:pic>
        <p:nvPicPr>
          <p:cNvPr id="4" name="Picture 4" descr="http://www.meitetsu-bus.co.jp/info/detail/__icsFiles/artimage/2012/06/04/c1a0901/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7" y="1013449"/>
            <a:ext cx="4614043" cy="26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94449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</a:rPr>
              <a:t>You are at the </a:t>
            </a:r>
            <a:r>
              <a:rPr lang="en-US" sz="2700" b="1" dirty="0" err="1">
                <a:solidFill>
                  <a:prstClr val="black"/>
                </a:solidFill>
              </a:rPr>
              <a:t>Kippu-uriba</a:t>
            </a:r>
            <a:r>
              <a:rPr lang="en-US" sz="2700" b="1" dirty="0">
                <a:solidFill>
                  <a:prstClr val="black"/>
                </a:solidFill>
              </a:rPr>
              <a:t> at Narita Airport. How would you </a:t>
            </a:r>
            <a:r>
              <a:rPr lang="en-US" sz="2700" b="1" dirty="0" smtClean="0">
                <a:solidFill>
                  <a:prstClr val="black"/>
                </a:solidFill>
              </a:rPr>
              <a:t>ask for:</a:t>
            </a:r>
            <a:endParaRPr lang="en-US" sz="2700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940447"/>
            <a:ext cx="4343399" cy="1969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rgbClr val="3E3D2D"/>
              </a:buClr>
              <a:buSzPct val="73000"/>
              <a:buFont typeface="Wingdings 2"/>
              <a:buChar char=""/>
            </a:pPr>
            <a:r>
              <a:rPr lang="en-US" sz="2600" dirty="0" smtClean="0">
                <a:solidFill>
                  <a:prstClr val="black"/>
                </a:solidFill>
              </a:rPr>
              <a:t>How </a:t>
            </a:r>
            <a:r>
              <a:rPr lang="en-US" sz="2600" dirty="0">
                <a:solidFill>
                  <a:prstClr val="black"/>
                </a:solidFill>
              </a:rPr>
              <a:t>much </a:t>
            </a:r>
            <a:r>
              <a:rPr lang="en-US" sz="2600" dirty="0" smtClean="0">
                <a:solidFill>
                  <a:prstClr val="black"/>
                </a:solidFill>
              </a:rPr>
              <a:t>Yokohama</a:t>
            </a:r>
            <a:endParaRPr lang="en-US" sz="2600" dirty="0">
              <a:solidFill>
                <a:prstClr val="black"/>
              </a:solidFill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Clr>
                <a:srgbClr val="3E3D2D"/>
              </a:buClr>
              <a:buSzPct val="73000"/>
              <a:buFont typeface="Wingdings 2"/>
              <a:buChar char=""/>
            </a:pPr>
            <a:r>
              <a:rPr lang="en-US" sz="2600" dirty="0">
                <a:solidFill>
                  <a:prstClr val="black"/>
                </a:solidFill>
              </a:rPr>
              <a:t>When </a:t>
            </a:r>
            <a:r>
              <a:rPr lang="en-US" sz="2600" dirty="0" smtClean="0">
                <a:solidFill>
                  <a:prstClr val="black"/>
                </a:solidFill>
              </a:rPr>
              <a:t>does train arrive in Shibuya</a:t>
            </a:r>
          </a:p>
        </p:txBody>
      </p:sp>
    </p:spTree>
    <p:extLst>
      <p:ext uri="{BB962C8B-B14F-4D97-AF65-F5344CB8AC3E}">
        <p14:creationId xmlns:p14="http://schemas.microsoft.com/office/powerpoint/2010/main" val="23200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Kaiwa</a:t>
            </a:r>
            <a:r>
              <a:rPr lang="en-US" dirty="0" smtClean="0"/>
              <a:t> o </a:t>
            </a:r>
            <a:r>
              <a:rPr lang="en-US" dirty="0" err="1" smtClean="0"/>
              <a:t>shimashō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" y="963613"/>
            <a:ext cx="8458200" cy="914400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altLang="en-US" sz="2400" i="1" dirty="0" smtClean="0"/>
              <a:t>Imagine you are </a:t>
            </a:r>
            <a:r>
              <a:rPr lang="en-US" altLang="en-US" sz="2400" i="1" dirty="0" smtClean="0"/>
              <a:t>travelling around Japan.  </a:t>
            </a:r>
            <a:r>
              <a:rPr lang="en-US" altLang="en-US" sz="2400" i="1" dirty="0" smtClean="0"/>
              <a:t>Find out train arrival and departure times, ticket prices and platform numbers.</a:t>
            </a:r>
            <a:endParaRPr lang="en-US" altLang="en-US" sz="3200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en-US" altLang="en-US" sz="3200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en-US" alt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51842" y="2295260"/>
            <a:ext cx="78816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Q</a:t>
            </a:r>
            <a:r>
              <a:rPr lang="en-AU" sz="2400" dirty="0" smtClean="0">
                <a:solidFill>
                  <a:prstClr val="black"/>
                </a:solidFill>
              </a:rPr>
              <a:t>: </a:t>
            </a:r>
            <a:r>
              <a:rPr lang="en-AU" sz="2400" dirty="0" err="1">
                <a:solidFill>
                  <a:prstClr val="black"/>
                </a:solidFill>
              </a:rPr>
              <a:t>Sumimasen</a:t>
            </a:r>
            <a:r>
              <a:rPr lang="en-AU" sz="2400" dirty="0">
                <a:solidFill>
                  <a:prstClr val="black"/>
                </a:solidFill>
              </a:rPr>
              <a:t>, </a:t>
            </a:r>
            <a:r>
              <a:rPr lang="en-AU" sz="2400" dirty="0" err="1" smtClean="0">
                <a:solidFill>
                  <a:prstClr val="black"/>
                </a:solidFill>
              </a:rPr>
              <a:t>tsugi</a:t>
            </a:r>
            <a:r>
              <a:rPr lang="en-AU" sz="2400" dirty="0" smtClean="0">
                <a:solidFill>
                  <a:prstClr val="black"/>
                </a:solidFill>
              </a:rPr>
              <a:t> no </a:t>
            </a:r>
            <a:r>
              <a:rPr lang="en-AU" sz="2400" dirty="0" smtClean="0">
                <a:solidFill>
                  <a:srgbClr val="00B0F0"/>
                </a:solidFill>
              </a:rPr>
              <a:t>PLACE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yuki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wa</a:t>
            </a:r>
            <a:r>
              <a:rPr lang="en-AU" sz="2400" dirty="0" smtClean="0">
                <a:solidFill>
                  <a:prstClr val="black"/>
                </a:solidFill>
              </a:rPr>
              <a:t> nan-</a:t>
            </a:r>
            <a:r>
              <a:rPr lang="en-AU" sz="2400" dirty="0" err="1" smtClean="0">
                <a:solidFill>
                  <a:prstClr val="black"/>
                </a:solidFill>
              </a:rPr>
              <a:t>ji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desu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ka</a:t>
            </a:r>
            <a:r>
              <a:rPr lang="en-AU" sz="2400" dirty="0" smtClean="0">
                <a:solidFill>
                  <a:prstClr val="black"/>
                </a:solidFill>
              </a:rPr>
              <a:t>?</a:t>
            </a:r>
          </a:p>
          <a:p>
            <a:r>
              <a:rPr lang="en-AU" sz="2400" dirty="0" smtClean="0">
                <a:solidFill>
                  <a:prstClr val="black"/>
                </a:solidFill>
              </a:rPr>
              <a:t>A:  </a:t>
            </a:r>
            <a:r>
              <a:rPr lang="en-AU" sz="2400" dirty="0" smtClean="0">
                <a:solidFill>
                  <a:srgbClr val="FF0000"/>
                </a:solidFill>
              </a:rPr>
              <a:t>TIME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ji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desu</a:t>
            </a:r>
            <a:r>
              <a:rPr lang="en-AU" sz="2400" dirty="0" smtClean="0">
                <a:solidFill>
                  <a:prstClr val="black"/>
                </a:solidFill>
              </a:rPr>
              <a:t>.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8" y="2427088"/>
            <a:ext cx="457176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Q1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956" y="3620791"/>
            <a:ext cx="510076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Q </a:t>
            </a:r>
            <a:r>
              <a:rPr lang="en-US" dirty="0">
                <a:solidFill>
                  <a:prstClr val="black"/>
                </a:solidFill>
              </a:rPr>
              <a:t>2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842" y="3389959"/>
            <a:ext cx="78816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Q</a:t>
            </a:r>
            <a:r>
              <a:rPr lang="en-AU" sz="2400" dirty="0" smtClean="0">
                <a:solidFill>
                  <a:prstClr val="black"/>
                </a:solidFill>
              </a:rPr>
              <a:t>: </a:t>
            </a:r>
            <a:r>
              <a:rPr lang="en-AU" sz="2400" dirty="0" err="1">
                <a:solidFill>
                  <a:prstClr val="black"/>
                </a:solidFill>
              </a:rPr>
              <a:t>Sumimasen</a:t>
            </a:r>
            <a:r>
              <a:rPr lang="en-AU" sz="2400" dirty="0">
                <a:solidFill>
                  <a:prstClr val="black"/>
                </a:solidFill>
              </a:rPr>
              <a:t>, </a:t>
            </a:r>
            <a:r>
              <a:rPr lang="en-AU" sz="2400" dirty="0" smtClean="0">
                <a:solidFill>
                  <a:srgbClr val="00B0F0"/>
                </a:solidFill>
              </a:rPr>
              <a:t>PLACE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wa</a:t>
            </a:r>
            <a:r>
              <a:rPr lang="en-AU" sz="2400" dirty="0" smtClean="0">
                <a:solidFill>
                  <a:prstClr val="black"/>
                </a:solidFill>
              </a:rPr>
              <a:t> nan-</a:t>
            </a:r>
            <a:r>
              <a:rPr lang="en-AU" sz="2400" dirty="0" err="1" smtClean="0">
                <a:solidFill>
                  <a:prstClr val="black"/>
                </a:solidFill>
              </a:rPr>
              <a:t>ji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ni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tsukimasu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ka</a:t>
            </a:r>
            <a:r>
              <a:rPr lang="en-AU" sz="2400" dirty="0" smtClean="0">
                <a:solidFill>
                  <a:prstClr val="black"/>
                </a:solidFill>
              </a:rPr>
              <a:t>?</a:t>
            </a:r>
          </a:p>
          <a:p>
            <a:r>
              <a:rPr lang="en-AU" sz="2400" dirty="0" smtClean="0">
                <a:solidFill>
                  <a:prstClr val="black"/>
                </a:solidFill>
              </a:rPr>
              <a:t>A:  </a:t>
            </a:r>
            <a:r>
              <a:rPr lang="en-AU" sz="2400" dirty="0" smtClean="0">
                <a:solidFill>
                  <a:srgbClr val="FF0000"/>
                </a:solidFill>
              </a:rPr>
              <a:t>TIME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ni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tsukimasu</a:t>
            </a:r>
            <a:r>
              <a:rPr lang="en-AU" sz="2400" dirty="0" smtClean="0">
                <a:solidFill>
                  <a:prstClr val="black"/>
                </a:solidFill>
              </a:rPr>
              <a:t>. 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283" y="4715490"/>
            <a:ext cx="510076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Q </a:t>
            </a:r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169" y="4484658"/>
            <a:ext cx="78816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Q</a:t>
            </a:r>
            <a:r>
              <a:rPr lang="en-AU" sz="2400" dirty="0" smtClean="0">
                <a:solidFill>
                  <a:prstClr val="black"/>
                </a:solidFill>
              </a:rPr>
              <a:t>: </a:t>
            </a:r>
            <a:r>
              <a:rPr lang="en-AU" sz="2400" dirty="0" err="1">
                <a:solidFill>
                  <a:prstClr val="black"/>
                </a:solidFill>
              </a:rPr>
              <a:t>Sumimasen</a:t>
            </a:r>
            <a:r>
              <a:rPr lang="en-AU" sz="2400" dirty="0">
                <a:solidFill>
                  <a:prstClr val="black"/>
                </a:solidFill>
              </a:rPr>
              <a:t>, </a:t>
            </a:r>
            <a:r>
              <a:rPr lang="en-AU" sz="2400" dirty="0" smtClean="0">
                <a:solidFill>
                  <a:srgbClr val="00B0F0"/>
                </a:solidFill>
              </a:rPr>
              <a:t>PLACE</a:t>
            </a:r>
            <a:r>
              <a:rPr lang="en-AU" sz="2400" dirty="0" smtClean="0">
                <a:solidFill>
                  <a:prstClr val="black"/>
                </a:solidFill>
              </a:rPr>
              <a:t> made </a:t>
            </a:r>
            <a:r>
              <a:rPr lang="en-AU" sz="2400" dirty="0" err="1" smtClean="0">
                <a:solidFill>
                  <a:prstClr val="black"/>
                </a:solidFill>
              </a:rPr>
              <a:t>ikura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desu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ka</a:t>
            </a:r>
            <a:r>
              <a:rPr lang="en-AU" sz="2400" dirty="0" smtClean="0">
                <a:solidFill>
                  <a:prstClr val="black"/>
                </a:solidFill>
              </a:rPr>
              <a:t>?</a:t>
            </a:r>
          </a:p>
          <a:p>
            <a:r>
              <a:rPr lang="en-AU" sz="2400" dirty="0" smtClean="0">
                <a:solidFill>
                  <a:prstClr val="black"/>
                </a:solidFill>
              </a:rPr>
              <a:t>A:  </a:t>
            </a:r>
            <a:r>
              <a:rPr lang="en-AU" sz="2400" dirty="0" smtClean="0">
                <a:solidFill>
                  <a:srgbClr val="00B050"/>
                </a:solidFill>
              </a:rPr>
              <a:t>PRICE</a:t>
            </a:r>
            <a:r>
              <a:rPr lang="en-AU" sz="2400" dirty="0" smtClean="0">
                <a:solidFill>
                  <a:prstClr val="black"/>
                </a:solidFill>
              </a:rPr>
              <a:t>-en </a:t>
            </a:r>
            <a:r>
              <a:rPr lang="en-AU" sz="2400" dirty="0" err="1" smtClean="0">
                <a:solidFill>
                  <a:prstClr val="black"/>
                </a:solidFill>
              </a:rPr>
              <a:t>desu</a:t>
            </a:r>
            <a:r>
              <a:rPr lang="en-AU" sz="2400" dirty="0" smtClean="0">
                <a:solidFill>
                  <a:prstClr val="black"/>
                </a:solidFill>
              </a:rPr>
              <a:t>. </a:t>
            </a:r>
            <a:endParaRPr lang="en-AU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956" y="5856355"/>
            <a:ext cx="510076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Q </a:t>
            </a:r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842" y="5625523"/>
            <a:ext cx="788163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Q</a:t>
            </a:r>
            <a:r>
              <a:rPr lang="en-AU" sz="2400" dirty="0" smtClean="0">
                <a:solidFill>
                  <a:prstClr val="black"/>
                </a:solidFill>
              </a:rPr>
              <a:t>: </a:t>
            </a:r>
            <a:r>
              <a:rPr lang="en-AU" sz="2400" dirty="0" err="1">
                <a:solidFill>
                  <a:prstClr val="black"/>
                </a:solidFill>
              </a:rPr>
              <a:t>Sumimasen</a:t>
            </a:r>
            <a:r>
              <a:rPr lang="en-AU" sz="2400" dirty="0">
                <a:solidFill>
                  <a:prstClr val="black"/>
                </a:solidFill>
              </a:rPr>
              <a:t>, </a:t>
            </a:r>
            <a:r>
              <a:rPr lang="en-AU" sz="2400" dirty="0" smtClean="0">
                <a:solidFill>
                  <a:prstClr val="black"/>
                </a:solidFill>
              </a:rPr>
              <a:t>PLACE </a:t>
            </a:r>
            <a:r>
              <a:rPr lang="en-AU" sz="2400" dirty="0" err="1" smtClean="0">
                <a:solidFill>
                  <a:prstClr val="black"/>
                </a:solidFill>
              </a:rPr>
              <a:t>yuki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wa</a:t>
            </a:r>
            <a:r>
              <a:rPr lang="en-AU" sz="2400" dirty="0" smtClean="0">
                <a:solidFill>
                  <a:prstClr val="black"/>
                </a:solidFill>
              </a:rPr>
              <a:t> nan-ban </a:t>
            </a:r>
            <a:r>
              <a:rPr lang="en-AU" sz="2400" dirty="0" err="1" smtClean="0">
                <a:solidFill>
                  <a:prstClr val="black"/>
                </a:solidFill>
              </a:rPr>
              <a:t>sen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desu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ka</a:t>
            </a:r>
            <a:r>
              <a:rPr lang="en-AU" sz="2400" dirty="0" smtClean="0">
                <a:solidFill>
                  <a:prstClr val="black"/>
                </a:solidFill>
              </a:rPr>
              <a:t>?</a:t>
            </a:r>
          </a:p>
          <a:p>
            <a:r>
              <a:rPr lang="en-AU" sz="2400" dirty="0" smtClean="0">
                <a:solidFill>
                  <a:prstClr val="black"/>
                </a:solidFill>
              </a:rPr>
              <a:t>A:  </a:t>
            </a:r>
            <a:r>
              <a:rPr lang="en-AU" sz="2400" dirty="0" smtClean="0">
                <a:solidFill>
                  <a:srgbClr val="FF00FF"/>
                </a:solidFill>
              </a:rPr>
              <a:t>NUMBER</a:t>
            </a:r>
            <a:r>
              <a:rPr lang="en-AU" sz="2400" dirty="0" smtClean="0">
                <a:solidFill>
                  <a:prstClr val="black"/>
                </a:solidFill>
              </a:rPr>
              <a:t> ban </a:t>
            </a:r>
            <a:r>
              <a:rPr lang="en-AU" sz="2400" dirty="0" err="1" smtClean="0">
                <a:solidFill>
                  <a:prstClr val="black"/>
                </a:solidFill>
              </a:rPr>
              <a:t>sen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desu</a:t>
            </a:r>
            <a:r>
              <a:rPr lang="en-AU" sz="2400" dirty="0" smtClean="0">
                <a:solidFill>
                  <a:prstClr val="black"/>
                </a:solidFill>
              </a:rPr>
              <a:t>. </a:t>
            </a:r>
            <a:endParaRPr lang="en-A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286315" cy="43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8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en-US" dirty="0" err="1" smtClean="0"/>
              <a:t>Kippu</a:t>
            </a:r>
            <a:r>
              <a:rPr lang="en-US" dirty="0" smtClean="0"/>
              <a:t>	</a:t>
            </a:r>
            <a:r>
              <a:rPr lang="ja-JP" altLang="en-US" dirty="0" smtClean="0"/>
              <a:t>切符　きっぷ</a:t>
            </a:r>
            <a:endParaRPr lang="en-US" dirty="0"/>
          </a:p>
        </p:txBody>
      </p:sp>
      <p:pic>
        <p:nvPicPr>
          <p:cNvPr id="3074" name="Picture 2" descr="http://mickwest.com/wp-content/uploads/2007/04/shinkansen-ti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5219"/>
            <a:ext cx="4051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nimepicks.co.uk/wp-content/uploads/2011/11/ti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25219"/>
            <a:ext cx="3381375" cy="163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erdisk.webry.biglobe.ne.jp/004/991/66/1/115407968215629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2069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JIDōHanbaiki</a:t>
            </a:r>
            <a:r>
              <a:rPr lang="en-US" altLang="ja-JP" dirty="0" smtClean="0"/>
              <a:t> </a:t>
            </a:r>
            <a:r>
              <a:rPr lang="ja-JP" altLang="en-US" dirty="0" smtClean="0"/>
              <a:t>　自動販売機　　じどうはんばいき</a:t>
            </a:r>
            <a:endParaRPr lang="en-US" dirty="0"/>
          </a:p>
        </p:txBody>
      </p:sp>
      <p:pic>
        <p:nvPicPr>
          <p:cNvPr id="5124" name="Picture 4" descr="http://murauchi.info/kippu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0541"/>
            <a:ext cx="46863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-yao.way-nifty.com/blog/images/2008/10/09/jr18autumn2008_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2002"/>
            <a:ext cx="2990360" cy="3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82000" cy="746760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err="1" smtClean="0"/>
              <a:t>Kippu-uriba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きっぷうりば</a:t>
            </a:r>
            <a:r>
              <a:rPr lang="en-US" altLang="ja-JP" dirty="0" smtClean="0"/>
              <a:t>	</a:t>
            </a:r>
            <a:endParaRPr lang="en-US" dirty="0"/>
          </a:p>
        </p:txBody>
      </p:sp>
      <p:pic>
        <p:nvPicPr>
          <p:cNvPr id="7172" name="Picture 4" descr="http://mylife-tosu.com/image/j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83959"/>
            <a:ext cx="367862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eitetsu-bus.co.jp/info/detail/__icsFiles/artimage/2012/06/04/c1a0901/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45" y="4132918"/>
            <a:ext cx="4223392" cy="24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hie.c.yimg.jp/v1/resource/chie-0/42/274/i6/______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802409" cy="28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imashinagawa.com/shinagawa0704/P10002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65" y="4132919"/>
            <a:ext cx="2209800" cy="27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82000" cy="670560"/>
          </a:xfrm>
        </p:spPr>
        <p:txBody>
          <a:bodyPr/>
          <a:lstStyle/>
          <a:p>
            <a:pPr algn="ctr"/>
            <a:r>
              <a:rPr lang="en-US" altLang="ja-JP" dirty="0" smtClean="0"/>
              <a:t>BANSEN		</a:t>
            </a:r>
            <a:r>
              <a:rPr lang="ja-JP" altLang="en-US" dirty="0" smtClean="0"/>
              <a:t>番線</a:t>
            </a:r>
            <a:r>
              <a:rPr lang="en-US" altLang="ja-JP" dirty="0" smtClean="0"/>
              <a:t>	</a:t>
            </a:r>
            <a:r>
              <a:rPr lang="ja-JP" altLang="en-US" dirty="0" smtClean="0"/>
              <a:t>ばんせん</a:t>
            </a:r>
            <a:endParaRPr lang="en-US" dirty="0"/>
          </a:p>
        </p:txBody>
      </p:sp>
      <p:pic>
        <p:nvPicPr>
          <p:cNvPr id="8194" name="Picture 2" descr="http://portal.nifty.com/cms_image/portal/koneta/090214092801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8" y="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個人的な解釈です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48938"/>
            <a:ext cx="3914775" cy="29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osakakara.net/st_nara/09_yamato-saidaiji/yamato-saidaiji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71381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82000" cy="746760"/>
          </a:xfrm>
        </p:spPr>
        <p:txBody>
          <a:bodyPr/>
          <a:lstStyle/>
          <a:p>
            <a:pPr algn="ctr"/>
            <a:r>
              <a:rPr lang="en-US" dirty="0" err="1" smtClean="0"/>
              <a:t>Shiteiseki</a:t>
            </a:r>
            <a:r>
              <a:rPr lang="en-US" dirty="0" smtClean="0"/>
              <a:t>	 </a:t>
            </a:r>
            <a:r>
              <a:rPr lang="ja-JP" altLang="en-US" dirty="0" smtClean="0"/>
              <a:t>指定席</a:t>
            </a:r>
            <a:r>
              <a:rPr lang="en-US" altLang="ja-JP" dirty="0" smtClean="0"/>
              <a:t>	  </a:t>
            </a:r>
            <a:r>
              <a:rPr lang="ja-JP" altLang="en-US" dirty="0" smtClean="0"/>
              <a:t>していせき</a:t>
            </a:r>
            <a:endParaRPr lang="en-US" dirty="0"/>
          </a:p>
        </p:txBody>
      </p:sp>
      <p:pic>
        <p:nvPicPr>
          <p:cNvPr id="10242" name="Picture 2" descr="http://higuma3go.fc2web.com/images/img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1" y="1371600"/>
            <a:ext cx="3276600" cy="23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同上・裏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4733"/>
            <a:ext cx="3562350" cy="25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japanrailpass.net/images/midor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11168"/>
            <a:ext cx="2133600" cy="23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t1.gstatic.com/images?q=tbn:ANd9GcTrVNz4PqqaElWbDUK4HCmTS8sSeRTvNi9iCpqvz3g8JXdyypddvEBubVVF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11168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535</TotalTime>
  <Words>816</Words>
  <Application>Microsoft Office PowerPoint</Application>
  <PresentationFormat>On-screen Show (4:3)</PresentationFormat>
  <Paragraphs>233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HG丸ｺﾞｼｯｸM-PRO</vt:lpstr>
      <vt:lpstr>Japan</vt:lpstr>
      <vt:lpstr>MS Mincho</vt:lpstr>
      <vt:lpstr>MS PGothic</vt:lpstr>
      <vt:lpstr>Arial</vt:lpstr>
      <vt:lpstr>Calibri</vt:lpstr>
      <vt:lpstr>Cambria</vt:lpstr>
      <vt:lpstr>Times New Roman</vt:lpstr>
      <vt:lpstr>Trebuchet MS</vt:lpstr>
      <vt:lpstr>Wingdings</vt:lpstr>
      <vt:lpstr>Wingdings 2</vt:lpstr>
      <vt:lpstr>Opulent</vt:lpstr>
      <vt:lpstr>1_Opulent</vt:lpstr>
      <vt:lpstr>Office Theme</vt:lpstr>
      <vt:lpstr>Adjacency</vt:lpstr>
      <vt:lpstr>1_Adjacency</vt:lpstr>
      <vt:lpstr>Japanese Public Transport</vt:lpstr>
      <vt:lpstr>Shinkansen  しなかんせん</vt:lpstr>
      <vt:lpstr>DENSHA  でんしゃ</vt:lpstr>
      <vt:lpstr>Basu バス</vt:lpstr>
      <vt:lpstr>Kippu 切符　きっぷ</vt:lpstr>
      <vt:lpstr>JIDōHanbaiki 　自動販売機　　じどうはんばいき</vt:lpstr>
      <vt:lpstr>Kippu-uriba 　 きっぷうりば </vt:lpstr>
      <vt:lpstr>BANSEN  番線 ばんせん</vt:lpstr>
      <vt:lpstr>Shiteiseki  指定席   していせき</vt:lpstr>
      <vt:lpstr>JIYŪseki　 自由席　 じゆうせき</vt:lpstr>
      <vt:lpstr>PowerPoint Presentation</vt:lpstr>
      <vt:lpstr>Ima nan ji?</vt:lpstr>
      <vt:lpstr>o’clock (HOURS)</vt:lpstr>
      <vt:lpstr>o’clock (HOURS)</vt:lpstr>
      <vt:lpstr>minutes</vt:lpstr>
      <vt:lpstr>minutes</vt:lpstr>
      <vt:lpstr>PowerPoint Presentation</vt:lpstr>
      <vt:lpstr>PowerPoint Presentation</vt:lpstr>
      <vt:lpstr>PowerPoint Presentation</vt:lpstr>
      <vt:lpstr>TIME</vt:lpstr>
      <vt:lpstr>How do we say the following times?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When’s the next train to…</vt:lpstr>
      <vt:lpstr>When does it arrive?</vt:lpstr>
      <vt:lpstr>PowerPoint Presentation</vt:lpstr>
      <vt:lpstr>PowerPoint Presentation</vt:lpstr>
      <vt:lpstr>PowerPoint Presentation</vt:lpstr>
      <vt:lpstr>Buying train tickets</vt:lpstr>
      <vt:lpstr>ichi mai</vt:lpstr>
      <vt:lpstr>ni mai</vt:lpstr>
      <vt:lpstr>san mai</vt:lpstr>
      <vt:lpstr>Two one-way tickets…</vt:lpstr>
      <vt:lpstr>How much is it to…?</vt:lpstr>
      <vt:lpstr>PowerPoint Presentation</vt:lpstr>
      <vt:lpstr>At the Kippu-uriba…</vt:lpstr>
      <vt:lpstr>Does this train go to…</vt:lpstr>
      <vt:lpstr>Which platform…?</vt:lpstr>
      <vt:lpstr>PowerPoint Presentation</vt:lpstr>
      <vt:lpstr>At the Kippu-uriba…</vt:lpstr>
      <vt:lpstr>Kaiwa o shimashō!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train tickets</dc:title>
  <dc:creator>Bill &amp; Inge</dc:creator>
  <cp:lastModifiedBy>Inge Foley</cp:lastModifiedBy>
  <cp:revision>25</cp:revision>
  <dcterms:created xsi:type="dcterms:W3CDTF">2012-09-24T04:31:24Z</dcterms:created>
  <dcterms:modified xsi:type="dcterms:W3CDTF">2014-05-23T11:15:04Z</dcterms:modified>
</cp:coreProperties>
</file>