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22"/>
  </p:notesMasterIdLst>
  <p:sldIdLst>
    <p:sldId id="297" r:id="rId2"/>
    <p:sldId id="267" r:id="rId3"/>
    <p:sldId id="277" r:id="rId4"/>
    <p:sldId id="293" r:id="rId5"/>
    <p:sldId id="282" r:id="rId6"/>
    <p:sldId id="298" r:id="rId7"/>
    <p:sldId id="299" r:id="rId8"/>
    <p:sldId id="301" r:id="rId9"/>
    <p:sldId id="303" r:id="rId10"/>
    <p:sldId id="304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00" r:id="rId19"/>
    <p:sldId id="312" r:id="rId20"/>
    <p:sldId id="31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109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836479-4528-4804-8BDE-E8DCCF9114E6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49216-A61C-4847-94D0-431B87235B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105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90626" y="1346947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0626" y="4282763"/>
            <a:ext cx="7667244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690626" y="1484779"/>
            <a:ext cx="7667244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47522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66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095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02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6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3376" y="6282268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7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120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080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618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108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182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56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CC4B2F3-768B-4C70-BF87-2C776484ACDC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94601F00-8681-4F37-831D-6FA1CC04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14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31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414806"/>
            <a:ext cx="7593330" cy="3035808"/>
          </a:xfrm>
        </p:spPr>
        <p:txBody>
          <a:bodyPr/>
          <a:lstStyle/>
          <a:p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post</a:t>
            </a:r>
            <a:r>
              <a:rPr lang="ja-JP" altLang="en-US" dirty="0" smtClean="0"/>
              <a:t> </a:t>
            </a:r>
            <a:r>
              <a:rPr lang="en-US" altLang="ja-JP" dirty="0" smtClean="0"/>
              <a:t>office</a:t>
            </a:r>
            <a:endParaRPr lang="en-A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5918454" cy="1069848"/>
          </a:xfrm>
        </p:spPr>
        <p:txBody>
          <a:bodyPr>
            <a:normAutofit/>
          </a:bodyPr>
          <a:lstStyle/>
          <a:p>
            <a:r>
              <a:rPr lang="en-US" altLang="ja-JP" sz="3600" dirty="0" smtClean="0"/>
              <a:t>Counters</a:t>
            </a:r>
            <a:r>
              <a:rPr lang="ja-JP" altLang="en-US" sz="3600" dirty="0" smtClean="0"/>
              <a:t>　まい</a:t>
            </a:r>
            <a:endParaRPr lang="en-AU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248400" y="116892"/>
            <a:ext cx="2601481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dirty="0" err="1" smtClean="0"/>
              <a:t>Genki</a:t>
            </a:r>
            <a:r>
              <a:rPr lang="ja-JP" altLang="en-US" dirty="0" smtClean="0"/>
              <a:t> </a:t>
            </a:r>
            <a:r>
              <a:rPr lang="en-US" altLang="ja-JP" dirty="0" smtClean="0"/>
              <a:t>Textbook pg145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459323"/>
            <a:ext cx="3401949" cy="226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45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きって</a:t>
            </a:r>
            <a:endParaRPr lang="en-AU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41" y="2895600"/>
            <a:ext cx="1801318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780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こづつみ</a:t>
            </a:r>
            <a:endParaRPr lang="en-AU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065673"/>
            <a:ext cx="5807964" cy="387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84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まどぐち</a:t>
            </a:r>
            <a:endParaRPr lang="en-AU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209800"/>
            <a:ext cx="6096000" cy="406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13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こうくうびん</a:t>
            </a:r>
            <a:endParaRPr lang="en-AU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2590800"/>
            <a:ext cx="43434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74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ふなびん</a:t>
            </a:r>
            <a:endParaRPr lang="en-AU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667000"/>
            <a:ext cx="3327484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37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そくたつ</a:t>
            </a:r>
            <a:endParaRPr lang="en-AU" sz="8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2514600"/>
            <a:ext cx="4510087" cy="337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88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かきとめ</a:t>
            </a:r>
            <a:endParaRPr lang="en-AU" sz="8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862" y="2657475"/>
            <a:ext cx="2962275" cy="1543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443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953000"/>
            <a:ext cx="2126492" cy="11644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939" y="4796414"/>
            <a:ext cx="2659250" cy="19935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4724400"/>
            <a:ext cx="2270904" cy="191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8750" y="2400754"/>
            <a:ext cx="2287792" cy="1524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150" y="2438400"/>
            <a:ext cx="2280829" cy="15213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48" y="2403566"/>
            <a:ext cx="2559227" cy="1707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6187" y="304800"/>
            <a:ext cx="1224425" cy="1447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304800"/>
            <a:ext cx="2133785" cy="164911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233360" y="105370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918775" y="140204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63351" y="223948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89293" y="2263425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08155" y="223948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54103" y="4334749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998541" y="4358688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7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017403" y="4334749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5607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59" y="340095"/>
            <a:ext cx="7524003" cy="1439277"/>
          </a:xfrm>
        </p:spPr>
        <p:txBody>
          <a:bodyPr/>
          <a:lstStyle/>
          <a:p>
            <a:r>
              <a:rPr lang="en-US" altLang="ja-JP" dirty="0" smtClean="0"/>
              <a:t>How</a:t>
            </a:r>
            <a:r>
              <a:rPr lang="ja-JP" altLang="en-US" dirty="0" smtClean="0"/>
              <a:t> </a:t>
            </a:r>
            <a:r>
              <a:rPr lang="en-US" altLang="ja-JP" dirty="0" smtClean="0"/>
              <a:t>much</a:t>
            </a:r>
            <a:r>
              <a:rPr lang="ja-JP" altLang="en-US" dirty="0" smtClean="0"/>
              <a:t> </a:t>
            </a:r>
            <a:r>
              <a:rPr lang="en-US" altLang="ja-JP" dirty="0" smtClean="0"/>
              <a:t>to…?</a:t>
            </a:r>
            <a:br>
              <a:rPr lang="en-US" altLang="ja-JP" dirty="0" smtClean="0"/>
            </a:br>
            <a:endParaRPr lang="en-AU" sz="3200" i="1" dirty="0">
              <a:solidFill>
                <a:srgbClr val="FFFF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719091"/>
              </p:ext>
            </p:extLst>
          </p:nvPr>
        </p:nvGraphicFramePr>
        <p:xfrm>
          <a:off x="76200" y="1188720"/>
          <a:ext cx="8991600" cy="10210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547117"/>
                <a:gridCol w="844448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sz="2000" dirty="0" smtClean="0"/>
                        <a:t>Q: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700" dirty="0" smtClean="0"/>
                        <a:t>すみません。</a:t>
                      </a:r>
                      <a:r>
                        <a:rPr lang="en-US" altLang="ja-JP" sz="2700" dirty="0" smtClean="0">
                          <a:solidFill>
                            <a:srgbClr val="00B0F0"/>
                          </a:solidFill>
                        </a:rPr>
                        <a:t>THING</a:t>
                      </a:r>
                      <a:r>
                        <a:rPr lang="ja-JP" altLang="en-US" sz="2700" dirty="0" smtClean="0"/>
                        <a:t>は　</a:t>
                      </a:r>
                      <a:r>
                        <a:rPr lang="en-US" altLang="ja-JP" sz="2700" dirty="0" smtClean="0">
                          <a:solidFill>
                            <a:srgbClr val="7030A0"/>
                          </a:solidFill>
                        </a:rPr>
                        <a:t>PLACE</a:t>
                      </a:r>
                      <a:r>
                        <a:rPr lang="ja-JP" altLang="en-US" sz="2700" dirty="0" smtClean="0"/>
                        <a:t>まで　いくら　ですか。</a:t>
                      </a:r>
                      <a:endParaRPr lang="en-US" altLang="ja-JP" sz="2700" dirty="0" smtClean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sz="2000" dirty="0" smtClean="0"/>
                        <a:t>A: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800" dirty="0" smtClean="0">
                          <a:solidFill>
                            <a:srgbClr val="00B050"/>
                          </a:solidFill>
                        </a:rPr>
                        <a:t>PRICE</a:t>
                      </a:r>
                      <a:r>
                        <a:rPr lang="ja-JP" altLang="en-US" sz="2800" dirty="0" smtClean="0"/>
                        <a:t>円　です。</a:t>
                      </a:r>
                      <a:endParaRPr lang="en-US" altLang="ja-JP" sz="2800" dirty="0" smtClean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2962059"/>
            <a:ext cx="1936595" cy="14967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1" y="5410200"/>
            <a:ext cx="1319212" cy="110383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1349296" y="4629685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2971310"/>
            <a:ext cx="2216147" cy="1478207"/>
          </a:xfrm>
          <a:prstGeom prst="rect">
            <a:avLst/>
          </a:prstGeom>
        </p:spPr>
      </p:pic>
      <p:sp>
        <p:nvSpPr>
          <p:cNvPr id="13" name="Down Arrow 12"/>
          <p:cNvSpPr/>
          <p:nvPr/>
        </p:nvSpPr>
        <p:spPr>
          <a:xfrm>
            <a:off x="4079873" y="4629685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511088"/>
            <a:ext cx="1600200" cy="100294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2622215"/>
            <a:ext cx="1618928" cy="2007470"/>
          </a:xfrm>
          <a:prstGeom prst="rect">
            <a:avLst/>
          </a:prstGeom>
        </p:spPr>
      </p:pic>
      <p:sp>
        <p:nvSpPr>
          <p:cNvPr id="16" name="Down Arrow 15"/>
          <p:cNvSpPr/>
          <p:nvPr/>
        </p:nvSpPr>
        <p:spPr>
          <a:xfrm>
            <a:off x="6981664" y="4666518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5349962"/>
            <a:ext cx="1653211" cy="11001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057400" y="2791144"/>
            <a:ext cx="9781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120</a:t>
            </a:r>
            <a:r>
              <a:rPr lang="ja-JP" altLang="en-US" sz="2400" dirty="0" smtClean="0"/>
              <a:t>円</a:t>
            </a:r>
            <a:endParaRPr lang="en-AU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5014899" y="2840943"/>
            <a:ext cx="9781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5</a:t>
            </a:r>
            <a:r>
              <a:rPr lang="en-US" altLang="ja-JP" sz="2400" dirty="0"/>
              <a:t>7</a:t>
            </a:r>
            <a:r>
              <a:rPr lang="en-US" sz="2400" dirty="0" smtClean="0"/>
              <a:t>0</a:t>
            </a:r>
            <a:r>
              <a:rPr lang="ja-JP" altLang="en-US" sz="2400" dirty="0" smtClean="0"/>
              <a:t>円</a:t>
            </a:r>
            <a:endParaRPr lang="en-AU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7772400" y="2556617"/>
            <a:ext cx="978153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35</a:t>
            </a:r>
            <a:r>
              <a:rPr lang="en-US" sz="2400" dirty="0" smtClean="0"/>
              <a:t>0</a:t>
            </a:r>
            <a:r>
              <a:rPr lang="ja-JP" altLang="en-US" sz="2400" dirty="0" smtClean="0"/>
              <a:t>円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433468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759" y="340095"/>
            <a:ext cx="7524003" cy="802905"/>
          </a:xfrm>
        </p:spPr>
        <p:txBody>
          <a:bodyPr/>
          <a:lstStyle/>
          <a:p>
            <a:r>
              <a:rPr lang="en-US" altLang="ja-JP" dirty="0" smtClean="0"/>
              <a:t>By…</a:t>
            </a:r>
            <a:endParaRPr lang="en-AU" sz="3200" i="1" dirty="0">
              <a:solidFill>
                <a:srgbClr val="FFFF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5504602"/>
              </p:ext>
            </p:extLst>
          </p:nvPr>
        </p:nvGraphicFramePr>
        <p:xfrm>
          <a:off x="534635" y="1193830"/>
          <a:ext cx="8153400" cy="14173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448955"/>
                <a:gridCol w="77044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Q: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700" dirty="0" smtClean="0"/>
                        <a:t>すみません。これは　</a:t>
                      </a:r>
                      <a:r>
                        <a:rPr lang="en-US" altLang="ja-JP" sz="2700" dirty="0" smtClean="0">
                          <a:solidFill>
                            <a:srgbClr val="FF0000"/>
                          </a:solidFill>
                        </a:rPr>
                        <a:t>SERVICE</a:t>
                      </a:r>
                      <a:r>
                        <a:rPr lang="ja-JP" altLang="en-US" sz="2700" dirty="0" smtClean="0"/>
                        <a:t>で　</a:t>
                      </a:r>
                      <a:r>
                        <a:rPr lang="en-US" altLang="ja-JP" sz="2700" dirty="0" smtClean="0">
                          <a:solidFill>
                            <a:srgbClr val="7030A0"/>
                          </a:solidFill>
                        </a:rPr>
                        <a:t>PLACE</a:t>
                      </a:r>
                      <a:r>
                        <a:rPr lang="ja-JP" altLang="en-US" sz="2700" dirty="0" smtClean="0"/>
                        <a:t>まで　</a:t>
                      </a:r>
                      <a:endParaRPr lang="en-US" altLang="ja-JP" sz="270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700" dirty="0" smtClean="0"/>
                        <a:t>いくら　ですか。</a:t>
                      </a:r>
                      <a:endParaRPr lang="en-US" altLang="ja-JP" sz="2700" dirty="0" smtClean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dirty="0" smtClean="0"/>
                        <a:t>A: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700" dirty="0" smtClean="0">
                          <a:solidFill>
                            <a:srgbClr val="00B050"/>
                          </a:solidFill>
                        </a:rPr>
                        <a:t>PRICE</a:t>
                      </a:r>
                      <a:r>
                        <a:rPr lang="ja-JP" altLang="en-US" sz="2700" dirty="0" smtClean="0"/>
                        <a:t>円　です。</a:t>
                      </a:r>
                      <a:endParaRPr lang="en-US" altLang="ja-JP" sz="2700" dirty="0" smtClean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58" y="5456112"/>
            <a:ext cx="1319212" cy="1103830"/>
          </a:xfrm>
          <a:prstGeom prst="rect">
            <a:avLst/>
          </a:prstGeom>
        </p:spPr>
      </p:pic>
      <p:sp>
        <p:nvSpPr>
          <p:cNvPr id="11" name="Down Arrow 10"/>
          <p:cNvSpPr/>
          <p:nvPr/>
        </p:nvSpPr>
        <p:spPr>
          <a:xfrm>
            <a:off x="1349296" y="4629685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Down Arrow 12"/>
          <p:cNvSpPr/>
          <p:nvPr/>
        </p:nvSpPr>
        <p:spPr>
          <a:xfrm>
            <a:off x="4079873" y="4629685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6" name="Down Arrow 15"/>
          <p:cNvSpPr/>
          <p:nvPr/>
        </p:nvSpPr>
        <p:spPr>
          <a:xfrm>
            <a:off x="6981664" y="4666518"/>
            <a:ext cx="6096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TextBox 18"/>
          <p:cNvSpPr txBox="1"/>
          <p:nvPr/>
        </p:nvSpPr>
        <p:spPr>
          <a:xfrm>
            <a:off x="5014899" y="2840943"/>
            <a:ext cx="12939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15</a:t>
            </a:r>
            <a:r>
              <a:rPr lang="en-US" altLang="ja-JP" sz="2800" dirty="0"/>
              <a:t>0</a:t>
            </a:r>
            <a:r>
              <a:rPr lang="en-US" sz="2800" dirty="0" smtClean="0"/>
              <a:t>0</a:t>
            </a:r>
            <a:r>
              <a:rPr lang="ja-JP" altLang="en-US" sz="2800" dirty="0" smtClean="0"/>
              <a:t>円</a:t>
            </a:r>
            <a:endParaRPr lang="en-AU" sz="2800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15" y="3233092"/>
            <a:ext cx="1433916" cy="1074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289" y="3233092"/>
            <a:ext cx="1553411" cy="131113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3020103"/>
            <a:ext cx="2287792" cy="1524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20" y="5456112"/>
            <a:ext cx="1666875" cy="8334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436" y="5398962"/>
            <a:ext cx="1424195" cy="947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7623765" y="2897813"/>
            <a:ext cx="12939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800" dirty="0" smtClean="0"/>
              <a:t>2500</a:t>
            </a:r>
            <a:r>
              <a:rPr lang="ja-JP" altLang="en-US" sz="2800" dirty="0" smtClean="0"/>
              <a:t>円</a:t>
            </a:r>
            <a:endParaRPr lang="en-AU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2057400" y="2791144"/>
            <a:ext cx="1301959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ja-JP" sz="2400" dirty="0" smtClean="0"/>
              <a:t>15000</a:t>
            </a:r>
            <a:r>
              <a:rPr lang="ja-JP" altLang="en-US" sz="2400" dirty="0" smtClean="0"/>
              <a:t>円</a:t>
            </a:r>
            <a:endParaRPr lang="en-AU" sz="2400" dirty="0"/>
          </a:p>
        </p:txBody>
      </p:sp>
    </p:spTree>
    <p:extLst>
      <p:ext uri="{BB962C8B-B14F-4D97-AF65-F5344CB8AC3E}">
        <p14:creationId xmlns:p14="http://schemas.microsoft.com/office/powerpoint/2010/main" val="145725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932896" y="4495800"/>
            <a:ext cx="1960794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13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？</a:t>
            </a:r>
            <a:endParaRPr lang="en-US" sz="13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8854" y="1434180"/>
            <a:ext cx="16273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いちまい</a:t>
            </a:r>
            <a:endParaRPr lang="en-US" altLang="ja-JP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2800" b="1" cap="none" spc="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一枚</a:t>
            </a:r>
            <a:endParaRPr lang="en-US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38400"/>
            <a:ext cx="981075" cy="116205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359" y="2438400"/>
            <a:ext cx="981075" cy="116205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245" y="2435184"/>
            <a:ext cx="981075" cy="116205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519" y="2444596"/>
            <a:ext cx="981075" cy="116205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9268" y="2435184"/>
            <a:ext cx="981075" cy="116205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2299550" y="1404466"/>
            <a:ext cx="126669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にまい</a:t>
            </a:r>
            <a:endParaRPr lang="en-US" altLang="ja-JP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二</a:t>
            </a:r>
            <a:r>
              <a:rPr lang="ja-JP" altLang="en-US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枚</a:t>
            </a:r>
            <a:endParaRPr lang="en-US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708096" y="1440719"/>
            <a:ext cx="16273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さ</a:t>
            </a:r>
            <a:r>
              <a:rPr lang="ja-JP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ん</a:t>
            </a:r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まい</a:t>
            </a:r>
            <a:endParaRPr lang="en-US" altLang="ja-JP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三</a:t>
            </a:r>
            <a:r>
              <a:rPr lang="ja-JP" altLang="en-US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枚</a:t>
            </a:r>
            <a:endParaRPr lang="en-US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339820" y="1434179"/>
            <a:ext cx="162737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よ</a:t>
            </a:r>
            <a:r>
              <a:rPr lang="ja-JP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ん</a:t>
            </a:r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まい</a:t>
            </a:r>
            <a:endParaRPr lang="en-US" altLang="ja-JP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四</a:t>
            </a:r>
            <a:r>
              <a:rPr lang="ja-JP" altLang="en-US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枚</a:t>
            </a:r>
            <a:endParaRPr lang="en-US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282449" y="1375031"/>
            <a:ext cx="1266693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ご</a:t>
            </a:r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まい</a:t>
            </a:r>
            <a:endParaRPr lang="en-US" altLang="ja-JP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五枚</a:t>
            </a:r>
            <a:endParaRPr lang="en-US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105644" y="3907971"/>
            <a:ext cx="1627369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ja-JP" altLang="en-US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なんまい</a:t>
            </a:r>
            <a:endParaRPr lang="en-US" altLang="ja-JP" sz="2800" b="1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</a:endParaRPr>
          </a:p>
          <a:p>
            <a:pPr algn="ctr"/>
            <a:r>
              <a:rPr lang="ja-JP" altLang="en-US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</a:rPr>
              <a:t>何</a:t>
            </a:r>
            <a:r>
              <a:rPr lang="ja-JP" altLang="en-US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枚</a:t>
            </a:r>
            <a:endParaRPr lang="en-US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8483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8" grpId="0"/>
      <p:bldP spid="39" grpId="0"/>
      <p:bldP spid="40" grpId="0"/>
      <p:bldP spid="42" grpId="0"/>
      <p:bldP spid="5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7524003" cy="345705"/>
          </a:xfrm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At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</a:t>
            </a:r>
            <a:r>
              <a:rPr lang="ja-JP" altLang="en-US" dirty="0" smtClean="0"/>
              <a:t> </a:t>
            </a:r>
            <a:r>
              <a:rPr lang="en-US" altLang="ja-JP" dirty="0" smtClean="0"/>
              <a:t>post</a:t>
            </a:r>
            <a:r>
              <a:rPr lang="ja-JP" altLang="en-US" dirty="0" smtClean="0"/>
              <a:t> </a:t>
            </a:r>
            <a:r>
              <a:rPr lang="en-US" altLang="ja-JP" dirty="0" smtClean="0"/>
              <a:t>office</a:t>
            </a:r>
            <a:endParaRPr lang="en-AU" sz="3200" i="1" dirty="0">
              <a:solidFill>
                <a:srgbClr val="FFFF00"/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0602832"/>
              </p:ext>
            </p:extLst>
          </p:nvPr>
        </p:nvGraphicFramePr>
        <p:xfrm>
          <a:off x="152400" y="655320"/>
          <a:ext cx="8839200" cy="274320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09600"/>
                <a:gridCol w="8229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A: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2400" b="0" dirty="0" smtClean="0"/>
                        <a:t>すみません。　</a:t>
                      </a:r>
                      <a:r>
                        <a:rPr lang="en-US" altLang="ja-JP" sz="2400" b="0" dirty="0" smtClean="0">
                          <a:solidFill>
                            <a:srgbClr val="00B0F0"/>
                          </a:solidFill>
                        </a:rPr>
                        <a:t>THING</a:t>
                      </a:r>
                      <a:r>
                        <a:rPr lang="ja-JP" altLang="en-US" sz="2400" b="0" dirty="0" smtClean="0"/>
                        <a:t>は　</a:t>
                      </a:r>
                      <a:r>
                        <a:rPr lang="en-US" altLang="ja-JP" sz="2400" b="0" dirty="0" smtClean="0">
                          <a:solidFill>
                            <a:srgbClr val="7030A0"/>
                          </a:solidFill>
                        </a:rPr>
                        <a:t>PLACE</a:t>
                      </a:r>
                      <a:r>
                        <a:rPr lang="ja-JP" altLang="en-US" sz="2400" b="0" dirty="0" smtClean="0"/>
                        <a:t>まで　いくら　ですか。</a:t>
                      </a:r>
                      <a:endParaRPr lang="en-US" altLang="ja-JP" sz="2400" b="0" dirty="0" smtClean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B: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400" b="0" dirty="0" smtClean="0">
                          <a:solidFill>
                            <a:srgbClr val="FF0000"/>
                          </a:solidFill>
                        </a:rPr>
                        <a:t>SERVICE</a:t>
                      </a:r>
                      <a:r>
                        <a:rPr lang="ja-JP" altLang="en-US" sz="2400" b="0" dirty="0" smtClean="0"/>
                        <a:t>ですか。　</a:t>
                      </a:r>
                      <a:r>
                        <a:rPr lang="en-US" altLang="ja-JP" sz="2400" b="0" dirty="0" smtClean="0">
                          <a:solidFill>
                            <a:srgbClr val="FF0000"/>
                          </a:solidFill>
                        </a:rPr>
                        <a:t>SERVICE</a:t>
                      </a:r>
                      <a:r>
                        <a:rPr lang="ja-JP" altLang="en-US" sz="2400" b="0" dirty="0" smtClean="0"/>
                        <a:t>ですか。</a:t>
                      </a:r>
                      <a:endParaRPr lang="en-US" altLang="ja-JP" sz="2400" b="0" dirty="0" smtClean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A</a:t>
                      </a:r>
                      <a:r>
                        <a:rPr lang="ja-JP" altLang="en-US" b="0" dirty="0" smtClean="0"/>
                        <a:t>：</a:t>
                      </a:r>
                      <a:endParaRPr lang="en-US" altLang="ja-JP" b="0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400" b="0" dirty="0" smtClean="0">
                          <a:solidFill>
                            <a:srgbClr val="FF0000"/>
                          </a:solidFill>
                        </a:rPr>
                        <a:t>SERVICE</a:t>
                      </a:r>
                      <a:r>
                        <a:rPr lang="ja-JP" altLang="en-US" sz="2400" b="0" dirty="0" smtClean="0"/>
                        <a:t>です。</a:t>
                      </a:r>
                      <a:endParaRPr lang="en-US" altLang="ja-JP" sz="2400" b="0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B: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ja-JP" sz="2400" b="0" dirty="0" smtClean="0">
                          <a:solidFill>
                            <a:srgbClr val="00B050"/>
                          </a:solidFill>
                        </a:rPr>
                        <a:t>PRICE</a:t>
                      </a:r>
                      <a:r>
                        <a:rPr lang="ja-JP" altLang="en-US" sz="2400" b="0" dirty="0" smtClean="0"/>
                        <a:t>円　です。</a:t>
                      </a:r>
                      <a:endParaRPr lang="en-US" altLang="ja-JP" sz="2400" b="0" dirty="0" smtClean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A:</a:t>
                      </a: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400" b="0" dirty="0" smtClean="0"/>
                        <a:t>じゃあ、</a:t>
                      </a:r>
                      <a:r>
                        <a:rPr lang="en-US" altLang="ja-JP" sz="2400" b="0" dirty="0" smtClean="0">
                          <a:solidFill>
                            <a:srgbClr val="00B050"/>
                          </a:solidFill>
                        </a:rPr>
                        <a:t>PRICE</a:t>
                      </a:r>
                      <a:r>
                        <a:rPr lang="ja-JP" altLang="en-US" sz="2400" b="0" dirty="0" smtClean="0">
                          <a:solidFill>
                            <a:srgbClr val="00B050"/>
                          </a:solidFill>
                        </a:rPr>
                        <a:t>円きって</a:t>
                      </a:r>
                      <a:r>
                        <a:rPr lang="ja-JP" altLang="en-US" sz="2400" b="0" dirty="0" smtClean="0"/>
                        <a:t>を　</a:t>
                      </a:r>
                      <a:r>
                        <a:rPr lang="en-US" altLang="ja-JP" sz="2400" b="0" dirty="0" smtClean="0"/>
                        <a:t>NUMBER</a:t>
                      </a:r>
                      <a:r>
                        <a:rPr lang="ja-JP" altLang="en-US" sz="2400" b="0" baseline="0" dirty="0" smtClean="0"/>
                        <a:t> </a:t>
                      </a:r>
                      <a:r>
                        <a:rPr lang="en-US" altLang="ja-JP" sz="2400" b="0" baseline="0" dirty="0" smtClean="0"/>
                        <a:t>COUNTER</a:t>
                      </a:r>
                      <a:r>
                        <a:rPr lang="ja-JP" altLang="en-US" sz="2400" b="0" baseline="0" dirty="0" smtClean="0"/>
                        <a:t>ください。</a:t>
                      </a:r>
                      <a:endParaRPr lang="en-US" altLang="ja-JP" sz="2400" b="0" dirty="0" smtClean="0"/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ja-JP" b="0" dirty="0" smtClean="0"/>
                        <a:t>B:</a:t>
                      </a: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ja-JP" altLang="en-US" sz="2400" b="0" dirty="0" smtClean="0"/>
                        <a:t>はい。</a:t>
                      </a:r>
                      <a:endParaRPr lang="en-US" altLang="ja-JP" sz="2400" b="0" dirty="0" smtClean="0"/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312" y="3713768"/>
            <a:ext cx="1840548" cy="14224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6" y="3676757"/>
            <a:ext cx="2188089" cy="145949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9197" y="3505200"/>
            <a:ext cx="1703203" cy="211197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5638942"/>
            <a:ext cx="1568560" cy="117588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175252"/>
            <a:ext cx="1893308" cy="1598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440894"/>
            <a:ext cx="1999973" cy="13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155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 – flat things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832366"/>
              </p:ext>
            </p:extLst>
          </p:nvPr>
        </p:nvGraphicFramePr>
        <p:xfrm>
          <a:off x="1752600" y="1752600"/>
          <a:ext cx="4673600" cy="509016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2336800"/>
                <a:gridCol w="2336800"/>
              </a:tblGrid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いちまい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１ </a:t>
                      </a:r>
                      <a:r>
                        <a:rPr lang="en-US" altLang="ja-JP" b="0" dirty="0" smtClean="0">
                          <a:latin typeface="+mj-lt"/>
                        </a:rPr>
                        <a:t>flat thing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にまい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>
                          <a:latin typeface="+mj-lt"/>
                        </a:rPr>
                        <a:t>2 flat things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さんまい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3 flat things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よんまい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4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ごまい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5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ろくまい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6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ななまい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7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はちまい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8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きゅうまい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9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じゅうまい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10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じゅういちまい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11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じゅうにまい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12 flat things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ja-JP" altLang="en-US" b="0" dirty="0" smtClean="0">
                          <a:latin typeface="+mj-lt"/>
                        </a:rPr>
                        <a:t>なんまい</a:t>
                      </a:r>
                      <a:endParaRPr lang="en-US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 smtClean="0">
                          <a:latin typeface="+mj-lt"/>
                        </a:rPr>
                        <a:t>How many flat things?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947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なんま</a:t>
            </a:r>
            <a:r>
              <a:rPr lang="ja-JP" altLang="en-US" dirty="0" smtClean="0"/>
              <a:t>い　ですか。</a:t>
            </a:r>
            <a:endParaRPr lang="en-US" dirty="0"/>
          </a:p>
        </p:txBody>
      </p:sp>
      <p:pic>
        <p:nvPicPr>
          <p:cNvPr id="1026" name="Picture 2" descr="http://www.grandslam-nyc.com/wp-content/uploads/2010/11/104877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426001"/>
            <a:ext cx="1976120" cy="2340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a-mizuho.cocolog-nifty.com/blog/images/2012/11/04/nenga20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490" y="2799147"/>
            <a:ext cx="2157090" cy="159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6060" y="4876800"/>
            <a:ext cx="266954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きって</a:t>
            </a:r>
            <a:r>
              <a:rPr lang="ja-JP" altLang="en-US" sz="2800" dirty="0" smtClean="0"/>
              <a:t>　を　よんまい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3452490" y="4844041"/>
            <a:ext cx="2286000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 smtClean="0"/>
              <a:t>はがき　を　にまい</a:t>
            </a:r>
            <a:endParaRPr lang="en-US" sz="2800" dirty="0"/>
          </a:p>
        </p:txBody>
      </p:sp>
      <p:pic>
        <p:nvPicPr>
          <p:cNvPr id="1034" name="Picture 10" descr="https://www.comty.biz/item2/080100162_g_030_bt_sawayaka3_ch_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810" y="2036431"/>
            <a:ext cx="2746383" cy="266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480182" y="4876800"/>
            <a:ext cx="2511417" cy="95410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ja-JP" altLang="en-US" sz="2800" dirty="0"/>
              <a:t>シャツ</a:t>
            </a:r>
            <a:r>
              <a:rPr lang="ja-JP" altLang="en-US" sz="2800" dirty="0" smtClean="0"/>
              <a:t>　を　さんまい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752600" y="2001341"/>
            <a:ext cx="87716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き</a:t>
            </a:r>
            <a:r>
              <a:rPr lang="ja-JP" altLang="en-US" dirty="0"/>
              <a:t>って</a:t>
            </a:r>
            <a:endParaRPr lang="en-AU" dirty="0"/>
          </a:p>
        </p:txBody>
      </p:sp>
      <p:sp>
        <p:nvSpPr>
          <p:cNvPr id="10" name="TextBox 9"/>
          <p:cNvSpPr txBox="1"/>
          <p:nvPr/>
        </p:nvSpPr>
        <p:spPr>
          <a:xfrm>
            <a:off x="4937527" y="2019014"/>
            <a:ext cx="87716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ja-JP" altLang="en-US" dirty="0" smtClean="0"/>
              <a:t>はがき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6624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I’d like two STAMPS please.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655" y="5051673"/>
            <a:ext cx="8153400" cy="411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ja-JP" sz="3200" dirty="0" smtClean="0">
                <a:solidFill>
                  <a:srgbClr val="00B050"/>
                </a:solidFill>
              </a:rPr>
              <a:t>50</a:t>
            </a:r>
            <a:r>
              <a:rPr lang="ja-JP" altLang="en-US" sz="3200" dirty="0" smtClean="0">
                <a:solidFill>
                  <a:srgbClr val="00B050"/>
                </a:solidFill>
              </a:rPr>
              <a:t>円　きって</a:t>
            </a:r>
            <a:r>
              <a:rPr lang="ja-JP" altLang="en-US" sz="3200" dirty="0" smtClean="0"/>
              <a:t>を　</a:t>
            </a:r>
            <a:r>
              <a:rPr lang="ja-JP" altLang="en-US" sz="3200" dirty="0" smtClean="0">
                <a:solidFill>
                  <a:srgbClr val="FF0000"/>
                </a:solidFill>
              </a:rPr>
              <a:t>にまい</a:t>
            </a:r>
            <a:r>
              <a:rPr lang="ja-JP" altLang="en-US" sz="3200" dirty="0" smtClean="0"/>
              <a:t>　ください。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73198" y="3796612"/>
            <a:ext cx="818685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00B050"/>
                </a:solidFill>
              </a:rPr>
              <a:t>THING</a:t>
            </a:r>
            <a:r>
              <a:rPr lang="ja-JP" altLang="en-US" sz="3200" dirty="0" smtClean="0"/>
              <a:t>を</a:t>
            </a:r>
            <a:r>
              <a:rPr lang="en-US" altLang="ja-JP" sz="3200" dirty="0" smtClean="0"/>
              <a:t>   </a:t>
            </a:r>
            <a:r>
              <a:rPr lang="en-US" altLang="ja-JP" sz="3200" dirty="0">
                <a:solidFill>
                  <a:srgbClr val="FF0000"/>
                </a:solidFill>
              </a:rPr>
              <a:t>NUMBER COUNTER </a:t>
            </a:r>
            <a:r>
              <a:rPr lang="ja-JP" altLang="en-US" sz="3200" dirty="0" smtClean="0"/>
              <a:t>ください。</a:t>
            </a:r>
            <a:endParaRPr lang="en-US" altLang="ja-JP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564" y="1828800"/>
            <a:ext cx="1254364" cy="1776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828800"/>
            <a:ext cx="1254364" cy="1776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09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I’d like…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6655" y="5051673"/>
            <a:ext cx="8153400" cy="411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3200" dirty="0" smtClean="0">
                <a:solidFill>
                  <a:srgbClr val="00B050"/>
                </a:solidFill>
              </a:rPr>
              <a:t>はがき</a:t>
            </a:r>
            <a:r>
              <a:rPr lang="ja-JP" altLang="en-US" sz="3200" dirty="0" smtClean="0"/>
              <a:t>を　</a:t>
            </a:r>
            <a:r>
              <a:rPr lang="ja-JP" altLang="en-US" sz="3200" dirty="0" smtClean="0">
                <a:solidFill>
                  <a:srgbClr val="FF0000"/>
                </a:solidFill>
              </a:rPr>
              <a:t>いちまい</a:t>
            </a:r>
            <a:r>
              <a:rPr lang="ja-JP" altLang="en-US" sz="3200" dirty="0" smtClean="0"/>
              <a:t>　ください。</a:t>
            </a:r>
            <a:endParaRPr lang="en-US" sz="3200" dirty="0"/>
          </a:p>
        </p:txBody>
      </p:sp>
      <p:sp>
        <p:nvSpPr>
          <p:cNvPr id="6" name="Rectangle 5"/>
          <p:cNvSpPr/>
          <p:nvPr/>
        </p:nvSpPr>
        <p:spPr>
          <a:xfrm>
            <a:off x="773198" y="3796612"/>
            <a:ext cx="818685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ja-JP" sz="3200" dirty="0" smtClean="0">
                <a:solidFill>
                  <a:srgbClr val="00B050"/>
                </a:solidFill>
              </a:rPr>
              <a:t>THING</a:t>
            </a:r>
            <a:r>
              <a:rPr lang="ja-JP" altLang="en-US" sz="3200" dirty="0" smtClean="0"/>
              <a:t>を</a:t>
            </a:r>
            <a:r>
              <a:rPr lang="en-US" altLang="ja-JP" sz="3200" dirty="0" smtClean="0"/>
              <a:t>   </a:t>
            </a:r>
            <a:r>
              <a:rPr lang="en-US" altLang="ja-JP" sz="3200" dirty="0">
                <a:solidFill>
                  <a:srgbClr val="FF0000"/>
                </a:solidFill>
              </a:rPr>
              <a:t>NUMBER COUNTER </a:t>
            </a:r>
            <a:r>
              <a:rPr lang="ja-JP" altLang="en-US" sz="3200" dirty="0" smtClean="0"/>
              <a:t>ください。</a:t>
            </a:r>
            <a:endParaRPr lang="en-US" altLang="ja-JP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293658"/>
            <a:ext cx="1524132" cy="22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How</a:t>
            </a:r>
            <a:r>
              <a:rPr lang="ja-JP" altLang="en-US" dirty="0" smtClean="0"/>
              <a:t> </a:t>
            </a:r>
            <a:r>
              <a:rPr lang="en-US" altLang="ja-JP" dirty="0" smtClean="0"/>
              <a:t>would</a:t>
            </a:r>
            <a:r>
              <a:rPr lang="ja-JP" altLang="en-US" dirty="0" smtClean="0"/>
              <a:t> </a:t>
            </a:r>
            <a:r>
              <a:rPr lang="en-US" altLang="ja-JP" dirty="0" smtClean="0"/>
              <a:t>you</a:t>
            </a:r>
            <a:r>
              <a:rPr lang="ja-JP" altLang="en-US" dirty="0" smtClean="0"/>
              <a:t> </a:t>
            </a:r>
            <a:r>
              <a:rPr lang="en-US" altLang="ja-JP" dirty="0" smtClean="0"/>
              <a:t>ask</a:t>
            </a:r>
            <a:r>
              <a:rPr lang="ja-JP" altLang="en-US" dirty="0" smtClean="0"/>
              <a:t> </a:t>
            </a:r>
            <a:r>
              <a:rPr lang="en-US" altLang="ja-JP" dirty="0" smtClean="0"/>
              <a:t>for</a:t>
            </a:r>
            <a:r>
              <a:rPr lang="ja-JP" altLang="en-US" dirty="0" smtClean="0"/>
              <a:t> </a:t>
            </a:r>
            <a:r>
              <a:rPr lang="en-US" altLang="ja-JP" dirty="0" smtClean="0"/>
              <a:t>these</a:t>
            </a:r>
            <a:r>
              <a:rPr lang="ja-JP" altLang="en-US" dirty="0" smtClean="0"/>
              <a:t> </a:t>
            </a:r>
            <a:r>
              <a:rPr lang="en-US" altLang="ja-JP" dirty="0" smtClean="0"/>
              <a:t>items?</a:t>
            </a: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4" y="1828800"/>
            <a:ext cx="1198557" cy="16002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2093976"/>
            <a:ext cx="1198557" cy="1600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134" y="2514259"/>
            <a:ext cx="1198557" cy="16002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4" y="4534744"/>
            <a:ext cx="2704384" cy="1744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573" y="4679131"/>
            <a:ext cx="2514600" cy="1819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56" y="1689714"/>
            <a:ext cx="1233593" cy="11811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952" y="2376010"/>
            <a:ext cx="1114214" cy="1066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49" y="5162983"/>
            <a:ext cx="1124676" cy="1337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0" y="1675904"/>
            <a:ext cx="2533650" cy="18097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293" y="3043543"/>
            <a:ext cx="2428875" cy="187642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246" y="2793408"/>
            <a:ext cx="1201016" cy="16033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978" y="2990301"/>
            <a:ext cx="1115665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75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7" y="1792081"/>
            <a:ext cx="1827038" cy="259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00400" y="1782550"/>
            <a:ext cx="5715000" cy="310854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Dialogue II pg12</a:t>
            </a:r>
            <a:r>
              <a:rPr lang="en-US" altLang="ja-JP" sz="2800" dirty="0" smtClean="0"/>
              <a:t>8</a:t>
            </a:r>
            <a:r>
              <a:rPr lang="en-US" sz="2800" dirty="0" smtClean="0"/>
              <a:t> K05 Listening</a:t>
            </a:r>
          </a:p>
          <a:p>
            <a:r>
              <a:rPr lang="en-US" sz="2800" dirty="0" smtClean="0"/>
              <a:t>True or False</a:t>
            </a:r>
            <a:r>
              <a:rPr lang="en-US" sz="2800" dirty="0" smtClean="0">
                <a:solidFill>
                  <a:srgbClr val="00B050"/>
                </a:solidFill>
              </a:rPr>
              <a:t> 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00B050"/>
                </a:solidFill>
              </a:rPr>
              <a:t>He is sending it to Australia.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00B050"/>
                </a:solidFill>
              </a:rPr>
              <a:t>He buys a postcard.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00B050"/>
                </a:solidFill>
              </a:rPr>
              <a:t>He buys two 70 yen stamps.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2800" dirty="0" smtClean="0">
                <a:solidFill>
                  <a:srgbClr val="00B050"/>
                </a:solidFill>
              </a:rPr>
              <a:t>He buys one 60 yen stamp.  </a:t>
            </a:r>
          </a:p>
          <a:p>
            <a:endParaRPr lang="en-AU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38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ja-JP" altLang="en-US" sz="8000" dirty="0" smtClean="0"/>
              <a:t>はがき</a:t>
            </a:r>
            <a:endParaRPr lang="en-AU" sz="8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2286000"/>
            <a:ext cx="4267200" cy="3296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7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Wood Type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156</TotalTime>
  <Words>372</Words>
  <Application>Microsoft Office PowerPoint</Application>
  <PresentationFormat>On-screen Show (4:3)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HG丸ｺﾞｼｯｸM-PRO</vt:lpstr>
      <vt:lpstr>ＭＳ Ｐゴシック</vt:lpstr>
      <vt:lpstr>Arial</vt:lpstr>
      <vt:lpstr>Calibri</vt:lpstr>
      <vt:lpstr>Georgia</vt:lpstr>
      <vt:lpstr>Trebuchet MS</vt:lpstr>
      <vt:lpstr>Wingdings</vt:lpstr>
      <vt:lpstr>Wood Type</vt:lpstr>
      <vt:lpstr>At the post office</vt:lpstr>
      <vt:lpstr>PowerPoint Presentation</vt:lpstr>
      <vt:lpstr>MAI – flat things</vt:lpstr>
      <vt:lpstr>なんまい　ですか。</vt:lpstr>
      <vt:lpstr>I’d like two STAMPS please.</vt:lpstr>
      <vt:lpstr>I’d like…</vt:lpstr>
      <vt:lpstr>How would you ask for these items?</vt:lpstr>
      <vt:lpstr>PowerPoint Presentation</vt:lpstr>
      <vt:lpstr>はがき</vt:lpstr>
      <vt:lpstr>きって</vt:lpstr>
      <vt:lpstr>こづつみ</vt:lpstr>
      <vt:lpstr>まどぐち</vt:lpstr>
      <vt:lpstr>こうくうびん</vt:lpstr>
      <vt:lpstr>ふなびん</vt:lpstr>
      <vt:lpstr>そくたつ</vt:lpstr>
      <vt:lpstr>かきとめ</vt:lpstr>
      <vt:lpstr>PowerPoint Presentation</vt:lpstr>
      <vt:lpstr>How much to…? </vt:lpstr>
      <vt:lpstr>By…</vt:lpstr>
      <vt:lpstr>At the post office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COUNTING THINGS</dc:title>
  <dc:creator>Bill &amp; Inge</dc:creator>
  <cp:lastModifiedBy>Inge Foley</cp:lastModifiedBy>
  <cp:revision>24</cp:revision>
  <dcterms:created xsi:type="dcterms:W3CDTF">2012-09-21T03:05:49Z</dcterms:created>
  <dcterms:modified xsi:type="dcterms:W3CDTF">2017-08-13T06:28:01Z</dcterms:modified>
</cp:coreProperties>
</file>