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64" autoAdjust="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C537458-7BB0-4BB8-B12B-DCC333BF78F2}" type="datetimeFigureOut">
              <a:rPr lang="en-AU"/>
              <a:pPr>
                <a:defRPr/>
              </a:pPr>
              <a:t>27/08/2012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1856055-E6DD-47C0-B36A-9EB6F828FC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667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1D296F-FE46-4565-8767-0219A1C895D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F7666-E45A-4F5B-9266-208C8EA657FD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B309-4095-4290-8BA0-8667B2997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6842-3236-4A97-8AF5-A20B84C3B88C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0A03C-9336-4CA6-A9EB-D741047F3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9786-DB94-4049-8F58-C296413C4C2B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619C-C069-4392-A5F5-EF218A0D1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A1DC-F691-4AFF-8B44-5307B3DE0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B872F-311B-4698-ABFF-BFE82CD50C4A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B20F2-136C-4193-B635-17592DB31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AEA1F-7E3D-4AE1-9327-C54B4EBDFAA9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18C27-49E2-49CF-83EA-EB488796E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1D3F-6325-4A5A-8F6A-211F7F8593AC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2FEF-F88A-4F26-B522-727414C52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C8B7-E581-40B7-A6BD-174AEC4107B3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0820-8B40-4702-974C-1AE822636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1E84-CADE-4AC2-8CB2-90962385FACD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9377-011D-43F9-9297-27AC55154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A5A51-11BB-4553-A2D8-C302290ADA94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9065-56CE-4D7A-9383-7AE68ABC2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D6ED5-C0E0-4C25-A038-616D29C7F55D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6668-CFB8-4499-A7EC-720469927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6AAE-E5B6-41FC-A060-35398E3F2904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B5F5B-FE47-4870-A717-1860F33C6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2C56F2-B0C8-4FF1-A1ED-BC9630EF16BF}" type="datetimeFigureOut">
              <a:rPr lang="en-US"/>
              <a:pPr>
                <a:defRPr/>
              </a:pPr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533FD4-5EFB-40A3-9BEC-CA54103E5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Japanese_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66750" y="-500063"/>
            <a:ext cx="10477500" cy="785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9600" dirty="0" smtClean="0">
                <a:latin typeface="Japan"/>
              </a:rPr>
              <a:t>Age</a:t>
            </a:r>
            <a:endParaRPr lang="en-US" sz="9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AU" sz="8000" u="sng" dirty="0" smtClean="0"/>
              <a:t>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800944"/>
            <a:ext cx="8664575" cy="47244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AU" dirty="0" smtClean="0"/>
              <a:t>GRAMMAR STRUCTURE</a:t>
            </a:r>
          </a:p>
          <a:p>
            <a:r>
              <a:rPr lang="en-AU" u="sng" dirty="0" err="1" smtClean="0">
                <a:solidFill>
                  <a:srgbClr val="FF0000"/>
                </a:solidFill>
              </a:rPr>
              <a:t>Watashi</a:t>
            </a:r>
            <a:r>
              <a:rPr lang="en-AU" dirty="0" smtClean="0"/>
              <a:t>   </a:t>
            </a:r>
            <a:r>
              <a:rPr lang="en-AU" dirty="0" err="1" smtClean="0"/>
              <a:t>wa</a:t>
            </a:r>
            <a:r>
              <a:rPr lang="en-AU" dirty="0" smtClean="0"/>
              <a:t>   </a:t>
            </a:r>
            <a:r>
              <a:rPr lang="en-AU" u="sng" dirty="0" smtClean="0">
                <a:solidFill>
                  <a:srgbClr val="00B050"/>
                </a:solidFill>
              </a:rPr>
              <a:t>(Number for age)</a:t>
            </a:r>
            <a:r>
              <a:rPr lang="en-AU" dirty="0" smtClean="0">
                <a:solidFill>
                  <a:srgbClr val="00B050"/>
                </a:solidFill>
              </a:rPr>
              <a:t>   </a:t>
            </a:r>
            <a:r>
              <a:rPr lang="en-AU" dirty="0" err="1" smtClean="0">
                <a:solidFill>
                  <a:srgbClr val="00B0F0"/>
                </a:solidFill>
              </a:rPr>
              <a:t>sai</a:t>
            </a:r>
            <a:r>
              <a:rPr lang="en-AU" dirty="0" smtClean="0">
                <a:solidFill>
                  <a:srgbClr val="00B050"/>
                </a:solidFill>
              </a:rPr>
              <a:t>    </a:t>
            </a:r>
            <a:r>
              <a:rPr lang="en-AU" dirty="0" err="1" smtClean="0"/>
              <a:t>desu</a:t>
            </a:r>
            <a:r>
              <a:rPr lang="en-AU" dirty="0" smtClean="0"/>
              <a:t>.</a:t>
            </a:r>
          </a:p>
          <a:p>
            <a:pPr>
              <a:buFont typeface="Arial" charset="0"/>
              <a:buNone/>
            </a:pPr>
            <a:r>
              <a:rPr lang="en-AU" dirty="0" smtClean="0"/>
              <a:t>        I		 			        </a:t>
            </a:r>
            <a:r>
              <a:rPr lang="en-AU" dirty="0" smtClean="0">
                <a:solidFill>
                  <a:srgbClr val="00B0F0"/>
                </a:solidFill>
              </a:rPr>
              <a:t>years old</a:t>
            </a:r>
          </a:p>
          <a:p>
            <a:endParaRPr lang="en-AU" dirty="0" smtClean="0"/>
          </a:p>
          <a:p>
            <a:r>
              <a:rPr lang="en-AU" dirty="0" smtClean="0"/>
              <a:t>“</a:t>
            </a:r>
            <a:r>
              <a:rPr lang="en-AU" dirty="0" err="1" smtClean="0"/>
              <a:t>Watashi</a:t>
            </a:r>
            <a:r>
              <a:rPr lang="en-AU" dirty="0" smtClean="0"/>
              <a:t>   </a:t>
            </a:r>
            <a:r>
              <a:rPr lang="en-AU" dirty="0" err="1" smtClean="0"/>
              <a:t>wa</a:t>
            </a:r>
            <a:r>
              <a:rPr lang="en-AU" dirty="0" smtClean="0"/>
              <a:t>” can be removed altogether</a:t>
            </a:r>
            <a:endParaRPr lang="en-AU" u="sng" dirty="0" smtClean="0">
              <a:solidFill>
                <a:srgbClr val="FFC000"/>
              </a:solidFill>
            </a:endParaRPr>
          </a:p>
          <a:p>
            <a:pPr>
              <a:buFont typeface="Arial" charset="0"/>
              <a:buNone/>
            </a:pPr>
            <a:r>
              <a:rPr lang="en-AU" u="sng" dirty="0" smtClean="0"/>
              <a:t>Example:</a:t>
            </a:r>
          </a:p>
          <a:p>
            <a:pPr>
              <a:buFont typeface="Arial" charset="0"/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Watashi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00B050"/>
                </a:solidFill>
              </a:rPr>
              <a:t>go </a:t>
            </a:r>
            <a:r>
              <a:rPr lang="en-AU" dirty="0" err="1" smtClean="0">
                <a:solidFill>
                  <a:srgbClr val="00B0F0"/>
                </a:solidFill>
              </a:rPr>
              <a:t>sai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r>
              <a:rPr lang="en-AU" dirty="0" smtClean="0"/>
              <a:t>.</a:t>
            </a:r>
          </a:p>
          <a:p>
            <a:pPr>
              <a:buFont typeface="Arial" charset="0"/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Watashi</a:t>
            </a:r>
            <a:r>
              <a:rPr lang="en-AU" dirty="0" smtClean="0">
                <a:solidFill>
                  <a:srgbClr val="FF0000"/>
                </a:solidFill>
              </a:rPr>
              <a:t> </a:t>
            </a:r>
            <a:r>
              <a:rPr lang="en-AU" dirty="0" err="1" smtClean="0"/>
              <a:t>wa</a:t>
            </a:r>
            <a:r>
              <a:rPr lang="en-AU" dirty="0" smtClean="0"/>
              <a:t> </a:t>
            </a:r>
            <a:r>
              <a:rPr lang="en-AU" dirty="0" smtClean="0">
                <a:solidFill>
                  <a:srgbClr val="00B050"/>
                </a:solidFill>
              </a:rPr>
              <a:t>nana </a:t>
            </a:r>
            <a:r>
              <a:rPr lang="en-AU" dirty="0" err="1" smtClean="0">
                <a:solidFill>
                  <a:srgbClr val="00B0F0"/>
                </a:solidFill>
              </a:rPr>
              <a:t>sai</a:t>
            </a:r>
            <a:r>
              <a:rPr lang="en-AU" dirty="0" smtClean="0"/>
              <a:t> </a:t>
            </a:r>
            <a:r>
              <a:rPr lang="en-AU" dirty="0" err="1" smtClean="0"/>
              <a:t>desu</a:t>
            </a:r>
            <a:r>
              <a:rPr lang="en-AU" dirty="0" smtClean="0"/>
              <a:t>.		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771774"/>
            <a:ext cx="8569325" cy="1873250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026934"/>
              </p:ext>
            </p:extLst>
          </p:nvPr>
        </p:nvGraphicFramePr>
        <p:xfrm>
          <a:off x="755576" y="764704"/>
          <a:ext cx="7560841" cy="5760638"/>
        </p:xfrm>
        <a:graphic>
          <a:graphicData uri="http://schemas.openxmlformats.org/drawingml/2006/table">
            <a:tbl>
              <a:tblPr/>
              <a:tblGrid>
                <a:gridCol w="2519689"/>
                <a:gridCol w="2520576"/>
                <a:gridCol w="2520576"/>
              </a:tblGrid>
              <a:tr h="443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b="1" u="sng" dirty="0">
                          <a:latin typeface="Times New Roman"/>
                          <a:ea typeface="MS Mincho"/>
                          <a:cs typeface="Times New Roman"/>
                        </a:rPr>
                        <a:t>えいご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b="1" u="sng">
                          <a:latin typeface="Times New Roman"/>
                          <a:ea typeface="MS Mincho"/>
                          <a:cs typeface="Times New Roman"/>
                        </a:rPr>
                        <a:t>日本語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b="1" u="sng">
                          <a:latin typeface="Times New Roman"/>
                          <a:ea typeface="MS Mincho"/>
                          <a:cs typeface="Times New Roman"/>
                        </a:rPr>
                        <a:t>Kanji  </a:t>
                      </a:r>
                      <a:r>
                        <a:rPr lang="ja-JP" sz="2800" b="1" u="sng">
                          <a:latin typeface="Times New Roman"/>
                          <a:ea typeface="MS Mincho"/>
                          <a:cs typeface="Times New Roman"/>
                        </a:rPr>
                        <a:t>かんじ</a:t>
                      </a:r>
                      <a:endParaRPr lang="en-AU" sz="2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dirty="0">
                          <a:latin typeface="Times New Roman"/>
                          <a:ea typeface="MS Mincho"/>
                          <a:cs typeface="Times New Roman"/>
                        </a:rPr>
                        <a:t>1 year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issai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一才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dirty="0">
                          <a:latin typeface="Times New Roman"/>
                          <a:ea typeface="MS Mincho"/>
                          <a:cs typeface="Times New Roman"/>
                        </a:rPr>
                        <a:t>2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>
                          <a:latin typeface="Times New Roman"/>
                          <a:ea typeface="MS Mincho"/>
                          <a:cs typeface="Times New Roman"/>
                        </a:rPr>
                        <a:t>nisai</a:t>
                      </a:r>
                      <a:r>
                        <a:rPr lang="en-AU" sz="2800" dirty="0">
                          <a:latin typeface="Times New Roman"/>
                          <a:ea typeface="MS Mincho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二才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dirty="0">
                          <a:latin typeface="Times New Roman"/>
                          <a:ea typeface="MS Mincho"/>
                          <a:cs typeface="Times New Roman"/>
                        </a:rPr>
                        <a:t>3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 smtClean="0">
                          <a:latin typeface="Times New Roman"/>
                          <a:ea typeface="MS Mincho"/>
                          <a:cs typeface="Times New Roman"/>
                        </a:rPr>
                        <a:t>sansai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三才</a:t>
                      </a:r>
                      <a:endParaRPr lang="en-AU" sz="2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4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 smtClean="0">
                          <a:latin typeface="Times New Roman"/>
                          <a:ea typeface="MS Mincho"/>
                          <a:cs typeface="Times New Roman"/>
                        </a:rPr>
                        <a:t>yonsai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四才</a:t>
                      </a:r>
                      <a:endParaRPr lang="en-AU" sz="2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5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>
                          <a:latin typeface="Times New Roman"/>
                          <a:ea typeface="MS Mincho"/>
                          <a:cs typeface="Times New Roman"/>
                        </a:rPr>
                        <a:t>gosai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五才</a:t>
                      </a:r>
                      <a:endParaRPr lang="en-AU" sz="2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6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>
                          <a:latin typeface="Times New Roman"/>
                          <a:ea typeface="MS Mincho"/>
                          <a:cs typeface="Times New Roman"/>
                        </a:rPr>
                        <a:t>rokusai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六才</a:t>
                      </a:r>
                      <a:endParaRPr lang="en-AU" sz="280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7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nanasai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七才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dirty="0">
                          <a:latin typeface="Times New Roman"/>
                          <a:ea typeface="MS Mincho"/>
                          <a:cs typeface="Times New Roman"/>
                        </a:rPr>
                        <a:t>8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>
                          <a:latin typeface="Times New Roman"/>
                          <a:ea typeface="MS Mincho"/>
                          <a:cs typeface="Times New Roman"/>
                        </a:rPr>
                        <a:t>hassai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八才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9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 smtClean="0">
                          <a:latin typeface="Times New Roman"/>
                          <a:ea typeface="MS Mincho"/>
                          <a:cs typeface="Times New Roman"/>
                        </a:rPr>
                        <a:t>kyuusai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九才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10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>
                          <a:latin typeface="Times New Roman"/>
                          <a:ea typeface="MS Mincho"/>
                          <a:cs typeface="Times New Roman"/>
                        </a:rPr>
                        <a:t>jussai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十才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dirty="0">
                          <a:latin typeface="Times New Roman"/>
                          <a:ea typeface="MS Mincho"/>
                          <a:cs typeface="Times New Roman"/>
                        </a:rPr>
                        <a:t>11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>
                          <a:latin typeface="Times New Roman"/>
                          <a:ea typeface="MS Mincho"/>
                          <a:cs typeface="Times New Roman"/>
                        </a:rPr>
                        <a:t>juissai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 dirty="0">
                          <a:latin typeface="Times New Roman"/>
                          <a:ea typeface="MS Mincho"/>
                          <a:cs typeface="Times New Roman"/>
                        </a:rPr>
                        <a:t>十一才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FF"/>
                    </a:solidFill>
                  </a:tcPr>
                </a:tc>
              </a:tr>
              <a:tr h="4431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dirty="0">
                          <a:latin typeface="Times New Roman"/>
                          <a:ea typeface="MS Mincho"/>
                          <a:cs typeface="Times New Roman"/>
                        </a:rPr>
                        <a:t>12 years old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2800" dirty="0" err="1">
                          <a:latin typeface="Times New Roman"/>
                          <a:ea typeface="MS Mincho"/>
                          <a:cs typeface="Times New Roman"/>
                        </a:rPr>
                        <a:t>junisai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800">
                          <a:latin typeface="Times New Roman"/>
                          <a:ea typeface="MS Mincho"/>
                          <a:cs typeface="Times New Roman"/>
                        </a:rPr>
                        <a:t>十二才</a:t>
                      </a:r>
                      <a:endParaRPr lang="en-AU" sz="2800" dirty="0"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105544"/>
            <a:ext cx="7772400" cy="587152"/>
          </a:xfrm>
        </p:spPr>
        <p:txBody>
          <a:bodyPr/>
          <a:lstStyle/>
          <a:p>
            <a:r>
              <a:rPr lang="en-AU" sz="3200" u="sng" dirty="0" smtClean="0"/>
              <a:t>Irregular Numbers -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labo-exchange.com/images/NCboy.jpg"/>
          <p:cNvPicPr>
            <a:picLocks noChangeAspect="1" noChangeArrowheads="1"/>
          </p:cNvPicPr>
          <p:nvPr/>
        </p:nvPicPr>
        <p:blipFill>
          <a:blip r:embed="rId2" cstate="print"/>
          <a:srcRect r="66176"/>
          <a:stretch>
            <a:fillRect/>
          </a:stretch>
        </p:blipFill>
        <p:spPr bwMode="auto">
          <a:xfrm>
            <a:off x="395536" y="1268760"/>
            <a:ext cx="2016224" cy="4152837"/>
          </a:xfrm>
          <a:prstGeom prst="rect">
            <a:avLst/>
          </a:prstGeom>
          <a:noFill/>
        </p:spPr>
      </p:pic>
      <p:sp>
        <p:nvSpPr>
          <p:cNvPr id="5" name="Rounded Rectangular Callout 4"/>
          <p:cNvSpPr/>
          <p:nvPr/>
        </p:nvSpPr>
        <p:spPr>
          <a:xfrm>
            <a:off x="2843808" y="1484784"/>
            <a:ext cx="5334000" cy="2895600"/>
          </a:xfrm>
          <a:prstGeom prst="wedgeRoundRectCallout">
            <a:avLst>
              <a:gd name="adj1" fmla="val -73486"/>
              <a:gd name="adj2" fmla="val -18703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 err="1">
                <a:solidFill>
                  <a:schemeClr val="tx1"/>
                </a:solidFill>
              </a:rPr>
              <a:t>Watashi</a:t>
            </a:r>
            <a:r>
              <a:rPr lang="en-AU" sz="6000" dirty="0">
                <a:solidFill>
                  <a:schemeClr val="tx1"/>
                </a:solidFill>
              </a:rPr>
              <a:t> </a:t>
            </a:r>
            <a:r>
              <a:rPr lang="en-AU" sz="6000" dirty="0" err="1">
                <a:solidFill>
                  <a:schemeClr val="tx1"/>
                </a:solidFill>
              </a:rPr>
              <a:t>wa</a:t>
            </a:r>
            <a:r>
              <a:rPr lang="en-AU" sz="6000" dirty="0">
                <a:solidFill>
                  <a:schemeClr val="tx1"/>
                </a:solidFill>
              </a:rPr>
              <a:t> </a:t>
            </a:r>
            <a:r>
              <a:rPr lang="en-AU" sz="6000" dirty="0" err="1" smtClean="0">
                <a:solidFill>
                  <a:schemeClr val="tx1"/>
                </a:solidFill>
              </a:rPr>
              <a:t>hassai</a:t>
            </a:r>
            <a:r>
              <a:rPr lang="en-AU" sz="6000" dirty="0" smtClean="0">
                <a:solidFill>
                  <a:schemeClr val="tx1"/>
                </a:solidFill>
              </a:rPr>
              <a:t> </a:t>
            </a:r>
            <a:r>
              <a:rPr lang="en-AU" sz="6000" dirty="0" err="1">
                <a:solidFill>
                  <a:schemeClr val="tx1"/>
                </a:solidFill>
              </a:rPr>
              <a:t>desu</a:t>
            </a:r>
            <a:r>
              <a:rPr lang="en-AU" sz="6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labo-exchange.com/images/NCboy.jpg"/>
          <p:cNvPicPr>
            <a:picLocks noChangeAspect="1" noChangeArrowheads="1"/>
          </p:cNvPicPr>
          <p:nvPr/>
        </p:nvPicPr>
        <p:blipFill>
          <a:blip r:embed="rId2" cstate="print"/>
          <a:srcRect l="64706"/>
          <a:stretch>
            <a:fillRect/>
          </a:stretch>
        </p:blipFill>
        <p:spPr bwMode="auto">
          <a:xfrm>
            <a:off x="388868" y="1412776"/>
            <a:ext cx="2238916" cy="4419371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2555776" y="1268760"/>
            <a:ext cx="5334000" cy="2895600"/>
          </a:xfrm>
          <a:prstGeom prst="wedgeRoundRectCallout">
            <a:avLst>
              <a:gd name="adj1" fmla="val -71853"/>
              <a:gd name="adj2" fmla="val 1222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 err="1">
                <a:solidFill>
                  <a:schemeClr val="tx1"/>
                </a:solidFill>
              </a:rPr>
              <a:t>Boku</a:t>
            </a:r>
            <a:r>
              <a:rPr lang="en-AU" sz="6000" dirty="0">
                <a:solidFill>
                  <a:schemeClr val="tx1"/>
                </a:solidFill>
              </a:rPr>
              <a:t> </a:t>
            </a:r>
            <a:r>
              <a:rPr lang="en-AU" sz="6000" dirty="0" err="1">
                <a:solidFill>
                  <a:schemeClr val="tx1"/>
                </a:solidFill>
              </a:rPr>
              <a:t>wa</a:t>
            </a:r>
            <a:r>
              <a:rPr lang="en-AU" sz="6000" dirty="0">
                <a:solidFill>
                  <a:schemeClr val="tx1"/>
                </a:solidFill>
              </a:rPr>
              <a:t> </a:t>
            </a:r>
            <a:r>
              <a:rPr lang="en-AU" sz="6000" dirty="0" err="1" smtClean="0">
                <a:solidFill>
                  <a:schemeClr val="tx1"/>
                </a:solidFill>
              </a:rPr>
              <a:t>jussai</a:t>
            </a:r>
            <a:r>
              <a:rPr lang="en-AU" sz="6000" dirty="0" smtClean="0">
                <a:solidFill>
                  <a:schemeClr val="tx1"/>
                </a:solidFill>
              </a:rPr>
              <a:t> </a:t>
            </a:r>
            <a:r>
              <a:rPr lang="en-AU" sz="6000" dirty="0" err="1">
                <a:solidFill>
                  <a:schemeClr val="tx1"/>
                </a:solidFill>
              </a:rPr>
              <a:t>desu</a:t>
            </a:r>
            <a:r>
              <a:rPr lang="en-AU" sz="6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lovemybaby.org/images/confident-japanese-kids_246.jpg"/>
          <p:cNvPicPr>
            <a:picLocks noChangeAspect="1" noChangeArrowheads="1"/>
          </p:cNvPicPr>
          <p:nvPr/>
        </p:nvPicPr>
        <p:blipFill>
          <a:blip r:embed="rId2" cstate="print"/>
          <a:srcRect r="51892"/>
          <a:stretch>
            <a:fillRect/>
          </a:stretch>
        </p:blipFill>
        <p:spPr bwMode="auto">
          <a:xfrm>
            <a:off x="6228184" y="764703"/>
            <a:ext cx="2376264" cy="3704545"/>
          </a:xfrm>
          <a:prstGeom prst="rect">
            <a:avLst/>
          </a:prstGeom>
          <a:noFill/>
        </p:spPr>
      </p:pic>
      <p:sp>
        <p:nvSpPr>
          <p:cNvPr id="6" name="Rounded Rectangular Callout 5"/>
          <p:cNvSpPr/>
          <p:nvPr/>
        </p:nvSpPr>
        <p:spPr>
          <a:xfrm>
            <a:off x="539552" y="1988840"/>
            <a:ext cx="5334000" cy="3052936"/>
          </a:xfrm>
          <a:prstGeom prst="wedgeRoundRectCallout">
            <a:avLst>
              <a:gd name="adj1" fmla="val 75494"/>
              <a:gd name="adj2" fmla="val -26222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6000" dirty="0" err="1">
                <a:solidFill>
                  <a:schemeClr val="tx1"/>
                </a:solidFill>
              </a:rPr>
              <a:t>Watashi</a:t>
            </a:r>
            <a:r>
              <a:rPr lang="en-AU" sz="6000" dirty="0">
                <a:solidFill>
                  <a:schemeClr val="tx1"/>
                </a:solidFill>
              </a:rPr>
              <a:t> </a:t>
            </a:r>
            <a:r>
              <a:rPr lang="en-AU" sz="6000" dirty="0" err="1" smtClean="0">
                <a:solidFill>
                  <a:schemeClr val="tx1"/>
                </a:solidFill>
              </a:rPr>
              <a:t>wa</a:t>
            </a:r>
            <a:r>
              <a:rPr lang="en-AU" sz="6000" dirty="0" smtClean="0">
                <a:solidFill>
                  <a:schemeClr val="tx1"/>
                </a:solidFill>
              </a:rPr>
              <a:t> san </a:t>
            </a:r>
            <a:r>
              <a:rPr lang="en-AU" sz="6000" dirty="0" err="1" smtClean="0">
                <a:solidFill>
                  <a:schemeClr val="tx1"/>
                </a:solidFill>
              </a:rPr>
              <a:t>sai</a:t>
            </a:r>
            <a:r>
              <a:rPr lang="en-AU" sz="6000" dirty="0" smtClean="0">
                <a:solidFill>
                  <a:schemeClr val="tx1"/>
                </a:solidFill>
              </a:rPr>
              <a:t> </a:t>
            </a:r>
            <a:r>
              <a:rPr lang="en-AU" sz="6000" dirty="0" err="1">
                <a:solidFill>
                  <a:schemeClr val="tx1"/>
                </a:solidFill>
              </a:rPr>
              <a:t>desu</a:t>
            </a:r>
            <a:r>
              <a:rPr lang="en-AU" sz="60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1 5"/>
          <p:cNvSpPr/>
          <p:nvPr/>
        </p:nvSpPr>
        <p:spPr>
          <a:xfrm>
            <a:off x="304800" y="228600"/>
            <a:ext cx="8382000" cy="6248400"/>
          </a:xfrm>
          <a:prstGeom prst="irregularSeal1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A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/>
          <a:lstStyle/>
          <a:p>
            <a:r>
              <a:rPr lang="en-US" sz="9600" smtClean="0">
                <a:latin typeface="Japan"/>
              </a:rPr>
              <a:t>It’s Your Turn!</a:t>
            </a:r>
            <a:endParaRPr lang="en-US" sz="9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J:\JAPANESE TEACHING RESOURCES\2011\Term 1\Week 1 - Intro Lesson\Personal Japanese Photos\Japan2 022.jpg"/>
          <p:cNvPicPr>
            <a:picLocks noChangeAspect="1" noChangeArrowheads="1"/>
          </p:cNvPicPr>
          <p:nvPr/>
        </p:nvPicPr>
        <p:blipFill>
          <a:blip r:embed="rId2" cstate="print"/>
          <a:srcRect l="33365" t="9012" r="42186" b="23106"/>
          <a:stretch>
            <a:fillRect/>
          </a:stretch>
        </p:blipFill>
        <p:spPr bwMode="auto">
          <a:xfrm>
            <a:off x="6858000" y="1066800"/>
            <a:ext cx="1851025" cy="385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ular Callout 5"/>
          <p:cNvSpPr/>
          <p:nvPr/>
        </p:nvSpPr>
        <p:spPr>
          <a:xfrm>
            <a:off x="533400" y="1066800"/>
            <a:ext cx="5943600" cy="4724400"/>
          </a:xfrm>
          <a:prstGeom prst="wedgeRoundRectCallout">
            <a:avLst>
              <a:gd name="adj1" fmla="val 73155"/>
              <a:gd name="adj2" fmla="val -235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8800" dirty="0" smtClean="0">
                <a:solidFill>
                  <a:schemeClr val="tx1"/>
                </a:solidFill>
              </a:rPr>
              <a:t>Nan </a:t>
            </a:r>
            <a:r>
              <a:rPr lang="en-AU" sz="8800" dirty="0" err="1" smtClean="0">
                <a:solidFill>
                  <a:schemeClr val="tx1"/>
                </a:solidFill>
              </a:rPr>
              <a:t>sai</a:t>
            </a:r>
            <a:r>
              <a:rPr lang="en-AU" sz="8800" dirty="0" smtClean="0">
                <a:solidFill>
                  <a:schemeClr val="tx1"/>
                </a:solidFill>
              </a:rPr>
              <a:t> </a:t>
            </a:r>
            <a:r>
              <a:rPr lang="en-AU" sz="8800" dirty="0" err="1" smtClean="0">
                <a:solidFill>
                  <a:schemeClr val="tx1"/>
                </a:solidFill>
              </a:rPr>
              <a:t>desu</a:t>
            </a:r>
            <a:r>
              <a:rPr lang="en-AU" sz="8800" dirty="0" smtClean="0">
                <a:solidFill>
                  <a:schemeClr val="tx1"/>
                </a:solidFill>
              </a:rPr>
              <a:t> </a:t>
            </a:r>
            <a:r>
              <a:rPr lang="en-AU" sz="8800" dirty="0">
                <a:solidFill>
                  <a:schemeClr val="tx1"/>
                </a:solidFill>
              </a:rPr>
              <a:t>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8000" dirty="0" smtClean="0"/>
              <a:t>Remember!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981200"/>
            <a:ext cx="8458200" cy="4114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AU" sz="3900" dirty="0" err="1" smtClean="0">
                <a:solidFill>
                  <a:srgbClr val="FF0000"/>
                </a:solidFill>
              </a:rPr>
              <a:t>Watashi</a:t>
            </a:r>
            <a:r>
              <a:rPr lang="en-AU" sz="3900" dirty="0" smtClean="0">
                <a:solidFill>
                  <a:srgbClr val="FF0000"/>
                </a:solidFill>
              </a:rPr>
              <a:t>  </a:t>
            </a:r>
            <a:r>
              <a:rPr lang="en-AU" sz="3900" dirty="0" err="1" smtClean="0"/>
              <a:t>wa</a:t>
            </a:r>
            <a:r>
              <a:rPr lang="en-AU" sz="3900" dirty="0" smtClean="0"/>
              <a:t> </a:t>
            </a:r>
            <a:r>
              <a:rPr lang="en-AU" sz="3900" u="sng" dirty="0">
                <a:solidFill>
                  <a:srgbClr val="00B050"/>
                </a:solidFill>
              </a:rPr>
              <a:t>(</a:t>
            </a:r>
            <a:r>
              <a:rPr lang="en-AU" sz="3900" u="sng" dirty="0" smtClean="0">
                <a:solidFill>
                  <a:srgbClr val="00B050"/>
                </a:solidFill>
              </a:rPr>
              <a:t>Number for age)</a:t>
            </a:r>
            <a:r>
              <a:rPr lang="en-AU" sz="3900" dirty="0" smtClean="0"/>
              <a:t> </a:t>
            </a:r>
            <a:r>
              <a:rPr lang="en-AU" sz="3900" dirty="0" err="1" smtClean="0">
                <a:solidFill>
                  <a:srgbClr val="00B0F0"/>
                </a:solidFill>
              </a:rPr>
              <a:t>sai</a:t>
            </a:r>
            <a:r>
              <a:rPr lang="en-AU" sz="3900" dirty="0" smtClean="0"/>
              <a:t> </a:t>
            </a:r>
            <a:r>
              <a:rPr lang="en-AU" sz="3900" dirty="0" err="1" smtClean="0"/>
              <a:t>desu</a:t>
            </a:r>
            <a:r>
              <a:rPr lang="en-AU" sz="3900" dirty="0" smtClean="0"/>
              <a:t>.</a:t>
            </a:r>
            <a:endParaRPr lang="en-AU" sz="39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142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Age</vt:lpstr>
      <vt:lpstr>Age</vt:lpstr>
      <vt:lpstr>Irregular Numbers - Age</vt:lpstr>
      <vt:lpstr>PowerPoint Presentation</vt:lpstr>
      <vt:lpstr>PowerPoint Presentation</vt:lpstr>
      <vt:lpstr>PowerPoint Presentation</vt:lpstr>
      <vt:lpstr>It’s Your Turn!</vt:lpstr>
      <vt:lpstr>PowerPoint Presentation</vt:lpstr>
      <vt:lpstr>Remember!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in Japan</dc:title>
  <dc:creator>MILLER, Matthew</dc:creator>
  <cp:lastModifiedBy>Bill &amp; Inge</cp:lastModifiedBy>
  <cp:revision>20</cp:revision>
  <dcterms:created xsi:type="dcterms:W3CDTF">2006-08-16T00:00:00Z</dcterms:created>
  <dcterms:modified xsi:type="dcterms:W3CDTF">2012-08-27T03:37:08Z</dcterms:modified>
</cp:coreProperties>
</file>