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8" r:id="rId3"/>
    <p:sldMasterId id="2147483721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C318884-F75D-4909-B524-8E48C2ED1752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5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5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6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07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13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3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7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F5C797-FE52-401B-88FA-E999D46E8B47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1A29DF0-6653-4232-A8CE-DA29F2EDF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50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B1B79F-BDD6-4C97-A7C2-E44389E86AC7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DACB9F4-0A6A-4A3C-9739-4C113DEC0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95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7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B605D1-162A-4F54-8ECC-FCCBA7F6438D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B9136A8-DBB2-4440-B6A0-9F09930DC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931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1FFD55-CBD9-47B7-90AB-1A23C2D7BCDF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957EF3D-A036-4EB7-8F55-80BAC09C7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399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CFC448-1D4A-439E-89A8-B1FC85D170DE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8B86308-EBA2-415D-9E3E-5A0EFC18F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7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08AC39-F9A0-4941-9C7B-29623493B9E0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449E15-1B16-4395-8EEB-919A686FE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578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CE408C-E366-4627-A7A9-C08E2E0D96A8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D260F1-4533-4D64-9C95-8CC9C2D29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071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21DA89-CD28-4930-9DDC-E521AC72A524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1BC9A8F-594C-46F4-BF0B-6A1F57E54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10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601F19-07D6-4DB1-8991-9F74F9339D81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15F2363-5614-4159-84C6-1014FCE6A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129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09DAC4-1D03-4D7A-BD35-90740FE614F2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CB63CD1-7659-4D2F-86B6-DC592DEF1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08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687A9D-1F8D-4309-B5C1-0A666D26FD12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F41E5A7-DCEA-40D7-A3C3-B7BD7A456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342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smtClean="0">
                <a:solidFill>
                  <a:srgbClr val="EF53A5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smtClean="0">
                <a:solidFill>
                  <a:srgbClr val="EF53A5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4914B8-E40A-4A9F-A42C-A5C822547998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C1EB80B-CEF4-4E66-8D1F-9A91091ED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58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63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5373B0-02F4-4D08-9038-5376A53579BA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7D489CC-90A9-4313-AD99-540B05790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97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3DB465-26E7-4054-9E3A-C79770DBB186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13C4522-FEFD-4897-BD86-18CB4D31A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704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A30D03-96F2-4D49-AFEB-16F646C5B8C5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15CE81C-C8D8-4914-B661-C4EF6EBCD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323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50870E-74F0-40A9-897F-3405E7851E47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63C8ED9-6D28-4DD1-AEC7-942704DA7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419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7 h 2752"/>
              <a:gd name="T4" fmla="*/ 0 w 4960"/>
              <a:gd name="T5" fmla="*/ 2147483647 h 2752"/>
              <a:gd name="T6" fmla="*/ 0 w 4960"/>
              <a:gd name="T7" fmla="*/ 2147483647 h 2752"/>
              <a:gd name="T8" fmla="*/ 2147483647 w 4960"/>
              <a:gd name="T9" fmla="*/ 2147483647 h 2752"/>
              <a:gd name="T10" fmla="*/ 2147483647 w 4960"/>
              <a:gd name="T11" fmla="*/ 2147483647 h 2752"/>
              <a:gd name="T12" fmla="*/ 2147483647 w 4960"/>
              <a:gd name="T13" fmla="*/ 2147483647 h 2752"/>
              <a:gd name="T14" fmla="*/ 2147483647 w 4960"/>
              <a:gd name="T15" fmla="*/ 0 h 2752"/>
              <a:gd name="T16" fmla="*/ 2147483647 w 4960"/>
              <a:gd name="T17" fmla="*/ 0 h 2752"/>
              <a:gd name="T18" fmla="*/ 2147483647 w 4960"/>
              <a:gd name="T19" fmla="*/ 2147483647 h 2752"/>
              <a:gd name="T20" fmla="*/ 2147483647 w 4960"/>
              <a:gd name="T21" fmla="*/ 2147483647 h 2752"/>
              <a:gd name="T22" fmla="*/ 2147483647 w 4960"/>
              <a:gd name="T23" fmla="*/ 2147483647 h 2752"/>
              <a:gd name="T24" fmla="*/ 2147483647 w 4960"/>
              <a:gd name="T25" fmla="*/ 2147483647 h 2752"/>
              <a:gd name="T26" fmla="*/ 2147483647 w 4960"/>
              <a:gd name="T27" fmla="*/ 2147483647 h 2752"/>
              <a:gd name="T28" fmla="*/ 2147483647 w 4960"/>
              <a:gd name="T29" fmla="*/ 2147483647 h 2752"/>
              <a:gd name="T30" fmla="*/ 2147483647 w 4960"/>
              <a:gd name="T31" fmla="*/ 2147483647 h 2752"/>
              <a:gd name="T32" fmla="*/ 2147483647 w 4960"/>
              <a:gd name="T33" fmla="*/ 2147483647 h 2752"/>
              <a:gd name="T34" fmla="*/ 2147483647 w 4960"/>
              <a:gd name="T35" fmla="*/ 2147483647 h 2752"/>
              <a:gd name="T36" fmla="*/ 2147483647 w 4960"/>
              <a:gd name="T37" fmla="*/ 2147483647 h 2752"/>
              <a:gd name="T38" fmla="*/ 2147483647 w 4960"/>
              <a:gd name="T39" fmla="*/ 2147483647 h 2752"/>
              <a:gd name="T40" fmla="*/ 2147483647 w 4960"/>
              <a:gd name="T41" fmla="*/ 2147483647 h 2752"/>
              <a:gd name="T42" fmla="*/ 2147483647 w 4960"/>
              <a:gd name="T43" fmla="*/ 2147483647 h 2752"/>
              <a:gd name="T44" fmla="*/ 2147483647 w 4960"/>
              <a:gd name="T45" fmla="*/ 2147483647 h 2752"/>
              <a:gd name="T46" fmla="*/ 2147483647 w 4960"/>
              <a:gd name="T47" fmla="*/ 2147483647 h 2752"/>
              <a:gd name="T48" fmla="*/ 2147483647 w 4960"/>
              <a:gd name="T49" fmla="*/ 2147483647 h 2752"/>
              <a:gd name="T50" fmla="*/ 2147483647 w 4960"/>
              <a:gd name="T51" fmla="*/ 2147483647 h 2752"/>
              <a:gd name="T52" fmla="*/ 2147483647 w 4960"/>
              <a:gd name="T53" fmla="*/ 2147483647 h 2752"/>
              <a:gd name="T54" fmla="*/ 2147483647 w 4960"/>
              <a:gd name="T55" fmla="*/ 2147483647 h 2752"/>
              <a:gd name="T56" fmla="*/ 2147483647 w 4960"/>
              <a:gd name="T57" fmla="*/ 2147483647 h 2752"/>
              <a:gd name="T58" fmla="*/ 2147483647 w 4960"/>
              <a:gd name="T59" fmla="*/ 2147483647 h 2752"/>
              <a:gd name="T60" fmla="*/ 2147483647 w 4960"/>
              <a:gd name="T61" fmla="*/ 2147483647 h 2752"/>
              <a:gd name="T62" fmla="*/ 2147483647 w 4960"/>
              <a:gd name="T63" fmla="*/ 2147483647 h 2752"/>
              <a:gd name="T64" fmla="*/ 2147483647 w 4960"/>
              <a:gd name="T65" fmla="*/ 2147483647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7 h 4320"/>
              <a:gd name="T4" fmla="*/ 2147483647 w 5760"/>
              <a:gd name="T5" fmla="*/ 2147483647 h 4320"/>
              <a:gd name="T6" fmla="*/ 2147483647 w 5760"/>
              <a:gd name="T7" fmla="*/ 0 h 4320"/>
              <a:gd name="T8" fmla="*/ 0 w 5760"/>
              <a:gd name="T9" fmla="*/ 0 h 4320"/>
              <a:gd name="T10" fmla="*/ 2147483647 w 5760"/>
              <a:gd name="T11" fmla="*/ 2147483647 h 4320"/>
              <a:gd name="T12" fmla="*/ 2147483647 w 5760"/>
              <a:gd name="T13" fmla="*/ 2147483647 h 4320"/>
              <a:gd name="T14" fmla="*/ 2147483647 w 5760"/>
              <a:gd name="T15" fmla="*/ 2147483647 h 4320"/>
              <a:gd name="T16" fmla="*/ 2147483647 w 5760"/>
              <a:gd name="T17" fmla="*/ 2147483647 h 4320"/>
              <a:gd name="T18" fmla="*/ 2147483647 w 5760"/>
              <a:gd name="T19" fmla="*/ 2147483647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EF3612-E23C-4DC7-8906-7ABBC38A8E03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6E4E542-B2D8-4C34-800F-74291B807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556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729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65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01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42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27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9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18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82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60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73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26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6913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F5C797-FE52-401B-88FA-E999D46E8B47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1A29DF0-6653-4232-A8CE-DA29F2EDF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04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B1B79F-BDD6-4C97-A7C2-E44389E86AC7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DACB9F4-0A6A-4A3C-9739-4C113DEC0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24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B605D1-162A-4F54-8ECC-FCCBA7F6438D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B9136A8-DBB2-4440-B6A0-9F09930DC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20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43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1FFD55-CBD9-47B7-90AB-1A23C2D7BCDF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957EF3D-A036-4EB7-8F55-80BAC09C7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674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CFC448-1D4A-439E-89A8-B1FC85D170DE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8B86308-EBA2-415D-9E3E-5A0EFC18F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723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08AC39-F9A0-4941-9C7B-29623493B9E0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449E15-1B16-4395-8EEB-919A686FE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196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CE408C-E366-4627-A7A9-C08E2E0D96A8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D260F1-4533-4D64-9C95-8CC9C2D29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556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21DA89-CD28-4930-9DDC-E521AC72A524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1BC9A8F-594C-46F4-BF0B-6A1F57E54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958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601F19-07D6-4DB1-8991-9F74F9339D81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15F2363-5614-4159-84C6-1014FCE6A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806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09DAC4-1D03-4D7A-BD35-90740FE614F2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CB63CD1-7659-4D2F-86B6-DC592DEF1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836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687A9D-1F8D-4309-B5C1-0A666D26FD12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F41E5A7-DCEA-40D7-A3C3-B7BD7A456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5422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smtClean="0">
                <a:solidFill>
                  <a:srgbClr val="EF53A5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smtClean="0">
                <a:solidFill>
                  <a:srgbClr val="EF53A5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4914B8-E40A-4A9F-A42C-A5C822547998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C1EB80B-CEF4-4E66-8D1F-9A91091ED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242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5373B0-02F4-4D08-9038-5376A53579BA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7D489CC-90A9-4313-AD99-540B05790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67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3DB465-26E7-4054-9E3A-C79770DBB186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13C4522-FEFD-4897-BD86-18CB4D31A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535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A30D03-96F2-4D49-AFEB-16F646C5B8C5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15CE81C-C8D8-4914-B661-C4EF6EBCD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5610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50870E-74F0-40A9-897F-3405E7851E47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63C8ED9-6D28-4DD1-AEC7-942704DA7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489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7 h 2752"/>
              <a:gd name="T4" fmla="*/ 0 w 4960"/>
              <a:gd name="T5" fmla="*/ 2147483647 h 2752"/>
              <a:gd name="T6" fmla="*/ 0 w 4960"/>
              <a:gd name="T7" fmla="*/ 2147483647 h 2752"/>
              <a:gd name="T8" fmla="*/ 2147483647 w 4960"/>
              <a:gd name="T9" fmla="*/ 2147483647 h 2752"/>
              <a:gd name="T10" fmla="*/ 2147483647 w 4960"/>
              <a:gd name="T11" fmla="*/ 2147483647 h 2752"/>
              <a:gd name="T12" fmla="*/ 2147483647 w 4960"/>
              <a:gd name="T13" fmla="*/ 2147483647 h 2752"/>
              <a:gd name="T14" fmla="*/ 2147483647 w 4960"/>
              <a:gd name="T15" fmla="*/ 0 h 2752"/>
              <a:gd name="T16" fmla="*/ 2147483647 w 4960"/>
              <a:gd name="T17" fmla="*/ 0 h 2752"/>
              <a:gd name="T18" fmla="*/ 2147483647 w 4960"/>
              <a:gd name="T19" fmla="*/ 2147483647 h 2752"/>
              <a:gd name="T20" fmla="*/ 2147483647 w 4960"/>
              <a:gd name="T21" fmla="*/ 2147483647 h 2752"/>
              <a:gd name="T22" fmla="*/ 2147483647 w 4960"/>
              <a:gd name="T23" fmla="*/ 2147483647 h 2752"/>
              <a:gd name="T24" fmla="*/ 2147483647 w 4960"/>
              <a:gd name="T25" fmla="*/ 2147483647 h 2752"/>
              <a:gd name="T26" fmla="*/ 2147483647 w 4960"/>
              <a:gd name="T27" fmla="*/ 2147483647 h 2752"/>
              <a:gd name="T28" fmla="*/ 2147483647 w 4960"/>
              <a:gd name="T29" fmla="*/ 2147483647 h 2752"/>
              <a:gd name="T30" fmla="*/ 2147483647 w 4960"/>
              <a:gd name="T31" fmla="*/ 2147483647 h 2752"/>
              <a:gd name="T32" fmla="*/ 2147483647 w 4960"/>
              <a:gd name="T33" fmla="*/ 2147483647 h 2752"/>
              <a:gd name="T34" fmla="*/ 2147483647 w 4960"/>
              <a:gd name="T35" fmla="*/ 2147483647 h 2752"/>
              <a:gd name="T36" fmla="*/ 2147483647 w 4960"/>
              <a:gd name="T37" fmla="*/ 2147483647 h 2752"/>
              <a:gd name="T38" fmla="*/ 2147483647 w 4960"/>
              <a:gd name="T39" fmla="*/ 2147483647 h 2752"/>
              <a:gd name="T40" fmla="*/ 2147483647 w 4960"/>
              <a:gd name="T41" fmla="*/ 2147483647 h 2752"/>
              <a:gd name="T42" fmla="*/ 2147483647 w 4960"/>
              <a:gd name="T43" fmla="*/ 2147483647 h 2752"/>
              <a:gd name="T44" fmla="*/ 2147483647 w 4960"/>
              <a:gd name="T45" fmla="*/ 2147483647 h 2752"/>
              <a:gd name="T46" fmla="*/ 2147483647 w 4960"/>
              <a:gd name="T47" fmla="*/ 2147483647 h 2752"/>
              <a:gd name="T48" fmla="*/ 2147483647 w 4960"/>
              <a:gd name="T49" fmla="*/ 2147483647 h 2752"/>
              <a:gd name="T50" fmla="*/ 2147483647 w 4960"/>
              <a:gd name="T51" fmla="*/ 2147483647 h 2752"/>
              <a:gd name="T52" fmla="*/ 2147483647 w 4960"/>
              <a:gd name="T53" fmla="*/ 2147483647 h 2752"/>
              <a:gd name="T54" fmla="*/ 2147483647 w 4960"/>
              <a:gd name="T55" fmla="*/ 2147483647 h 2752"/>
              <a:gd name="T56" fmla="*/ 2147483647 w 4960"/>
              <a:gd name="T57" fmla="*/ 2147483647 h 2752"/>
              <a:gd name="T58" fmla="*/ 2147483647 w 4960"/>
              <a:gd name="T59" fmla="*/ 2147483647 h 2752"/>
              <a:gd name="T60" fmla="*/ 2147483647 w 4960"/>
              <a:gd name="T61" fmla="*/ 2147483647 h 2752"/>
              <a:gd name="T62" fmla="*/ 2147483647 w 4960"/>
              <a:gd name="T63" fmla="*/ 2147483647 h 2752"/>
              <a:gd name="T64" fmla="*/ 2147483647 w 4960"/>
              <a:gd name="T65" fmla="*/ 2147483647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7 h 4320"/>
              <a:gd name="T4" fmla="*/ 2147483647 w 5760"/>
              <a:gd name="T5" fmla="*/ 2147483647 h 4320"/>
              <a:gd name="T6" fmla="*/ 2147483647 w 5760"/>
              <a:gd name="T7" fmla="*/ 0 h 4320"/>
              <a:gd name="T8" fmla="*/ 0 w 5760"/>
              <a:gd name="T9" fmla="*/ 0 h 4320"/>
              <a:gd name="T10" fmla="*/ 2147483647 w 5760"/>
              <a:gd name="T11" fmla="*/ 2147483647 h 4320"/>
              <a:gd name="T12" fmla="*/ 2147483647 w 5760"/>
              <a:gd name="T13" fmla="*/ 2147483647 h 4320"/>
              <a:gd name="T14" fmla="*/ 2147483647 w 5760"/>
              <a:gd name="T15" fmla="*/ 2147483647 h 4320"/>
              <a:gd name="T16" fmla="*/ 2147483647 w 5760"/>
              <a:gd name="T17" fmla="*/ 2147483647 h 4320"/>
              <a:gd name="T18" fmla="*/ 2147483647 w 5760"/>
              <a:gd name="T19" fmla="*/ 2147483647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EF3612-E23C-4DC7-8906-7ABBC38A8E03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6E4E542-B2D8-4C34-800F-74291B807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85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0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7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4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B31166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204F54B1-C809-4A1D-83BB-A2CA5915510A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B31166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05DD02-A928-4F0B-A7B9-E0F0173D0488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4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/>
              <a:pPr defTabSz="457200"/>
              <a:t>7/4/2014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3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B31166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204F54B1-C809-4A1D-83BB-A2CA5915510A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B31166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05DD02-A928-4F0B-A7B9-E0F0173D048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1097526"/>
            <a:ext cx="7308824" cy="800826"/>
          </a:xfrm>
        </p:spPr>
        <p:txBody>
          <a:bodyPr/>
          <a:lstStyle/>
          <a:p>
            <a:r>
              <a:rPr lang="ja-JP" altLang="en-US" dirty="0" smtClean="0"/>
              <a:t>い </a:t>
            </a:r>
            <a:r>
              <a:rPr lang="en-US" altLang="ja-JP" dirty="0" smtClean="0"/>
              <a:t>adjective changes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116632"/>
            <a:ext cx="201622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prstClr val="black"/>
                </a:solidFill>
              </a:rPr>
              <a:t>Mirai</a:t>
            </a:r>
            <a:r>
              <a:rPr lang="en-US" sz="1600" dirty="0">
                <a:solidFill>
                  <a:prstClr val="black"/>
                </a:solidFill>
              </a:rPr>
              <a:t> ¾ page 120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5616" y="2783933"/>
            <a:ext cx="6984776" cy="30933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454692" y="4117822"/>
            <a:ext cx="1800200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1000" y="3637867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FF00"/>
                </a:solidFill>
              </a:rPr>
              <a:t>たかい</a:t>
            </a:r>
            <a:endParaRPr lang="en-US" altLang="ja-JP" sz="1600" b="1" dirty="0">
              <a:solidFill>
                <a:srgbClr val="FFFF00"/>
              </a:solidFill>
            </a:endParaRPr>
          </a:p>
          <a:p>
            <a:r>
              <a:rPr lang="en-US" altLang="ja-JP" sz="1200" b="1" i="1" dirty="0">
                <a:solidFill>
                  <a:srgbClr val="FFFF00"/>
                </a:solidFill>
              </a:rPr>
              <a:t>It’s expensive</a:t>
            </a:r>
            <a:endParaRPr lang="en-AU" sz="1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698" y="3573016"/>
            <a:ext cx="203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FF00"/>
                </a:solidFill>
              </a:rPr>
              <a:t>たかかった</a:t>
            </a:r>
            <a:endParaRPr lang="en-US" altLang="ja-JP" sz="1600" b="1" dirty="0">
              <a:solidFill>
                <a:srgbClr val="FFFF00"/>
              </a:solidFill>
            </a:endParaRPr>
          </a:p>
          <a:p>
            <a:r>
              <a:rPr lang="en-US" altLang="ja-JP" sz="1200" b="1" i="1" dirty="0">
                <a:solidFill>
                  <a:srgbClr val="FFFF00"/>
                </a:solidFill>
              </a:rPr>
              <a:t>It was expensive</a:t>
            </a:r>
            <a:endParaRPr lang="en-AU" sz="16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4113" y="3025934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white"/>
                </a:solidFill>
              </a:rPr>
              <a:t>~</a:t>
            </a:r>
            <a:r>
              <a:rPr lang="ja-JP" altLang="en-US" sz="3600" dirty="0">
                <a:solidFill>
                  <a:prstClr val="white"/>
                </a:solidFill>
              </a:rPr>
              <a:t>い</a:t>
            </a:r>
            <a:endParaRPr lang="en-AU" sz="36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7698" y="3000330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white"/>
                </a:solidFill>
              </a:rPr>
              <a:t>~</a:t>
            </a:r>
            <a:r>
              <a:rPr lang="ja-JP" altLang="en-US" sz="3600" dirty="0">
                <a:solidFill>
                  <a:prstClr val="white"/>
                </a:solidFill>
              </a:rPr>
              <a:t>かった</a:t>
            </a:r>
            <a:endParaRPr lang="en-AU" sz="36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4186" y="5197807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FF00"/>
                </a:solidFill>
              </a:rPr>
              <a:t>たかくない</a:t>
            </a:r>
            <a:endParaRPr lang="en-US" altLang="ja-JP" sz="1600" b="1" dirty="0">
              <a:solidFill>
                <a:srgbClr val="FFFF00"/>
              </a:solidFill>
            </a:endParaRPr>
          </a:p>
          <a:p>
            <a:r>
              <a:rPr lang="en-US" altLang="ja-JP" sz="1200" b="1" i="1" dirty="0">
                <a:solidFill>
                  <a:srgbClr val="FFFF00"/>
                </a:solidFill>
              </a:rPr>
              <a:t>It isn’t expensive</a:t>
            </a:r>
            <a:endParaRPr lang="en-AU" sz="1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884" y="5132956"/>
            <a:ext cx="203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FF00"/>
                </a:solidFill>
              </a:rPr>
              <a:t>たかくなかった</a:t>
            </a:r>
            <a:endParaRPr lang="en-US" altLang="ja-JP" sz="1600" b="1" dirty="0">
              <a:solidFill>
                <a:srgbClr val="FFFF00"/>
              </a:solidFill>
            </a:endParaRPr>
          </a:p>
          <a:p>
            <a:r>
              <a:rPr lang="en-US" altLang="ja-JP" sz="1200" b="1" i="1" dirty="0">
                <a:solidFill>
                  <a:srgbClr val="FFFF00"/>
                </a:solidFill>
              </a:rPr>
              <a:t>It wasn’t expensive</a:t>
            </a:r>
            <a:endParaRPr lang="en-AU" sz="1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7299" y="4585874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white"/>
                </a:solidFill>
              </a:rPr>
              <a:t>~</a:t>
            </a:r>
            <a:r>
              <a:rPr lang="ja-JP" altLang="en-US" sz="3600" dirty="0">
                <a:solidFill>
                  <a:prstClr val="white"/>
                </a:solidFill>
              </a:rPr>
              <a:t>くない</a:t>
            </a:r>
            <a:endParaRPr lang="en-AU" sz="36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0884" y="4560270"/>
            <a:ext cx="277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white"/>
                </a:solidFill>
              </a:rPr>
              <a:t>~</a:t>
            </a:r>
            <a:r>
              <a:rPr lang="ja-JP" altLang="en-US" sz="3600" dirty="0">
                <a:solidFill>
                  <a:prstClr val="white"/>
                </a:solidFill>
              </a:rPr>
              <a:t>くなかった</a:t>
            </a:r>
            <a:endParaRPr lang="en-AU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4425379"/>
            <a:ext cx="118685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こわい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2636912"/>
            <a:ext cx="315944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9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4653136"/>
            <a:ext cx="10801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すごい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621" y="2455734"/>
            <a:ext cx="2893970" cy="25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4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5085184"/>
            <a:ext cx="12241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たかい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875" y="2162175"/>
            <a:ext cx="29908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4653136"/>
            <a:ext cx="13098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たのしい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088" y="2683643"/>
            <a:ext cx="470042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7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ちい</a:t>
            </a:r>
            <a:r>
              <a:rPr lang="ja-JP" altLang="en-US" dirty="0"/>
              <a:t>さ</a:t>
            </a:r>
            <a:r>
              <a:rPr lang="ja-JP" altLang="en-US" dirty="0" smtClean="0">
                <a:solidFill>
                  <a:srgbClr val="FF0000"/>
                </a:solidFill>
              </a:rPr>
              <a:t>かった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5756293"/>
            <a:ext cx="12961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ちいさい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92" y="2397106"/>
            <a:ext cx="3310415" cy="335918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889141">
            <a:off x="6041512" y="1974900"/>
            <a:ext cx="1342768" cy="72492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8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5805264"/>
            <a:ext cx="17281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つまらない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36912"/>
            <a:ext cx="5436973" cy="37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7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まず</a:t>
            </a:r>
            <a:r>
              <a:rPr lang="ja-JP" altLang="en-US" dirty="0" smtClean="0">
                <a:solidFill>
                  <a:srgbClr val="FF0000"/>
                </a:solidFill>
              </a:rPr>
              <a:t>かった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5733256"/>
            <a:ext cx="12151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まずい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492896"/>
            <a:ext cx="3359621" cy="3890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9443" y="2708920"/>
            <a:ext cx="691978" cy="1815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4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578903"/>
            <a:ext cx="17636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むずかしい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80928"/>
            <a:ext cx="3810387" cy="35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5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5764854"/>
            <a:ext cx="13681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やさしい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92896"/>
            <a:ext cx="3725305" cy="40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1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4653136"/>
            <a:ext cx="12241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やすい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924944"/>
            <a:ext cx="3740493" cy="37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3734" y="1066799"/>
            <a:ext cx="7429500" cy="1875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hiragana ‘</a:t>
            </a:r>
            <a:r>
              <a:rPr lang="ja-JP" altLang="en-US" dirty="0" err="1">
                <a:solidFill>
                  <a:prstClr val="black"/>
                </a:solidFill>
              </a:rPr>
              <a:t>い</a:t>
            </a:r>
            <a:r>
              <a:rPr lang="en-US" dirty="0">
                <a:solidFill>
                  <a:prstClr val="black"/>
                </a:solidFill>
              </a:rPr>
              <a:t>’ at the end of the adjective</a:t>
            </a: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NEGATIVE =drop the </a:t>
            </a:r>
            <a:r>
              <a:rPr lang="ja-JP" altLang="en-US" dirty="0">
                <a:solidFill>
                  <a:prstClr val="black"/>
                </a:solidFill>
              </a:rPr>
              <a:t>い　</a:t>
            </a:r>
            <a:r>
              <a:rPr lang="en-US" altLang="ja-JP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add </a:t>
            </a:r>
            <a:r>
              <a:rPr lang="ja-JP" altLang="en-US" b="1" dirty="0">
                <a:solidFill>
                  <a:srgbClr val="FF0000"/>
                </a:solidFill>
              </a:rPr>
              <a:t>くない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PAST =drop the </a:t>
            </a:r>
            <a:r>
              <a:rPr lang="ja-JP" altLang="en-US" dirty="0">
                <a:solidFill>
                  <a:prstClr val="black"/>
                </a:solidFill>
              </a:rPr>
              <a:t>い　</a:t>
            </a:r>
            <a:r>
              <a:rPr lang="en-US" altLang="ja-JP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add </a:t>
            </a:r>
            <a:r>
              <a:rPr lang="ja-JP" altLang="en-US" b="1" dirty="0">
                <a:solidFill>
                  <a:srgbClr val="FF0000"/>
                </a:solidFill>
              </a:rPr>
              <a:t>かった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ja-JP" dirty="0">
                <a:solidFill>
                  <a:prstClr val="black"/>
                </a:solidFill>
              </a:rPr>
              <a:t>PAST </a:t>
            </a:r>
            <a:r>
              <a:rPr lang="en-US" dirty="0">
                <a:solidFill>
                  <a:prstClr val="black"/>
                </a:solidFill>
              </a:rPr>
              <a:t>NEGATIVE =drop the </a:t>
            </a:r>
            <a:r>
              <a:rPr lang="ja-JP" altLang="en-US" dirty="0">
                <a:solidFill>
                  <a:prstClr val="black"/>
                </a:solidFill>
              </a:rPr>
              <a:t>い　</a:t>
            </a:r>
            <a:r>
              <a:rPr lang="en-US" altLang="ja-JP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add </a:t>
            </a:r>
            <a:r>
              <a:rPr lang="ja-JP" altLang="en-US" b="1" dirty="0">
                <a:solidFill>
                  <a:srgbClr val="FF0000"/>
                </a:solidFill>
              </a:rPr>
              <a:t>くなかった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21859" name="TextBox 2"/>
          <p:cNvSpPr txBox="1">
            <a:spLocks noChangeArrowheads="1"/>
          </p:cNvSpPr>
          <p:nvPr/>
        </p:nvSpPr>
        <p:spPr bwMode="auto">
          <a:xfrm>
            <a:off x="538163" y="766763"/>
            <a:ext cx="1457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I adjectives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1371600"/>
            <a:ext cx="0" cy="373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3734" y="3609738"/>
            <a:ext cx="7529512" cy="21955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other than hiragana ‘</a:t>
            </a:r>
            <a:r>
              <a:rPr lang="ja-JP" altLang="en-US" dirty="0">
                <a:solidFill>
                  <a:prstClr val="black"/>
                </a:solidFill>
              </a:rPr>
              <a:t>い</a:t>
            </a:r>
            <a:r>
              <a:rPr lang="en-US" dirty="0">
                <a:solidFill>
                  <a:prstClr val="black"/>
                </a:solidFill>
              </a:rPr>
              <a:t>’ at the end of the adjective</a:t>
            </a: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NEGATIVE =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add </a:t>
            </a:r>
            <a:r>
              <a:rPr lang="ja-JP" altLang="en-US" b="1" dirty="0">
                <a:solidFill>
                  <a:srgbClr val="FF0000"/>
                </a:solidFill>
              </a:rPr>
              <a:t>じゃない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PAST =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add </a:t>
            </a:r>
            <a:r>
              <a:rPr lang="ja-JP" altLang="en-US" b="1" dirty="0">
                <a:solidFill>
                  <a:srgbClr val="FF0000"/>
                </a:solidFill>
              </a:rPr>
              <a:t>だった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ja-JP" dirty="0">
                <a:solidFill>
                  <a:prstClr val="black"/>
                </a:solidFill>
              </a:rPr>
              <a:t>PAST </a:t>
            </a:r>
            <a:r>
              <a:rPr lang="en-US" dirty="0">
                <a:solidFill>
                  <a:prstClr val="black"/>
                </a:solidFill>
              </a:rPr>
              <a:t>NEGATIVE = add </a:t>
            </a:r>
            <a:r>
              <a:rPr lang="ja-JP" altLang="en-US" b="1" dirty="0">
                <a:solidFill>
                  <a:srgbClr val="FF0000"/>
                </a:solidFill>
              </a:rPr>
              <a:t>じゃなかった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21862" name="TextBox 13"/>
          <p:cNvSpPr txBox="1">
            <a:spLocks noChangeArrowheads="1"/>
          </p:cNvSpPr>
          <p:nvPr/>
        </p:nvSpPr>
        <p:spPr bwMode="auto">
          <a:xfrm>
            <a:off x="548522" y="3240406"/>
            <a:ext cx="1733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70C0"/>
                </a:solidFill>
                <a:latin typeface="Century Gothic" panose="020B0502020202020204" pitchFamily="34" charset="0"/>
              </a:rPr>
              <a:t>Na</a:t>
            </a:r>
            <a:r>
              <a:rPr lang="ja-JP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dirty="0">
                <a:solidFill>
                  <a:srgbClr val="0070C0"/>
                </a:solidFill>
                <a:latin typeface="Century Gothic" panose="020B0502020202020204" pitchFamily="34" charset="0"/>
              </a:rPr>
              <a:t>adjectives</a:t>
            </a:r>
            <a:endParaRPr lang="en-US" alt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863" name="TextBox 15"/>
          <p:cNvSpPr txBox="1">
            <a:spLocks noChangeArrowheads="1"/>
          </p:cNvSpPr>
          <p:nvPr/>
        </p:nvSpPr>
        <p:spPr bwMode="auto">
          <a:xfrm>
            <a:off x="575833" y="5890360"/>
            <a:ext cx="1382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Exceptions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19600" y="4005064"/>
            <a:ext cx="0" cy="373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Lucida Sans Unicode"/>
              </a:rPr>
              <a:t>Adjectives Changes rule summary</a:t>
            </a:r>
            <a:endParaRPr lang="en-US" sz="3200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244" y="6208033"/>
            <a:ext cx="7529512" cy="599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prstClr val="black"/>
                </a:solidFill>
              </a:rPr>
              <a:t>The following adjectives ending in hiragana </a:t>
            </a:r>
            <a:r>
              <a:rPr lang="ja-JP" altLang="en-US" dirty="0">
                <a:solidFill>
                  <a:prstClr val="black"/>
                </a:solidFill>
              </a:rPr>
              <a:t>‘い’ </a:t>
            </a:r>
            <a:r>
              <a:rPr lang="en-US" altLang="ja-JP" dirty="0">
                <a:solidFill>
                  <a:prstClr val="black"/>
                </a:solidFill>
              </a:rPr>
              <a:t>act like </a:t>
            </a:r>
          </a:p>
          <a:p>
            <a:pPr algn="ctr">
              <a:defRPr/>
            </a:pPr>
            <a:r>
              <a:rPr lang="en-US" altLang="ja-JP" dirty="0">
                <a:solidFill>
                  <a:prstClr val="black"/>
                </a:solidFill>
              </a:rPr>
              <a:t>‘Na adjectives’: </a:t>
            </a:r>
            <a:r>
              <a:rPr lang="ja-JP" altLang="en-US" dirty="0">
                <a:solidFill>
                  <a:prstClr val="black"/>
                </a:solidFill>
              </a:rPr>
              <a:t>きれい、ゆうめい、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80312" y="5770432"/>
            <a:ext cx="8640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いい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326924" cy="43269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891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404664"/>
          <a:ext cx="8784975" cy="640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6995"/>
                <a:gridCol w="1756995"/>
                <a:gridCol w="1756995"/>
                <a:gridCol w="1641783"/>
                <a:gridCol w="1872207"/>
              </a:tblGrid>
              <a:tr h="266354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tense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tense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Negative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Past</a:t>
                      </a:r>
                      <a:r>
                        <a:rPr lang="ja-JP" altLang="en-US" dirty="0" smtClean="0"/>
                        <a:t> </a:t>
                      </a:r>
                      <a:r>
                        <a:rPr lang="en-US" altLang="ja-JP" dirty="0" smtClean="0"/>
                        <a:t>negative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noisy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うるさい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うるさかった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うるさくない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うるさくなかった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delicious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おいしい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おいしかった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おいしくない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おいしくなかった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big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おおきい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おおきかった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おおきくない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おおきくなかった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funny;</a:t>
                      </a:r>
                      <a:r>
                        <a:rPr lang="en-US" sz="1600" baseline="0" dirty="0" smtClean="0"/>
                        <a:t> strange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おかしい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おかしかった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おかしくない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おかしくなかった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interesting;</a:t>
                      </a:r>
                      <a:r>
                        <a:rPr lang="en-US" sz="1600" baseline="0" dirty="0" smtClean="0"/>
                        <a:t> funny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おもしろい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おもしろかった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おもしろくない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おもしろくなかった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cute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かわいい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かわいかった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かわいくない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かわいくなかった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smelly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くさい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くさかった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くさくない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くさくなかった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scary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こわい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こわかった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こわくない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こわくなっか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amazing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すごい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すごかった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すごくない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すごくなかった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expensive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たかい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たかかった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たかくない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たかくなかった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enjoyable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たのしい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たのしかった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たのしくない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たのしくなかった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ちいさい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ちいさかった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ちいさくない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ちいさくなかった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boring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つまらない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つまらなかった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つまらなくない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つまらなくなかった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tasted awful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まずい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まずかった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まずくない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まずくなかった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difficult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むずかしい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むずかしかった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むずかしくない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むずかしくなかった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easy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やさしい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やさしかった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やさしくない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やさしくなかった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cheap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やすい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やすかった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やすくない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やすくなかった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いい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よかった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よくない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よくなかった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7904" y="1302"/>
            <a:ext cx="13622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い</a:t>
            </a:r>
            <a:r>
              <a:rPr lang="en-US" altLang="ja-JP" dirty="0">
                <a:solidFill>
                  <a:prstClr val="black"/>
                </a:solidFill>
              </a:rPr>
              <a:t>Adjectives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2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1097526"/>
            <a:ext cx="7308824" cy="800826"/>
          </a:xfrm>
        </p:spPr>
        <p:txBody>
          <a:bodyPr/>
          <a:lstStyle/>
          <a:p>
            <a:r>
              <a:rPr lang="ja-JP" altLang="en-US" dirty="0" smtClean="0"/>
              <a:t>な </a:t>
            </a:r>
            <a:r>
              <a:rPr lang="en-US" altLang="ja-JP" dirty="0" smtClean="0"/>
              <a:t>adjective changes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116632"/>
            <a:ext cx="201622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Mirai</a:t>
            </a:r>
            <a:r>
              <a:rPr lang="en-US" sz="1600" dirty="0" smtClean="0">
                <a:solidFill>
                  <a:prstClr val="black"/>
                </a:solidFill>
              </a:rPr>
              <a:t> ¾ page 120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5616" y="2783933"/>
            <a:ext cx="7344816" cy="30933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664080" y="4117822"/>
            <a:ext cx="1590811" cy="93610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A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637867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rgbClr val="FFFF00"/>
                </a:solidFill>
              </a:rPr>
              <a:t>すきだ</a:t>
            </a:r>
            <a:endParaRPr lang="en-US" altLang="ja-JP" sz="1600" b="1" dirty="0" smtClean="0">
              <a:solidFill>
                <a:srgbClr val="FFFF00"/>
              </a:solidFill>
            </a:endParaRPr>
          </a:p>
          <a:p>
            <a:r>
              <a:rPr lang="en-US" altLang="ja-JP" sz="1200" b="1" i="1" dirty="0" smtClean="0">
                <a:solidFill>
                  <a:srgbClr val="FFFF00"/>
                </a:solidFill>
              </a:rPr>
              <a:t>I like it</a:t>
            </a:r>
            <a:endParaRPr lang="en-AU" sz="1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698" y="3573016"/>
            <a:ext cx="203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FFFF00"/>
                </a:solidFill>
              </a:rPr>
              <a:t>すきだ</a:t>
            </a:r>
            <a:r>
              <a:rPr lang="ja-JP" altLang="en-US" sz="1600" b="1" dirty="0">
                <a:solidFill>
                  <a:srgbClr val="FFFF00"/>
                </a:solidFill>
              </a:rPr>
              <a:t>っ</a:t>
            </a:r>
            <a:r>
              <a:rPr lang="ja-JP" altLang="en-US" sz="1600" b="1" dirty="0" smtClean="0">
                <a:solidFill>
                  <a:srgbClr val="FFFF00"/>
                </a:solidFill>
              </a:rPr>
              <a:t>た</a:t>
            </a:r>
            <a:endParaRPr lang="en-US" altLang="ja-JP" sz="1600" b="1" dirty="0" smtClean="0">
              <a:solidFill>
                <a:srgbClr val="FFFF00"/>
              </a:solidFill>
            </a:endParaRPr>
          </a:p>
          <a:p>
            <a:r>
              <a:rPr lang="en-US" altLang="ja-JP" sz="1200" b="1" i="1" dirty="0" smtClean="0">
                <a:solidFill>
                  <a:srgbClr val="FFFF00"/>
                </a:solidFill>
              </a:rPr>
              <a:t>I liked it</a:t>
            </a:r>
            <a:endParaRPr lang="en-AU" sz="16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0737" y="3025934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white"/>
                </a:solidFill>
              </a:rPr>
              <a:t>~</a:t>
            </a:r>
            <a:r>
              <a:rPr lang="ja-JP" altLang="en-US" sz="3600" dirty="0" smtClean="0">
                <a:solidFill>
                  <a:prstClr val="white"/>
                </a:solidFill>
              </a:rPr>
              <a:t>だ</a:t>
            </a:r>
            <a:endParaRPr lang="en-AU" sz="36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7698" y="3000330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white"/>
                </a:solidFill>
              </a:rPr>
              <a:t>~</a:t>
            </a:r>
            <a:r>
              <a:rPr lang="ja-JP" altLang="en-US" sz="3600" dirty="0" smtClean="0">
                <a:solidFill>
                  <a:prstClr val="white"/>
                </a:solidFill>
              </a:rPr>
              <a:t>だった</a:t>
            </a:r>
            <a:endParaRPr lang="en-AU" sz="36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0810" y="5197807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rgbClr val="FFFF00"/>
                </a:solidFill>
              </a:rPr>
              <a:t>すきじゃない</a:t>
            </a:r>
            <a:endParaRPr lang="en-US" altLang="ja-JP" sz="1600" b="1" dirty="0" smtClean="0">
              <a:solidFill>
                <a:srgbClr val="FFFF00"/>
              </a:solidFill>
            </a:endParaRPr>
          </a:p>
          <a:p>
            <a:r>
              <a:rPr lang="en-US" altLang="ja-JP" sz="1200" b="1" i="1" dirty="0" smtClean="0">
                <a:solidFill>
                  <a:srgbClr val="FFFF00"/>
                </a:solidFill>
              </a:rPr>
              <a:t>I</a:t>
            </a:r>
            <a:r>
              <a:rPr lang="ja-JP" altLang="en-US" sz="1200" b="1" i="1" dirty="0" smtClean="0">
                <a:solidFill>
                  <a:srgbClr val="FFFF00"/>
                </a:solidFill>
              </a:rPr>
              <a:t> </a:t>
            </a:r>
            <a:r>
              <a:rPr lang="en-US" altLang="ja-JP" sz="1200" b="1" i="1" dirty="0" smtClean="0">
                <a:solidFill>
                  <a:srgbClr val="FFFF00"/>
                </a:solidFill>
              </a:rPr>
              <a:t>don't</a:t>
            </a:r>
            <a:r>
              <a:rPr lang="ja-JP" altLang="en-US" sz="1200" b="1" i="1" dirty="0" smtClean="0">
                <a:solidFill>
                  <a:srgbClr val="FFFF00"/>
                </a:solidFill>
              </a:rPr>
              <a:t> </a:t>
            </a:r>
            <a:r>
              <a:rPr lang="en-US" altLang="ja-JP" sz="1200" b="1" i="1" dirty="0" smtClean="0">
                <a:solidFill>
                  <a:srgbClr val="FFFF00"/>
                </a:solidFill>
              </a:rPr>
              <a:t>like</a:t>
            </a:r>
            <a:r>
              <a:rPr lang="ja-JP" altLang="en-US" sz="1200" b="1" i="1" dirty="0" smtClean="0">
                <a:solidFill>
                  <a:srgbClr val="FFFF00"/>
                </a:solidFill>
              </a:rPr>
              <a:t> </a:t>
            </a:r>
            <a:r>
              <a:rPr lang="en-US" altLang="ja-JP" sz="1200" b="1" i="1" dirty="0" smtClean="0">
                <a:solidFill>
                  <a:srgbClr val="FFFF00"/>
                </a:solidFill>
              </a:rPr>
              <a:t>it</a:t>
            </a:r>
            <a:endParaRPr lang="en-AU" sz="1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884" y="5132956"/>
            <a:ext cx="203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FFFF00"/>
                </a:solidFill>
              </a:rPr>
              <a:t>すきじゃなかった</a:t>
            </a:r>
            <a:endParaRPr lang="en-US" altLang="ja-JP" sz="1600" b="1" dirty="0" smtClean="0">
              <a:solidFill>
                <a:srgbClr val="FFFF00"/>
              </a:solidFill>
            </a:endParaRPr>
          </a:p>
          <a:p>
            <a:r>
              <a:rPr lang="en-US" altLang="ja-JP" sz="1200" b="1" i="1" dirty="0" smtClean="0">
                <a:solidFill>
                  <a:srgbClr val="FFFF00"/>
                </a:solidFill>
              </a:rPr>
              <a:t>I didn’t like it</a:t>
            </a:r>
            <a:endParaRPr lang="en-AU" sz="1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923" y="4585874"/>
            <a:ext cx="231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white"/>
                </a:solidFill>
              </a:rPr>
              <a:t>~</a:t>
            </a:r>
            <a:r>
              <a:rPr lang="ja-JP" altLang="en-US" sz="3600" dirty="0" smtClean="0">
                <a:solidFill>
                  <a:prstClr val="white"/>
                </a:solidFill>
              </a:rPr>
              <a:t>じゃない</a:t>
            </a:r>
            <a:endParaRPr lang="en-AU" sz="36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0884" y="4560270"/>
            <a:ext cx="323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white"/>
                </a:solidFill>
              </a:rPr>
              <a:t>~</a:t>
            </a:r>
            <a:r>
              <a:rPr lang="ja-JP" altLang="en-US" sz="3600" dirty="0" smtClean="0">
                <a:solidFill>
                  <a:prstClr val="white"/>
                </a:solidFill>
              </a:rPr>
              <a:t>じゃなかった</a:t>
            </a:r>
            <a:endParaRPr lang="en-AU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9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3734" y="1066799"/>
            <a:ext cx="7429500" cy="1875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hiragana ‘</a:t>
            </a:r>
            <a:r>
              <a:rPr lang="ja-JP" altLang="en-US" dirty="0" err="1">
                <a:solidFill>
                  <a:prstClr val="black"/>
                </a:solidFill>
              </a:rPr>
              <a:t>い</a:t>
            </a:r>
            <a:r>
              <a:rPr lang="en-US" dirty="0" smtClean="0">
                <a:solidFill>
                  <a:prstClr val="black"/>
                </a:solidFill>
              </a:rPr>
              <a:t>’ at the end of the adjective</a:t>
            </a: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dirty="0" smtClean="0">
                <a:solidFill>
                  <a:prstClr val="black"/>
                </a:solidFill>
              </a:rPr>
              <a:t>NEGATIVE =drop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ja-JP" altLang="en-US" dirty="0">
                <a:solidFill>
                  <a:prstClr val="black"/>
                </a:solidFill>
              </a:rPr>
              <a:t>い　</a:t>
            </a:r>
            <a:r>
              <a:rPr lang="en-US" altLang="ja-JP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add </a:t>
            </a:r>
            <a:r>
              <a:rPr lang="ja-JP" altLang="en-US" b="1" dirty="0" smtClean="0">
                <a:solidFill>
                  <a:srgbClr val="FF0000"/>
                </a:solidFill>
              </a:rPr>
              <a:t>くない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dirty="0" smtClean="0">
                <a:solidFill>
                  <a:prstClr val="black"/>
                </a:solidFill>
              </a:rPr>
              <a:t>PAST =drop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ja-JP" altLang="en-US" dirty="0">
                <a:solidFill>
                  <a:prstClr val="black"/>
                </a:solidFill>
              </a:rPr>
              <a:t>い　</a:t>
            </a:r>
            <a:r>
              <a:rPr lang="en-US" altLang="ja-JP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add </a:t>
            </a:r>
            <a:r>
              <a:rPr lang="ja-JP" altLang="en-US" b="1" dirty="0" smtClean="0">
                <a:solidFill>
                  <a:srgbClr val="FF0000"/>
                </a:solidFill>
              </a:rPr>
              <a:t>かった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PAST </a:t>
            </a:r>
            <a:r>
              <a:rPr lang="en-US" dirty="0" smtClean="0">
                <a:solidFill>
                  <a:prstClr val="black"/>
                </a:solidFill>
              </a:rPr>
              <a:t>NEGATIVE </a:t>
            </a:r>
            <a:r>
              <a:rPr lang="en-US" dirty="0">
                <a:solidFill>
                  <a:prstClr val="black"/>
                </a:solidFill>
              </a:rPr>
              <a:t>=drop the </a:t>
            </a:r>
            <a:r>
              <a:rPr lang="ja-JP" altLang="en-US" dirty="0">
                <a:solidFill>
                  <a:prstClr val="black"/>
                </a:solidFill>
              </a:rPr>
              <a:t>い　</a:t>
            </a:r>
            <a:r>
              <a:rPr lang="en-US" altLang="ja-JP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add </a:t>
            </a:r>
            <a:r>
              <a:rPr lang="ja-JP" altLang="en-US" b="1" dirty="0">
                <a:solidFill>
                  <a:srgbClr val="FF0000"/>
                </a:solidFill>
              </a:rPr>
              <a:t>く</a:t>
            </a:r>
            <a:r>
              <a:rPr lang="ja-JP" altLang="en-US" b="1" dirty="0" smtClean="0">
                <a:solidFill>
                  <a:srgbClr val="FF0000"/>
                </a:solidFill>
              </a:rPr>
              <a:t>なかった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121859" name="TextBox 2"/>
          <p:cNvSpPr txBox="1">
            <a:spLocks noChangeArrowheads="1"/>
          </p:cNvSpPr>
          <p:nvPr/>
        </p:nvSpPr>
        <p:spPr bwMode="auto">
          <a:xfrm>
            <a:off x="538163" y="766763"/>
            <a:ext cx="1457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 adjectives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1371600"/>
            <a:ext cx="0" cy="373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3734" y="3609738"/>
            <a:ext cx="7529512" cy="21955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other than hiragana </a:t>
            </a:r>
            <a:r>
              <a:rPr lang="en-US" dirty="0">
                <a:solidFill>
                  <a:prstClr val="black"/>
                </a:solidFill>
              </a:rPr>
              <a:t>‘</a:t>
            </a:r>
            <a:r>
              <a:rPr lang="ja-JP" altLang="en-US" dirty="0">
                <a:solidFill>
                  <a:prstClr val="black"/>
                </a:solidFill>
              </a:rPr>
              <a:t>い</a:t>
            </a:r>
            <a:r>
              <a:rPr lang="en-US" dirty="0">
                <a:solidFill>
                  <a:prstClr val="black"/>
                </a:solidFill>
              </a:rPr>
              <a:t>’ at the end of the adjective</a:t>
            </a: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altLang="ja-JP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NEGATIVE 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add </a:t>
            </a:r>
            <a:r>
              <a:rPr lang="ja-JP" altLang="en-US" b="1" dirty="0" smtClean="0">
                <a:solidFill>
                  <a:srgbClr val="FF0000"/>
                </a:solidFill>
              </a:rPr>
              <a:t>じゃな</a:t>
            </a:r>
            <a:r>
              <a:rPr lang="ja-JP" altLang="en-US" b="1" dirty="0">
                <a:solidFill>
                  <a:srgbClr val="FF0000"/>
                </a:solidFill>
              </a:rPr>
              <a:t>い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PAST 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ja-JP" altLang="en-US" b="1" dirty="0" smtClean="0">
                <a:solidFill>
                  <a:srgbClr val="FF0000"/>
                </a:solidFill>
              </a:rPr>
              <a:t>だっ</a:t>
            </a:r>
            <a:r>
              <a:rPr lang="ja-JP" altLang="en-US" b="1" dirty="0">
                <a:solidFill>
                  <a:srgbClr val="FF0000"/>
                </a:solidFill>
              </a:rPr>
              <a:t>た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ja-JP" dirty="0">
                <a:solidFill>
                  <a:prstClr val="black"/>
                </a:solidFill>
              </a:rPr>
              <a:t>PAST </a:t>
            </a:r>
            <a:r>
              <a:rPr lang="en-US" dirty="0">
                <a:solidFill>
                  <a:prstClr val="black"/>
                </a:solidFill>
              </a:rPr>
              <a:t>NEGATIVE 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ja-JP" altLang="en-US" b="1" dirty="0" smtClean="0">
                <a:solidFill>
                  <a:srgbClr val="FF0000"/>
                </a:solidFill>
              </a:rPr>
              <a:t>じゃな</a:t>
            </a:r>
            <a:r>
              <a:rPr lang="ja-JP" altLang="en-US" b="1" dirty="0">
                <a:solidFill>
                  <a:srgbClr val="FF0000"/>
                </a:solidFill>
              </a:rPr>
              <a:t>かった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21862" name="TextBox 13"/>
          <p:cNvSpPr txBox="1">
            <a:spLocks noChangeArrowheads="1"/>
          </p:cNvSpPr>
          <p:nvPr/>
        </p:nvSpPr>
        <p:spPr bwMode="auto">
          <a:xfrm>
            <a:off x="548522" y="3240406"/>
            <a:ext cx="1733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Na</a:t>
            </a:r>
            <a:r>
              <a:rPr lang="ja-JP" alt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adjectives</a:t>
            </a:r>
            <a:endParaRPr lang="en-US" altLang="en-US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863" name="TextBox 15"/>
          <p:cNvSpPr txBox="1">
            <a:spLocks noChangeArrowheads="1"/>
          </p:cNvSpPr>
          <p:nvPr/>
        </p:nvSpPr>
        <p:spPr bwMode="auto">
          <a:xfrm>
            <a:off x="575833" y="5890360"/>
            <a:ext cx="1382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Exceptions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19600" y="4005064"/>
            <a:ext cx="0" cy="373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Lucida Sans Unicode"/>
              </a:rPr>
              <a:t>Adjectives Changes rule summary</a:t>
            </a:r>
            <a:endParaRPr lang="en-US" sz="3200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244" y="6208033"/>
            <a:ext cx="7529512" cy="599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The following adjectives ending in hiragana </a:t>
            </a:r>
            <a:r>
              <a:rPr lang="ja-JP" altLang="en-US" dirty="0" smtClean="0">
                <a:solidFill>
                  <a:prstClr val="black"/>
                </a:solidFill>
              </a:rPr>
              <a:t>‘い’ </a:t>
            </a:r>
            <a:r>
              <a:rPr lang="en-US" altLang="ja-JP" dirty="0" smtClean="0">
                <a:solidFill>
                  <a:prstClr val="black"/>
                </a:solidFill>
              </a:rPr>
              <a:t>act like </a:t>
            </a:r>
          </a:p>
          <a:p>
            <a:pPr algn="ctr">
              <a:defRPr/>
            </a:pPr>
            <a:r>
              <a:rPr lang="en-US" altLang="ja-JP" dirty="0" smtClean="0">
                <a:solidFill>
                  <a:prstClr val="black"/>
                </a:solidFill>
              </a:rPr>
              <a:t>‘Na adjectives’: </a:t>
            </a:r>
            <a:r>
              <a:rPr lang="ja-JP" altLang="en-US" dirty="0" smtClean="0">
                <a:solidFill>
                  <a:prstClr val="black"/>
                </a:solidFill>
              </a:rPr>
              <a:t>きれい、ゆうめい</a:t>
            </a:r>
            <a:r>
              <a:rPr lang="ja-JP" altLang="en-US" dirty="0">
                <a:solidFill>
                  <a:prstClr val="black"/>
                </a:solidFill>
              </a:rPr>
              <a:t>、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6136" y="4869160"/>
            <a:ext cx="8640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す</a:t>
            </a:r>
            <a:r>
              <a:rPr lang="ja-JP" altLang="en-US" dirty="0">
                <a:solidFill>
                  <a:prstClr val="black"/>
                </a:solidFill>
              </a:rPr>
              <a:t>き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780928"/>
            <a:ext cx="2088232" cy="38727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755576" y="908720"/>
            <a:ext cx="748883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>
                <a:solidFill>
                  <a:prstClr val="white"/>
                </a:solidFill>
              </a:rPr>
              <a:t>すき</a:t>
            </a:r>
            <a:r>
              <a:rPr lang="en-US" altLang="ja-JP" dirty="0" smtClean="0">
                <a:solidFill>
                  <a:prstClr val="white"/>
                </a:solidFill>
              </a:rPr>
              <a:t>	</a:t>
            </a:r>
            <a:r>
              <a:rPr lang="ja-JP" altLang="en-US" dirty="0" smtClean="0">
                <a:solidFill>
                  <a:srgbClr val="00B0F0"/>
                </a:solidFill>
              </a:rPr>
              <a:t>だ</a:t>
            </a:r>
            <a:r>
              <a:rPr lang="en-US" altLang="ja-JP" dirty="0" smtClean="0">
                <a:solidFill>
                  <a:srgbClr val="00B0F0"/>
                </a:solidFill>
              </a:rPr>
              <a:t>	</a:t>
            </a:r>
            <a:r>
              <a:rPr lang="en-US" altLang="ja-JP" dirty="0" smtClean="0">
                <a:solidFill>
                  <a:prstClr val="white"/>
                </a:solidFill>
              </a:rPr>
              <a:t>			</a:t>
            </a:r>
            <a:r>
              <a:rPr lang="ja-JP" altLang="en-US" dirty="0" smtClean="0">
                <a:solidFill>
                  <a:prstClr val="white"/>
                </a:solidFill>
              </a:rPr>
              <a:t>すき</a:t>
            </a:r>
            <a:r>
              <a:rPr lang="ja-JP" altLang="en-US" dirty="0" smtClean="0">
                <a:solidFill>
                  <a:srgbClr val="00B0F0"/>
                </a:solidFill>
              </a:rPr>
              <a:t>じゃない</a:t>
            </a:r>
            <a:r>
              <a:rPr lang="en-US" altLang="ja-JP" dirty="0" smtClean="0">
                <a:solidFill>
                  <a:prstClr val="white"/>
                </a:solidFill>
              </a:rPr>
              <a:t/>
            </a:r>
            <a:br>
              <a:rPr lang="en-US" altLang="ja-JP" dirty="0" smtClean="0">
                <a:solidFill>
                  <a:prstClr val="white"/>
                </a:solidFill>
              </a:rPr>
            </a:br>
            <a:r>
              <a:rPr lang="ja-JP" altLang="en-US" dirty="0" smtClean="0">
                <a:solidFill>
                  <a:prstClr val="white"/>
                </a:solidFill>
              </a:rPr>
              <a:t>すき</a:t>
            </a:r>
            <a:r>
              <a:rPr lang="ja-JP" altLang="en-US" dirty="0">
                <a:solidFill>
                  <a:srgbClr val="FF0000"/>
                </a:solidFill>
              </a:rPr>
              <a:t>だ</a:t>
            </a:r>
            <a:r>
              <a:rPr lang="ja-JP" altLang="en-US" dirty="0" smtClean="0">
                <a:solidFill>
                  <a:srgbClr val="FF0000"/>
                </a:solidFill>
              </a:rPr>
              <a:t>った</a:t>
            </a:r>
            <a:r>
              <a:rPr lang="en-US" altLang="ja-JP" dirty="0" smtClean="0">
                <a:solidFill>
                  <a:srgbClr val="FF0000"/>
                </a:solidFill>
              </a:rPr>
              <a:t>		</a:t>
            </a:r>
            <a:r>
              <a:rPr lang="ja-JP" altLang="en-US" dirty="0" smtClean="0">
                <a:solidFill>
                  <a:prstClr val="white"/>
                </a:solidFill>
              </a:rPr>
              <a:t>すき</a:t>
            </a:r>
            <a:r>
              <a:rPr lang="ja-JP" altLang="en-US" dirty="0">
                <a:solidFill>
                  <a:srgbClr val="FF0000"/>
                </a:solidFill>
              </a:rPr>
              <a:t>じ</a:t>
            </a:r>
            <a:r>
              <a:rPr lang="ja-JP" altLang="en-US" dirty="0" smtClean="0">
                <a:solidFill>
                  <a:srgbClr val="FF0000"/>
                </a:solidFill>
              </a:rPr>
              <a:t>ゃなか</a:t>
            </a:r>
            <a:r>
              <a:rPr lang="ja-JP" altLang="en-US" dirty="0">
                <a:solidFill>
                  <a:srgbClr val="FF0000"/>
                </a:solidFill>
              </a:rPr>
              <a:t>っ</a:t>
            </a:r>
            <a:r>
              <a:rPr lang="ja-JP" altLang="en-US" dirty="0" smtClean="0">
                <a:solidFill>
                  <a:srgbClr val="FF0000"/>
                </a:solidFill>
              </a:rPr>
              <a:t>た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0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6136" y="4869160"/>
            <a:ext cx="10801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きれい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755576" y="908720"/>
            <a:ext cx="748883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>
                <a:solidFill>
                  <a:prstClr val="white"/>
                </a:solidFill>
              </a:rPr>
              <a:t>きれい</a:t>
            </a:r>
            <a:r>
              <a:rPr lang="ja-JP" altLang="en-US" dirty="0" smtClean="0">
                <a:solidFill>
                  <a:srgbClr val="00B0F0"/>
                </a:solidFill>
              </a:rPr>
              <a:t>だ</a:t>
            </a:r>
            <a:r>
              <a:rPr lang="en-US" altLang="ja-JP" dirty="0" smtClean="0">
                <a:solidFill>
                  <a:srgbClr val="00B0F0"/>
                </a:solidFill>
              </a:rPr>
              <a:t>	</a:t>
            </a:r>
            <a:r>
              <a:rPr lang="en-US" altLang="ja-JP" dirty="0" smtClean="0">
                <a:solidFill>
                  <a:prstClr val="white"/>
                </a:solidFill>
              </a:rPr>
              <a:t>			</a:t>
            </a:r>
            <a:r>
              <a:rPr lang="ja-JP" altLang="en-US" dirty="0" smtClean="0">
                <a:solidFill>
                  <a:prstClr val="white"/>
                </a:solidFill>
              </a:rPr>
              <a:t>きれ</a:t>
            </a:r>
            <a:r>
              <a:rPr lang="ja-JP" altLang="en-US" dirty="0">
                <a:solidFill>
                  <a:prstClr val="white"/>
                </a:solidFill>
              </a:rPr>
              <a:t>い</a:t>
            </a:r>
            <a:r>
              <a:rPr lang="ja-JP" altLang="en-US" dirty="0" smtClean="0">
                <a:solidFill>
                  <a:srgbClr val="00B0F0"/>
                </a:solidFill>
              </a:rPr>
              <a:t>じゃない</a:t>
            </a:r>
            <a:r>
              <a:rPr lang="en-US" altLang="ja-JP" dirty="0" smtClean="0">
                <a:solidFill>
                  <a:prstClr val="white"/>
                </a:solidFill>
              </a:rPr>
              <a:t/>
            </a:r>
            <a:br>
              <a:rPr lang="en-US" altLang="ja-JP" dirty="0" smtClean="0">
                <a:solidFill>
                  <a:prstClr val="white"/>
                </a:solidFill>
              </a:rPr>
            </a:br>
            <a:r>
              <a:rPr lang="ja-JP" altLang="en-US" dirty="0" smtClean="0">
                <a:solidFill>
                  <a:prstClr val="white"/>
                </a:solidFill>
              </a:rPr>
              <a:t>きれ</a:t>
            </a:r>
            <a:r>
              <a:rPr lang="ja-JP" altLang="en-US" dirty="0">
                <a:solidFill>
                  <a:prstClr val="white"/>
                </a:solidFill>
              </a:rPr>
              <a:t>い</a:t>
            </a:r>
            <a:r>
              <a:rPr lang="ja-JP" altLang="en-US" dirty="0" smtClean="0">
                <a:solidFill>
                  <a:srgbClr val="FF0000"/>
                </a:solidFill>
              </a:rPr>
              <a:t>だった</a:t>
            </a: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r>
              <a:rPr lang="ja-JP" altLang="en-US" dirty="0" smtClean="0">
                <a:solidFill>
                  <a:prstClr val="white"/>
                </a:solidFill>
              </a:rPr>
              <a:t>きれい</a:t>
            </a:r>
            <a:r>
              <a:rPr lang="ja-JP" altLang="en-US" dirty="0" smtClean="0">
                <a:solidFill>
                  <a:srgbClr val="FF0000"/>
                </a:solidFill>
              </a:rPr>
              <a:t>じゃなか</a:t>
            </a:r>
            <a:r>
              <a:rPr lang="ja-JP" altLang="en-US" dirty="0">
                <a:solidFill>
                  <a:srgbClr val="FF0000"/>
                </a:solidFill>
              </a:rPr>
              <a:t>っ</a:t>
            </a:r>
            <a:r>
              <a:rPr lang="ja-JP" altLang="en-US" dirty="0" smtClean="0">
                <a:solidFill>
                  <a:srgbClr val="FF0000"/>
                </a:solidFill>
              </a:rPr>
              <a:t>た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278174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80312" y="5770432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ゆうめ</a:t>
            </a:r>
            <a:r>
              <a:rPr lang="ja-JP" altLang="en-US" dirty="0">
                <a:solidFill>
                  <a:prstClr val="black"/>
                </a:solidFill>
              </a:rPr>
              <a:t>い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3" y="2348880"/>
            <a:ext cx="7315215" cy="31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18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44208" y="4869160"/>
            <a:ext cx="10081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すてき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3157283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1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84138" y="4581128"/>
            <a:ext cx="12042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じょうず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60" y="2420888"/>
            <a:ext cx="5600104" cy="389871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546737">
            <a:off x="1347635" y="2346720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90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84138" y="4581128"/>
            <a:ext cx="12042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かんた</a:t>
            </a:r>
            <a:r>
              <a:rPr lang="ja-JP" altLang="en-US" dirty="0">
                <a:solidFill>
                  <a:prstClr val="black"/>
                </a:solidFill>
              </a:rPr>
              <a:t>ん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095228"/>
            <a:ext cx="3086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6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946390" cy="709865"/>
          </a:xfrm>
        </p:spPr>
        <p:txBody>
          <a:bodyPr/>
          <a:lstStyle/>
          <a:p>
            <a:r>
              <a:rPr lang="ja-JP" altLang="en-US" dirty="0" smtClean="0"/>
              <a:t>うるさ</a:t>
            </a:r>
            <a:r>
              <a:rPr lang="ja-JP" altLang="en-US" dirty="0" smtClean="0">
                <a:solidFill>
                  <a:srgbClr val="00B0F0"/>
                </a:solidFill>
              </a:rPr>
              <a:t>い</a:t>
            </a:r>
            <a:r>
              <a:rPr lang="en-US" altLang="ja-JP" dirty="0" smtClean="0"/>
              <a:t>				</a:t>
            </a:r>
            <a:r>
              <a:rPr lang="ja-JP" altLang="en-US" dirty="0" smtClean="0"/>
              <a:t>うらさ</a:t>
            </a:r>
            <a:r>
              <a:rPr lang="ja-JP" altLang="en-US" dirty="0" smtClean="0">
                <a:solidFill>
                  <a:srgbClr val="00B0F0"/>
                </a:solidFill>
              </a:rPr>
              <a:t>くない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うらさ</a:t>
            </a:r>
            <a:r>
              <a:rPr lang="ja-JP" altLang="en-US" dirty="0" smtClean="0">
                <a:solidFill>
                  <a:srgbClr val="FF0000"/>
                </a:solidFill>
              </a:rPr>
              <a:t>か</a:t>
            </a:r>
            <a:r>
              <a:rPr lang="ja-JP" altLang="en-US" dirty="0">
                <a:solidFill>
                  <a:srgbClr val="FF0000"/>
                </a:solidFill>
              </a:rPr>
              <a:t>っ</a:t>
            </a:r>
            <a:r>
              <a:rPr lang="ja-JP" altLang="en-US" dirty="0" smtClean="0">
                <a:solidFill>
                  <a:srgbClr val="FF0000"/>
                </a:solidFill>
              </a:rPr>
              <a:t>た</a:t>
            </a:r>
            <a:r>
              <a:rPr lang="en-US" altLang="ja-JP" dirty="0" smtClean="0">
                <a:solidFill>
                  <a:srgbClr val="FF0000"/>
                </a:solidFill>
              </a:rPr>
              <a:t>		</a:t>
            </a:r>
            <a:r>
              <a:rPr lang="ja-JP" altLang="en-US" dirty="0" smtClean="0"/>
              <a:t>うらさ</a:t>
            </a:r>
            <a:r>
              <a:rPr lang="ja-JP" altLang="en-US" dirty="0" smtClean="0">
                <a:solidFill>
                  <a:srgbClr val="FF0000"/>
                </a:solidFill>
              </a:rPr>
              <a:t>くなかった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548" y="2467216"/>
            <a:ext cx="3505504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8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619512"/>
          <a:ext cx="8784975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/>
                <a:gridCol w="1584176"/>
                <a:gridCol w="1656184"/>
                <a:gridCol w="1728192"/>
                <a:gridCol w="2304255"/>
              </a:tblGrid>
              <a:tr h="266354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tense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tense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Negative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Past</a:t>
                      </a:r>
                      <a:r>
                        <a:rPr lang="ja-JP" altLang="en-US" dirty="0" smtClean="0"/>
                        <a:t> </a:t>
                      </a:r>
                      <a:r>
                        <a:rPr lang="en-US" altLang="ja-JP" dirty="0" smtClean="0"/>
                        <a:t>negative</a:t>
                      </a:r>
                      <a:endParaRPr lang="en-AU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すき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すきだ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すきだった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すきじゃない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すきじゃなかった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きれい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きれいだ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きれいだった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きれいじゃない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きれいじゃなかった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ゆうめい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ゆうめいだ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ゆうめいだった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ゆうめいじゃない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ゆうめいじゃなかった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すてき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すてきだ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すてきだった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すてきじゃない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すてきじゃなかった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じょうず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じょうずだ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じょうずだった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じょうずじゃない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じょうずじゃなかった</a:t>
                      </a:r>
                      <a:endParaRPr lang="en-AU" sz="1600" dirty="0"/>
                    </a:p>
                  </a:txBody>
                  <a:tcPr/>
                </a:tc>
              </a:tr>
              <a:tr h="332374"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かんたん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かんたんだ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かんたんだった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かんたんじゃない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/>
                        <a:t>かんたんじゃなかった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7904" y="107340"/>
            <a:ext cx="13526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な</a:t>
            </a:r>
            <a:r>
              <a:rPr lang="en-US" altLang="ja-JP" dirty="0" smtClean="0">
                <a:solidFill>
                  <a:prstClr val="black"/>
                </a:solidFill>
              </a:rPr>
              <a:t>Adjectives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3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329" y="2606761"/>
            <a:ext cx="2948288" cy="29482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827584" y="836712"/>
            <a:ext cx="694639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>
                <a:solidFill>
                  <a:prstClr val="white"/>
                </a:solidFill>
              </a:rPr>
              <a:t>おいし</a:t>
            </a:r>
            <a:r>
              <a:rPr lang="ja-JP" altLang="en-US" dirty="0" smtClean="0">
                <a:solidFill>
                  <a:srgbClr val="00B0F0"/>
                </a:solidFill>
              </a:rPr>
              <a:t>い</a:t>
            </a:r>
            <a:r>
              <a:rPr lang="en-US" altLang="ja-JP" dirty="0" smtClean="0">
                <a:solidFill>
                  <a:prstClr val="white"/>
                </a:solidFill>
              </a:rPr>
              <a:t>				</a:t>
            </a:r>
            <a:r>
              <a:rPr lang="ja-JP" altLang="en-US" dirty="0" smtClean="0">
                <a:solidFill>
                  <a:prstClr val="white"/>
                </a:solidFill>
              </a:rPr>
              <a:t>おいし</a:t>
            </a:r>
            <a:r>
              <a:rPr lang="ja-JP" altLang="en-US" dirty="0" smtClean="0">
                <a:solidFill>
                  <a:srgbClr val="00B0F0"/>
                </a:solidFill>
              </a:rPr>
              <a:t>くない</a:t>
            </a:r>
            <a:r>
              <a:rPr lang="en-US" altLang="ja-JP" dirty="0" smtClean="0">
                <a:solidFill>
                  <a:prstClr val="white"/>
                </a:solidFill>
              </a:rPr>
              <a:t/>
            </a:r>
            <a:br>
              <a:rPr lang="en-US" altLang="ja-JP" dirty="0" smtClean="0">
                <a:solidFill>
                  <a:prstClr val="white"/>
                </a:solidFill>
              </a:rPr>
            </a:br>
            <a:r>
              <a:rPr lang="ja-JP" altLang="en-US" dirty="0" smtClean="0">
                <a:solidFill>
                  <a:prstClr val="white"/>
                </a:solidFill>
              </a:rPr>
              <a:t>おいし</a:t>
            </a:r>
            <a:r>
              <a:rPr lang="ja-JP" altLang="en-US" dirty="0" smtClean="0">
                <a:solidFill>
                  <a:srgbClr val="FF0000"/>
                </a:solidFill>
              </a:rPr>
              <a:t>かった</a:t>
            </a:r>
            <a:r>
              <a:rPr lang="en-US" altLang="ja-JP" dirty="0" smtClean="0">
                <a:solidFill>
                  <a:srgbClr val="FF0000"/>
                </a:solidFill>
              </a:rPr>
              <a:t>		</a:t>
            </a:r>
            <a:r>
              <a:rPr lang="ja-JP" altLang="en-US" dirty="0" smtClean="0">
                <a:solidFill>
                  <a:prstClr val="white"/>
                </a:solidFill>
              </a:rPr>
              <a:t>おいし</a:t>
            </a:r>
            <a:r>
              <a:rPr lang="ja-JP" altLang="en-US" dirty="0" smtClean="0">
                <a:solidFill>
                  <a:srgbClr val="FF0000"/>
                </a:solidFill>
              </a:rPr>
              <a:t>くなかった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092" y="2397106"/>
            <a:ext cx="3310415" cy="335918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22854" y="3501081"/>
            <a:ext cx="1342768" cy="72492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755576" y="874198"/>
            <a:ext cx="694639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>
                <a:solidFill>
                  <a:prstClr val="white"/>
                </a:solidFill>
              </a:rPr>
              <a:t>おお</a:t>
            </a:r>
            <a:r>
              <a:rPr lang="ja-JP" altLang="en-US" dirty="0">
                <a:solidFill>
                  <a:prstClr val="white"/>
                </a:solidFill>
              </a:rPr>
              <a:t>き</a:t>
            </a:r>
            <a:r>
              <a:rPr lang="ja-JP" altLang="en-US" dirty="0" smtClean="0">
                <a:solidFill>
                  <a:srgbClr val="00B0F0"/>
                </a:solidFill>
              </a:rPr>
              <a:t>い</a:t>
            </a:r>
            <a:r>
              <a:rPr lang="en-US" altLang="ja-JP" dirty="0" smtClean="0">
                <a:solidFill>
                  <a:prstClr val="white"/>
                </a:solidFill>
              </a:rPr>
              <a:t>				</a:t>
            </a:r>
            <a:r>
              <a:rPr lang="ja-JP" altLang="en-US" dirty="0">
                <a:solidFill>
                  <a:prstClr val="white"/>
                </a:solidFill>
              </a:rPr>
              <a:t>おおき</a:t>
            </a:r>
            <a:r>
              <a:rPr lang="ja-JP" altLang="en-US" dirty="0" smtClean="0">
                <a:solidFill>
                  <a:srgbClr val="00B0F0"/>
                </a:solidFill>
              </a:rPr>
              <a:t>くない</a:t>
            </a:r>
            <a:r>
              <a:rPr lang="en-US" altLang="ja-JP" dirty="0" smtClean="0">
                <a:solidFill>
                  <a:prstClr val="white"/>
                </a:solidFill>
              </a:rPr>
              <a:t/>
            </a:r>
            <a:br>
              <a:rPr lang="en-US" altLang="ja-JP" dirty="0" smtClean="0">
                <a:solidFill>
                  <a:prstClr val="white"/>
                </a:solidFill>
              </a:rPr>
            </a:br>
            <a:r>
              <a:rPr lang="ja-JP" altLang="en-US" dirty="0">
                <a:solidFill>
                  <a:prstClr val="white"/>
                </a:solidFill>
              </a:rPr>
              <a:t>おおき</a:t>
            </a:r>
            <a:r>
              <a:rPr lang="ja-JP" altLang="en-US" dirty="0" smtClean="0">
                <a:solidFill>
                  <a:srgbClr val="FF0000"/>
                </a:solidFill>
              </a:rPr>
              <a:t>かった</a:t>
            </a:r>
            <a:r>
              <a:rPr lang="en-US" altLang="ja-JP" dirty="0" smtClean="0">
                <a:solidFill>
                  <a:srgbClr val="FF0000"/>
                </a:solidFill>
              </a:rPr>
              <a:t>		</a:t>
            </a:r>
            <a:r>
              <a:rPr lang="ja-JP" altLang="en-US" dirty="0">
                <a:solidFill>
                  <a:prstClr val="white"/>
                </a:solidFill>
              </a:rPr>
              <a:t>おおき</a:t>
            </a:r>
            <a:r>
              <a:rPr lang="ja-JP" altLang="en-US" dirty="0" smtClean="0">
                <a:solidFill>
                  <a:srgbClr val="FF0000"/>
                </a:solidFill>
              </a:rPr>
              <a:t>くなかった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6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2564904"/>
            <a:ext cx="2795425" cy="4038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755576" y="874198"/>
            <a:ext cx="694639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>
                <a:solidFill>
                  <a:prstClr val="white"/>
                </a:solidFill>
              </a:rPr>
              <a:t>おかし</a:t>
            </a:r>
            <a:r>
              <a:rPr lang="ja-JP" altLang="en-US" dirty="0" smtClean="0">
                <a:solidFill>
                  <a:srgbClr val="00B0F0"/>
                </a:solidFill>
              </a:rPr>
              <a:t>い</a:t>
            </a:r>
            <a:r>
              <a:rPr lang="en-US" altLang="ja-JP" dirty="0" smtClean="0">
                <a:solidFill>
                  <a:prstClr val="white"/>
                </a:solidFill>
              </a:rPr>
              <a:t>				</a:t>
            </a:r>
            <a:r>
              <a:rPr lang="ja-JP" altLang="en-US" dirty="0">
                <a:solidFill>
                  <a:prstClr val="white"/>
                </a:solidFill>
              </a:rPr>
              <a:t>おかし</a:t>
            </a:r>
            <a:r>
              <a:rPr lang="ja-JP" altLang="en-US" dirty="0" smtClean="0">
                <a:solidFill>
                  <a:srgbClr val="00B0F0"/>
                </a:solidFill>
              </a:rPr>
              <a:t>くない</a:t>
            </a:r>
            <a:r>
              <a:rPr lang="en-US" altLang="ja-JP" dirty="0" smtClean="0">
                <a:solidFill>
                  <a:prstClr val="white"/>
                </a:solidFill>
              </a:rPr>
              <a:t/>
            </a:r>
            <a:br>
              <a:rPr lang="en-US" altLang="ja-JP" dirty="0" smtClean="0">
                <a:solidFill>
                  <a:prstClr val="white"/>
                </a:solidFill>
              </a:rPr>
            </a:br>
            <a:r>
              <a:rPr lang="ja-JP" altLang="en-US" dirty="0">
                <a:solidFill>
                  <a:prstClr val="white"/>
                </a:solidFill>
              </a:rPr>
              <a:t>おかし</a:t>
            </a:r>
            <a:r>
              <a:rPr lang="ja-JP" altLang="en-US" dirty="0" smtClean="0">
                <a:solidFill>
                  <a:srgbClr val="FF0000"/>
                </a:solidFill>
              </a:rPr>
              <a:t>かった</a:t>
            </a:r>
            <a:r>
              <a:rPr lang="en-US" altLang="ja-JP" dirty="0" smtClean="0">
                <a:solidFill>
                  <a:srgbClr val="FF0000"/>
                </a:solidFill>
              </a:rPr>
              <a:t>		</a:t>
            </a:r>
            <a:r>
              <a:rPr lang="ja-JP" altLang="en-US" dirty="0">
                <a:solidFill>
                  <a:prstClr val="white"/>
                </a:solidFill>
              </a:rPr>
              <a:t>おかし</a:t>
            </a:r>
            <a:r>
              <a:rPr lang="ja-JP" altLang="en-US" dirty="0" smtClean="0">
                <a:solidFill>
                  <a:srgbClr val="FF0000"/>
                </a:solidFill>
              </a:rPr>
              <a:t>くなかった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0" y="2057400"/>
            <a:ext cx="40386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2636912"/>
            <a:ext cx="15121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おもしろい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6600" dirty="0" smtClean="0"/>
              <a:t>？</a:t>
            </a:r>
            <a:endParaRPr lang="en-AU" sz="6600" dirty="0"/>
          </a:p>
        </p:txBody>
      </p:sp>
    </p:spTree>
    <p:extLst>
      <p:ext uri="{BB962C8B-B14F-4D97-AF65-F5344CB8AC3E}">
        <p14:creationId xmlns:p14="http://schemas.microsoft.com/office/powerpoint/2010/main" val="5357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12" y="2238375"/>
            <a:ext cx="3076575" cy="3676650"/>
          </a:xfrm>
        </p:spPr>
      </p:pic>
      <p:sp>
        <p:nvSpPr>
          <p:cNvPr id="7" name="TextBox 6"/>
          <p:cNvSpPr txBox="1"/>
          <p:nvPr/>
        </p:nvSpPr>
        <p:spPr>
          <a:xfrm>
            <a:off x="5940152" y="2924944"/>
            <a:ext cx="15121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かわいい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6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？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2708920"/>
            <a:ext cx="8771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くさい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676" y="2247082"/>
            <a:ext cx="2942624" cy="29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9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1051</Words>
  <Application>Microsoft Office PowerPoint</Application>
  <PresentationFormat>On-screen Show (4:3)</PresentationFormat>
  <Paragraphs>238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Meiryo</vt:lpstr>
      <vt:lpstr>ＭＳ Ｐゴシック</vt:lpstr>
      <vt:lpstr>Segoe</vt:lpstr>
      <vt:lpstr>Arial</vt:lpstr>
      <vt:lpstr>Calibri</vt:lpstr>
      <vt:lpstr>Calibri Light</vt:lpstr>
      <vt:lpstr>Century Gothic</vt:lpstr>
      <vt:lpstr>Lucida Sans Unicode</vt:lpstr>
      <vt:lpstr>Wingdings 3</vt:lpstr>
      <vt:lpstr>Ion Boardroom</vt:lpstr>
      <vt:lpstr>1_Ion Boardroom</vt:lpstr>
      <vt:lpstr>Retrospect</vt:lpstr>
      <vt:lpstr>2_Ion Boardroom</vt:lpstr>
      <vt:lpstr>い adjective changes</vt:lpstr>
      <vt:lpstr>PowerPoint Presentation</vt:lpstr>
      <vt:lpstr>うるさい    うらさくない うらさかった  うらさくなかった</vt:lpstr>
      <vt:lpstr>PowerPoint Presentation</vt:lpstr>
      <vt:lpstr>PowerPoint Presentation</vt:lpstr>
      <vt:lpstr>PowerPoint Presentation</vt:lpstr>
      <vt:lpstr>？</vt:lpstr>
      <vt:lpstr>？</vt:lpstr>
      <vt:lpstr>？</vt:lpstr>
      <vt:lpstr>？</vt:lpstr>
      <vt:lpstr>？</vt:lpstr>
      <vt:lpstr>？</vt:lpstr>
      <vt:lpstr>？</vt:lpstr>
      <vt:lpstr>ちいさかった</vt:lpstr>
      <vt:lpstr>？</vt:lpstr>
      <vt:lpstr>まずかった</vt:lpstr>
      <vt:lpstr>？</vt:lpstr>
      <vt:lpstr>？</vt:lpstr>
      <vt:lpstr>？</vt:lpstr>
      <vt:lpstr>？</vt:lpstr>
      <vt:lpstr>PowerPoint Presentation</vt:lpstr>
      <vt:lpstr>な adjective changes</vt:lpstr>
      <vt:lpstr>PowerPoint Presentation</vt:lpstr>
      <vt:lpstr>PowerPoint Presentation</vt:lpstr>
      <vt:lpstr>PowerPoint Presentation</vt:lpstr>
      <vt:lpstr>？</vt:lpstr>
      <vt:lpstr>？</vt:lpstr>
      <vt:lpstr>？</vt:lpstr>
      <vt:lpstr>？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 adjective changes</dc:title>
  <dc:creator>Inge Foley</dc:creator>
  <cp:lastModifiedBy>Inge Foley</cp:lastModifiedBy>
  <cp:revision>2</cp:revision>
  <dcterms:created xsi:type="dcterms:W3CDTF">2014-07-04T04:46:16Z</dcterms:created>
  <dcterms:modified xsi:type="dcterms:W3CDTF">2014-07-04T05:28:53Z</dcterms:modified>
</cp:coreProperties>
</file>