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64" r:id="rId15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66CC"/>
    <a:srgbClr val="66CCFF"/>
    <a:srgbClr val="FFFF00"/>
    <a:srgbClr val="FF0066"/>
    <a:srgbClr val="00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59A3912-D5C5-4D78-A726-1075ADA6E7DC}" type="datetimeFigureOut">
              <a:rPr lang="en-US"/>
              <a:pPr/>
              <a:t>8/13/2012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987DA7-D5A4-4A25-8095-0D7C78289DA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21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CA4B3A0-AD3D-403A-95D1-DDA379AF299C}" type="slidenum">
              <a:rPr lang="en-AU"/>
              <a:pPr eaLnBrk="1" hangingPunct="1"/>
              <a:t>14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5A1AC1-14A8-41D8-8D60-52BF0DC5AA6C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3063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BB0F8-D658-4C1F-9970-B89AB8BD50C9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8821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3E7E53-AC32-4D8E-A61F-7AFEDAC73C82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8853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1C51F-99B7-4B5D-B7CA-02FDE4814AFE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1422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87D233-646F-4FE3-8ABA-EA29F1BEDC8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6982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7AD179-35BC-4025-A560-D4D40178FA86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380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43E8CD-65C8-46B5-A44B-DC04F1799C0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2756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D498C4-1CA1-44BD-A0AD-9196B664E5B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565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53861D-5382-41CC-BEF1-4903ADAC0B3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443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74C0E6-34F2-4A10-B4BC-B4F4BE882B9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774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557083-16E1-4B7B-9C0B-9282E84E7A8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1797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A5A1976-B71F-4711-AF90-A8115676A78E}" type="slidenum">
              <a:rPr lang="en-AU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au/imgres?imgurl=http://bbs.chinadaily.com.cn/attachments/month_0907/cute-funny-animals-01_7RqQtWY3mrAI.jpg&amp;imgrefurl=http://bbs.chinadaily.com.cn/viewthread.php?gid=3&amp;tid=642005&amp;page=3&amp;usg=__4eFKUEwx8h3PhoAg_OhKcifBRQY=&amp;h=331&amp;w=450&amp;sz=30&amp;hl=en&amp;start=6&amp;tbnid=AiCO0_VXPqNGBM:&amp;tbnh=93&amp;tbnw=127&amp;prev=/images?q=cute+animals&amp;gbv=2&amp;hl=en" TargetMode="External"/><Relationship Id="rId2" Type="http://schemas.openxmlformats.org/officeDocument/2006/relationships/hyperlink" Target="Yr%207%20Unit%203%20Youtube/animals.flv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hyperlink" Target="http://images.google.com.au/imgres?imgurl=http://lh3.google.com/pequenakid/R-LDs3PhFNI/AAAAAAAAALw/4wE-MEwPw8M/funny-pictures-gremlin-cat-screams_thumb%5b5%5d&amp;imgrefurl=http://magickalmamaslife.blogspot.com/2008/03/wordless-wednesday-gremlin-kitty.html&amp;usg=__CKWxjthhnEYvAilVJs38EE9zELk=&amp;h=484&amp;w=588&amp;sz=96&amp;hl=en&amp;start=39&amp;tbnid=5BHhR20cjDvlcM:&amp;tbnh=111&amp;tbnw=135&amp;prev=/images?q=gremlin&amp;gbv=2&amp;ndsp=20&amp;hl=en&amp;sa=N&amp;start=2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au/imgres?imgurl=http://dclips.fundraw.com/zobo500dir/professordenis_Kids_Sticks.jpg&amp;imgrefurl=http://www.fundraw.com/clipart/clip-art/00004215/Stick-Figure-Kids/&amp;usg=__Pk0qhUlKuq6XwJrHqVYeqLP4KbI=&amp;h=500&amp;w=500&amp;sz=31&amp;hl=en&amp;start=19&amp;tbnid=GoGFFYcKhSacuM:&amp;tbnh=130&amp;tbnw=130&amp;prev=/images?q=stick+figure&amp;gbv=2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au/imgres?imgurl=http://dclips.fundraw.com/zobo500dir/professordenis_Kids_Sticks.jpg&amp;imgrefurl=http://www.fundraw.com/clipart/clip-art/00004215/Stick-Figure-Kids/&amp;usg=__Pk0qhUlKuq6XwJrHqVYeqLP4KbI=&amp;h=500&amp;w=500&amp;sz=31&amp;hl=en&amp;start=19&amp;tbnid=GoGFFYcKhSacuM:&amp;tbnh=130&amp;tbnw=130&amp;prev=/images?q=stick+figure&amp;gbv=2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au/imgres?imgurl=http://dclips.fundraw.com/zobo500dir/professordenis_Kids_Sticks.jpg&amp;imgrefurl=http://www.fundraw.com/clipart/clip-art/00004215/Stick-Figure-Kids/&amp;usg=__Pk0qhUlKuq6XwJrHqVYeqLP4KbI=&amp;h=500&amp;w=500&amp;sz=31&amp;hl=en&amp;start=19&amp;tbnid=GoGFFYcKhSacuM:&amp;tbnh=130&amp;tbnw=130&amp;prev=/images?q=stick+figure&amp;gbv=2&amp;hl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google.com.au/imgres?imgurl=http://dclips.fundraw.com/zobo500dir/professordenis_Kids_Sticks.jpg&amp;imgrefurl=http://www.fundraw.com/clipart/clip-art/00004215/Stick-Figure-Kids/&amp;usg=__Pk0qhUlKuq6XwJrHqVYeqLP4KbI=&amp;h=500&amp;w=500&amp;sz=31&amp;hl=en&amp;start=19&amp;tbnid=GoGFFYcKhSacuM:&amp;tbnh=130&amp;tbnw=130&amp;prev=/images?q=stick+figure&amp;gbv=2&amp;hl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images.google.com.au/imgres?imgurl=http://reptilepets.files.wordpress.com/2008/12/spider.jpg&amp;imgrefurl=http://reptilepets.wordpress.com/&amp;usg=__j3lbomZ1lLBrPvRQw2iwC9bFtLM=&amp;h=180&amp;w=300&amp;sz=19&amp;hl=en&amp;start=25&amp;tbnid=8x73Up64OV2iqM:&amp;tbnh=70&amp;tbnw=116&amp;prev=/images?q=pet+spider&amp;gbv=2&amp;ndsp=20&amp;hl=en&amp;sa=N&amp;start=2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wmf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Yr%207%20Unit%203%20Youtube/kawaii%20or%20kowai.flv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http://nikipedia87.files.wordpress.com/2008/11/a033-cartoon-cat-clipart2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www.arthursclipart.org/comics/comicscol/COOLCAT.gif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clipartguide.com/_named_clipart_images/0511-0907-2019-1719_Surfer_Dog_clipart_image.jpg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/>
          <a:lstStyle/>
          <a:p>
            <a:pPr eaLnBrk="1" hangingPunct="1"/>
            <a:r>
              <a:rPr lang="en-AU" sz="9600" dirty="0" err="1" smtClean="0">
                <a:solidFill>
                  <a:schemeClr val="tx1"/>
                </a:solidFill>
                <a:latin typeface="Bauhaus 93" pitchFamily="82" charset="0"/>
                <a:hlinkClick r:id="rId2" action="ppaction://hlinkfile"/>
              </a:rPr>
              <a:t>Petto</a:t>
            </a:r>
            <a:r>
              <a:rPr lang="en-AU" sz="9600" dirty="0" smtClean="0">
                <a:solidFill>
                  <a:schemeClr val="tx1"/>
                </a:solidFill>
                <a:latin typeface="Bauhaus 93" pitchFamily="82" charset="0"/>
                <a:hlinkClick r:id="rId2" action="ppaction://hlinkfile"/>
              </a:rPr>
              <a:t>!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33600"/>
            <a:ext cx="8642350" cy="4535488"/>
          </a:xfrm>
        </p:spPr>
        <p:txBody>
          <a:bodyPr/>
          <a:lstStyle/>
          <a:p>
            <a:pPr eaLnBrk="1" hangingPunct="1"/>
            <a:r>
              <a:rPr lang="ja-JP" altLang="en-AU" sz="6000" dirty="0" smtClean="0">
                <a:solidFill>
                  <a:schemeClr val="accent2"/>
                </a:solidFill>
                <a:ea typeface="MS PGothic" pitchFamily="34" charset="-128"/>
              </a:rPr>
              <a:t>かわいい</a:t>
            </a:r>
            <a:r>
              <a:rPr lang="ja-JP" altLang="en-AU" sz="6000" dirty="0" smtClean="0">
                <a:solidFill>
                  <a:srgbClr val="00CC00"/>
                </a:solidFill>
                <a:ea typeface="MS PGothic" pitchFamily="34" charset="-128"/>
              </a:rPr>
              <a:t>	</a:t>
            </a:r>
            <a:r>
              <a:rPr lang="ja-JP" altLang="en-AU" sz="4000" dirty="0" smtClean="0">
                <a:solidFill>
                  <a:srgbClr val="FF0066"/>
                </a:solidFill>
                <a:ea typeface="MS PGothic" pitchFamily="34" charset="-128"/>
              </a:rPr>
              <a:t>か   </a:t>
            </a:r>
            <a:r>
              <a:rPr lang="ja-JP" altLang="en-AU" sz="6000" dirty="0" smtClean="0">
                <a:solidFill>
                  <a:schemeClr val="accent2"/>
                </a:solidFill>
                <a:ea typeface="MS PGothic" pitchFamily="34" charset="-128"/>
              </a:rPr>
              <a:t>こわい？</a:t>
            </a:r>
          </a:p>
          <a:p>
            <a:pPr algn="l" eaLnBrk="1" hangingPunct="1"/>
            <a:r>
              <a:rPr lang="en-AU" altLang="ja-JP" sz="2000" dirty="0" smtClean="0">
                <a:ea typeface="MS PGothic" pitchFamily="34" charset="-128"/>
              </a:rPr>
              <a:t>	</a:t>
            </a:r>
            <a:r>
              <a:rPr lang="en-AU" altLang="ja-JP" sz="2000" dirty="0" err="1" smtClean="0">
                <a:ea typeface="MS PGothic" pitchFamily="34" charset="-128"/>
              </a:rPr>
              <a:t>ka</a:t>
            </a:r>
            <a:r>
              <a:rPr lang="en-AU" altLang="ja-JP" sz="2000" dirty="0" smtClean="0">
                <a:ea typeface="MS PGothic" pitchFamily="34" charset="-128"/>
              </a:rPr>
              <a:t>         </a:t>
            </a:r>
            <a:r>
              <a:rPr lang="en-AU" altLang="ja-JP" sz="2000" dirty="0" err="1" smtClean="0">
                <a:ea typeface="MS PGothic" pitchFamily="34" charset="-128"/>
              </a:rPr>
              <a:t>wa</a:t>
            </a:r>
            <a:r>
              <a:rPr lang="en-AU" altLang="ja-JP" sz="2000" dirty="0" smtClean="0">
                <a:ea typeface="MS PGothic" pitchFamily="34" charset="-128"/>
              </a:rPr>
              <a:t>        </a:t>
            </a:r>
            <a:r>
              <a:rPr lang="en-AU" altLang="ja-JP" sz="2000" dirty="0" err="1" smtClean="0">
                <a:ea typeface="MS PGothic" pitchFamily="34" charset="-128"/>
              </a:rPr>
              <a:t>i</a:t>
            </a:r>
            <a:r>
              <a:rPr lang="en-AU" altLang="ja-JP" sz="2000" dirty="0" smtClean="0">
                <a:ea typeface="MS PGothic" pitchFamily="34" charset="-128"/>
              </a:rPr>
              <a:t>         </a:t>
            </a:r>
            <a:r>
              <a:rPr lang="en-AU" altLang="ja-JP" sz="2000" dirty="0" err="1" smtClean="0">
                <a:ea typeface="MS PGothic" pitchFamily="34" charset="-128"/>
              </a:rPr>
              <a:t>i</a:t>
            </a:r>
            <a:r>
              <a:rPr lang="en-AU" altLang="ja-JP" sz="2000" dirty="0" smtClean="0">
                <a:ea typeface="MS PGothic" pitchFamily="34" charset="-128"/>
              </a:rPr>
              <a:t> 		          </a:t>
            </a:r>
            <a:r>
              <a:rPr lang="en-AU" altLang="ja-JP" sz="2000" dirty="0" err="1" smtClean="0">
                <a:ea typeface="MS PGothic" pitchFamily="34" charset="-128"/>
              </a:rPr>
              <a:t>Ko</a:t>
            </a:r>
            <a:r>
              <a:rPr lang="en-AU" altLang="ja-JP" sz="2000" dirty="0" smtClean="0">
                <a:ea typeface="MS PGothic" pitchFamily="34" charset="-128"/>
              </a:rPr>
              <a:t>     </a:t>
            </a:r>
            <a:r>
              <a:rPr lang="en-AU" altLang="ja-JP" sz="2000" dirty="0" err="1" smtClean="0">
                <a:ea typeface="MS PGothic" pitchFamily="34" charset="-128"/>
              </a:rPr>
              <a:t>wa</a:t>
            </a:r>
            <a:r>
              <a:rPr lang="en-AU" altLang="ja-JP" sz="2000" dirty="0" smtClean="0">
                <a:ea typeface="MS PGothic" pitchFamily="34" charset="-128"/>
              </a:rPr>
              <a:t>        </a:t>
            </a:r>
            <a:r>
              <a:rPr lang="en-AU" altLang="ja-JP" sz="2000" dirty="0" err="1" smtClean="0">
                <a:ea typeface="MS PGothic" pitchFamily="34" charset="-128"/>
              </a:rPr>
              <a:t>i</a:t>
            </a:r>
            <a:endParaRPr lang="en-AU" altLang="ja-JP" sz="2000" dirty="0" smtClean="0">
              <a:ea typeface="MS PGothic" pitchFamily="34" charset="-128"/>
            </a:endParaRPr>
          </a:p>
          <a:p>
            <a:pPr eaLnBrk="1" hangingPunct="1"/>
            <a:endParaRPr lang="ja-JP" altLang="en-AU" sz="4000" dirty="0" smtClean="0">
              <a:solidFill>
                <a:srgbClr val="FF0066"/>
              </a:solidFill>
              <a:ea typeface="MS PGothic" pitchFamily="34" charset="-128"/>
            </a:endParaRPr>
          </a:p>
          <a:p>
            <a:pPr eaLnBrk="1" hangingPunct="1"/>
            <a:endParaRPr lang="ja-JP" altLang="en-AU" sz="2000" dirty="0" smtClean="0">
              <a:solidFill>
                <a:srgbClr val="00CC00"/>
              </a:solidFill>
              <a:ea typeface="MS PGothic" pitchFamily="34" charset="-128"/>
            </a:endParaRPr>
          </a:p>
          <a:p>
            <a:pPr algn="l" eaLnBrk="1" hangingPunct="1"/>
            <a:r>
              <a:rPr lang="en-AU" altLang="ja-JP" sz="2000" dirty="0" smtClean="0">
                <a:ea typeface="MS PGothic" pitchFamily="34" charset="-128"/>
              </a:rPr>
              <a:t>                            </a:t>
            </a:r>
          </a:p>
          <a:p>
            <a:pPr eaLnBrk="1" hangingPunct="1"/>
            <a:endParaRPr lang="en-AU" altLang="ja-JP" sz="5400" dirty="0" smtClean="0">
              <a:solidFill>
                <a:srgbClr val="00CC00"/>
              </a:solidFill>
              <a:latin typeface="Comic Sans MS" pitchFamily="66" charset="0"/>
              <a:ea typeface="MS PGothic" pitchFamily="34" charset="-128"/>
            </a:endParaRPr>
          </a:p>
          <a:p>
            <a:pPr eaLnBrk="1" hangingPunct="1"/>
            <a:r>
              <a:rPr lang="en-AU" altLang="ja-JP" sz="5400" dirty="0" smtClean="0">
                <a:solidFill>
                  <a:schemeClr val="accent2"/>
                </a:solidFill>
                <a:latin typeface="Comic Sans MS" pitchFamily="66" charset="0"/>
                <a:ea typeface="MS PGothic" pitchFamily="34" charset="-128"/>
              </a:rPr>
              <a:t>Cute</a:t>
            </a:r>
            <a:r>
              <a:rPr lang="en-AU" altLang="ja-JP" sz="5400" dirty="0" smtClean="0">
                <a:solidFill>
                  <a:srgbClr val="00CC00"/>
                </a:solidFill>
                <a:latin typeface="Comic Sans MS" pitchFamily="66" charset="0"/>
                <a:ea typeface="MS PGothic" pitchFamily="34" charset="-128"/>
              </a:rPr>
              <a:t>  </a:t>
            </a:r>
            <a:r>
              <a:rPr lang="en-AU" altLang="ja-JP" sz="5400" dirty="0" smtClean="0">
                <a:solidFill>
                  <a:srgbClr val="FF0066"/>
                </a:solidFill>
                <a:latin typeface="Enviro" pitchFamily="82" charset="0"/>
                <a:ea typeface="MS PGothic" pitchFamily="34" charset="-128"/>
              </a:rPr>
              <a:t>or</a:t>
            </a:r>
            <a:r>
              <a:rPr lang="en-AU" altLang="ja-JP" sz="5400" dirty="0" smtClean="0">
                <a:solidFill>
                  <a:srgbClr val="00CC00"/>
                </a:solidFill>
                <a:latin typeface="Enviro" pitchFamily="82" charset="0"/>
                <a:ea typeface="MS PGothic" pitchFamily="34" charset="-128"/>
              </a:rPr>
              <a:t>   </a:t>
            </a:r>
            <a:r>
              <a:rPr lang="en-AU" altLang="ja-JP" sz="5400" dirty="0" smtClean="0">
                <a:solidFill>
                  <a:schemeClr val="accent2"/>
                </a:solidFill>
                <a:latin typeface="Matisse ITC" pitchFamily="82" charset="0"/>
                <a:ea typeface="MS PGothic" pitchFamily="34" charset="-128"/>
              </a:rPr>
              <a:t>SCARY?</a:t>
            </a:r>
            <a:endParaRPr lang="en-AU" altLang="ja-JP" sz="5400" dirty="0" smtClean="0">
              <a:solidFill>
                <a:schemeClr val="accent2"/>
              </a:solidFill>
              <a:latin typeface="Comic Sans MS" pitchFamily="66" charset="0"/>
              <a:ea typeface="MS PGothic" pitchFamily="34" charset="-128"/>
            </a:endParaRPr>
          </a:p>
          <a:p>
            <a:pPr eaLnBrk="1" hangingPunct="1"/>
            <a:endParaRPr lang="en-AU" altLang="ja-JP" sz="2000" dirty="0" smtClean="0">
              <a:ea typeface="MS PGothic" pitchFamily="34" charset="-128"/>
            </a:endParaRPr>
          </a:p>
        </p:txBody>
      </p:sp>
      <p:pic>
        <p:nvPicPr>
          <p:cNvPr id="2052" name="Picture 5" descr="cute-funny-animals-01_7RqQtWY3mrAI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716338"/>
            <a:ext cx="3044825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1" descr="funny-pictures-gremlin-cat-screams_thumb%255B5%255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3716338"/>
            <a:ext cx="26543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66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Andy" pitchFamily="66" charset="0"/>
              </a:rPr>
              <a:t>Commenting on pets…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ja-JP" altLang="en-AU" sz="4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algn="r" eaLnBrk="1" hangingPunct="1">
              <a:buFontTx/>
              <a:buNone/>
            </a:pPr>
            <a:endParaRPr lang="en-AU" altLang="ja-JP" sz="2400" dirty="0" smtClean="0">
              <a:solidFill>
                <a:srgbClr val="009900"/>
              </a:solidFill>
              <a:ea typeface="MS PGothic" pitchFamily="34" charset="-128"/>
            </a:endParaRPr>
          </a:p>
        </p:txBody>
      </p:sp>
      <p:pic>
        <p:nvPicPr>
          <p:cNvPr id="12292" name="Picture 4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8"/>
          <a:stretch>
            <a:fillRect/>
          </a:stretch>
        </p:blipFill>
        <p:spPr bwMode="auto">
          <a:xfrm>
            <a:off x="4140200" y="4797425"/>
            <a:ext cx="10699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5364088" y="4525682"/>
            <a:ext cx="3960440" cy="2349500"/>
          </a:xfrm>
          <a:prstGeom prst="wedgeEllipseCallout">
            <a:avLst>
              <a:gd name="adj1" fmla="val -60657"/>
              <a:gd name="adj2" fmla="val -1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AU" dirty="0">
                <a:solidFill>
                  <a:srgbClr val="009900"/>
                </a:solidFill>
                <a:ea typeface="MS PGothic" pitchFamily="34" charset="-128"/>
              </a:rPr>
              <a:t>　　　　　　　　　　　　　　　　　　　　　                                           </a:t>
            </a:r>
            <a:r>
              <a:rPr lang="en-AU" altLang="ja-JP" sz="3200" dirty="0" smtClean="0">
                <a:solidFill>
                  <a:srgbClr val="009900"/>
                </a:solidFill>
                <a:ea typeface="MS PGothic" pitchFamily="34" charset="-128"/>
              </a:rPr>
              <a:t>Sou   </a:t>
            </a:r>
            <a:r>
              <a:rPr lang="en-AU" altLang="ja-JP" sz="3200" dirty="0" err="1">
                <a:solidFill>
                  <a:srgbClr val="009900"/>
                </a:solidFill>
                <a:ea typeface="MS PGothic" pitchFamily="34" charset="-128"/>
              </a:rPr>
              <a:t>desu</a:t>
            </a:r>
            <a:r>
              <a:rPr lang="en-AU" altLang="ja-JP" sz="3200" dirty="0">
                <a:solidFill>
                  <a:srgbClr val="009900"/>
                </a:solidFill>
                <a:ea typeface="MS PGothic" pitchFamily="34" charset="-128"/>
              </a:rPr>
              <a:t>  ne</a:t>
            </a:r>
            <a:r>
              <a:rPr lang="ja-JP" altLang="en-AU" sz="3200" dirty="0">
                <a:solidFill>
                  <a:srgbClr val="009900"/>
                </a:solidFill>
                <a:ea typeface="MS PGothic" pitchFamily="34" charset="-128"/>
              </a:rPr>
              <a:t>。</a:t>
            </a:r>
          </a:p>
          <a:p>
            <a:r>
              <a:rPr lang="en-AU" sz="2400" dirty="0">
                <a:solidFill>
                  <a:srgbClr val="009900"/>
                </a:solidFill>
                <a:ea typeface="MS PGothic" pitchFamily="34" charset="-128"/>
              </a:rPr>
              <a:t>(Yes, she is.)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79388" y="1412875"/>
            <a:ext cx="4824412" cy="1871663"/>
          </a:xfrm>
          <a:prstGeom prst="wedgeEllipseCallout">
            <a:avLst>
              <a:gd name="adj1" fmla="val 64051"/>
              <a:gd name="adj2" fmla="val -1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kawaii</a:t>
            </a:r>
            <a:r>
              <a:rPr lang="en-AU" altLang="ja-JP" sz="3200" dirty="0" smtClean="0">
                <a:solidFill>
                  <a:srgbClr val="0000FF"/>
                </a:solidFill>
                <a:ea typeface="MS PGothic" pitchFamily="34" charset="-128"/>
              </a:rPr>
              <a:t>  </a:t>
            </a:r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desu</a:t>
            </a:r>
            <a:r>
              <a:rPr lang="en-AU" altLang="ja-JP" sz="3200" dirty="0" smtClean="0">
                <a:solidFill>
                  <a:srgbClr val="FF0066"/>
                </a:solidFill>
                <a:ea typeface="MS PGothic" pitchFamily="34" charset="-128"/>
              </a:rPr>
              <a:t>  ne</a:t>
            </a:r>
            <a:r>
              <a:rPr lang="ja-JP" altLang="en-AU" sz="3200" dirty="0">
                <a:solidFill>
                  <a:srgbClr val="FF0066"/>
                </a:solidFill>
                <a:ea typeface="MS PGothic" pitchFamily="34" charset="-128"/>
              </a:rPr>
              <a:t>。</a:t>
            </a:r>
          </a:p>
          <a:p>
            <a:pPr algn="ctr"/>
            <a:r>
              <a:rPr lang="en-AU" sz="2400" dirty="0">
                <a:solidFill>
                  <a:srgbClr val="0000FF"/>
                </a:solidFill>
              </a:rPr>
              <a:t>She’s cute, </a:t>
            </a:r>
            <a:r>
              <a:rPr lang="en-AU" sz="2400" dirty="0">
                <a:solidFill>
                  <a:srgbClr val="FF0066"/>
                </a:solidFill>
              </a:rPr>
              <a:t>isn’t she?</a:t>
            </a:r>
          </a:p>
        </p:txBody>
      </p:sp>
      <p:pic>
        <p:nvPicPr>
          <p:cNvPr id="12295" name="Picture 7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/>
          <a:stretch>
            <a:fillRect/>
          </a:stretch>
        </p:blipFill>
        <p:spPr bwMode="auto">
          <a:xfrm>
            <a:off x="5724525" y="1557338"/>
            <a:ext cx="9540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8" descr="IMG_34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1" t="-10336"/>
          <a:stretch>
            <a:fillRect/>
          </a:stretch>
        </p:blipFill>
        <p:spPr bwMode="auto">
          <a:xfrm>
            <a:off x="179388" y="3141663"/>
            <a:ext cx="3886200" cy="328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fol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Andy" pitchFamily="66" charset="0"/>
              </a:rPr>
              <a:t>Commenting on pets…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ja-JP" altLang="en-AU" sz="4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algn="r" eaLnBrk="1" hangingPunct="1">
              <a:buFontTx/>
              <a:buNone/>
            </a:pPr>
            <a:endParaRPr lang="en-AU" altLang="ja-JP" sz="2400" dirty="0" smtClean="0">
              <a:solidFill>
                <a:srgbClr val="009900"/>
              </a:solidFill>
              <a:ea typeface="MS PGothic" pitchFamily="34" charset="-128"/>
            </a:endParaRPr>
          </a:p>
        </p:txBody>
      </p:sp>
      <p:pic>
        <p:nvPicPr>
          <p:cNvPr id="13316" name="Picture 4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8"/>
          <a:stretch>
            <a:fillRect/>
          </a:stretch>
        </p:blipFill>
        <p:spPr bwMode="auto">
          <a:xfrm>
            <a:off x="4140200" y="4797425"/>
            <a:ext cx="10699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5210175" y="4508500"/>
            <a:ext cx="3933825" cy="2349500"/>
          </a:xfrm>
          <a:prstGeom prst="wedgeEllipseCallout">
            <a:avLst>
              <a:gd name="adj1" fmla="val -60657"/>
              <a:gd name="adj2" fmla="val -1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AU" dirty="0">
                <a:solidFill>
                  <a:srgbClr val="009900"/>
                </a:solidFill>
                <a:ea typeface="MS PGothic" pitchFamily="34" charset="-128"/>
              </a:rPr>
              <a:t>　　　　　　　　　　　　　　　　　　　　　　　　　　　                                                   </a:t>
            </a:r>
            <a:r>
              <a:rPr lang="en-AU" altLang="ja-JP" sz="3200" dirty="0">
                <a:solidFill>
                  <a:srgbClr val="009900"/>
                </a:solidFill>
                <a:ea typeface="MS PGothic" pitchFamily="34" charset="-128"/>
              </a:rPr>
              <a:t>sou   </a:t>
            </a:r>
            <a:r>
              <a:rPr lang="en-AU" altLang="ja-JP" sz="3200" dirty="0" err="1">
                <a:solidFill>
                  <a:srgbClr val="009900"/>
                </a:solidFill>
                <a:ea typeface="MS PGothic" pitchFamily="34" charset="-128"/>
              </a:rPr>
              <a:t>desu</a:t>
            </a:r>
            <a:r>
              <a:rPr lang="en-AU" altLang="ja-JP" sz="3200" dirty="0">
                <a:solidFill>
                  <a:srgbClr val="009900"/>
                </a:solidFill>
                <a:ea typeface="MS PGothic" pitchFamily="34" charset="-128"/>
              </a:rPr>
              <a:t>  ne</a:t>
            </a:r>
            <a:r>
              <a:rPr lang="ja-JP" altLang="en-AU" sz="3200" dirty="0">
                <a:solidFill>
                  <a:srgbClr val="009900"/>
                </a:solidFill>
                <a:ea typeface="MS PGothic" pitchFamily="34" charset="-128"/>
              </a:rPr>
              <a:t>。</a:t>
            </a:r>
          </a:p>
          <a:p>
            <a:r>
              <a:rPr lang="en-AU" sz="2400" dirty="0">
                <a:solidFill>
                  <a:srgbClr val="009900"/>
                </a:solidFill>
                <a:ea typeface="MS PGothic" pitchFamily="34" charset="-128"/>
              </a:rPr>
              <a:t>(Yes, it is.)</a:t>
            </a:r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79388" y="1412875"/>
            <a:ext cx="4824412" cy="1871663"/>
          </a:xfrm>
          <a:prstGeom prst="wedgeEllipseCallout">
            <a:avLst>
              <a:gd name="adj1" fmla="val 64051"/>
              <a:gd name="adj2" fmla="val -1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kowai</a:t>
            </a:r>
            <a:r>
              <a:rPr lang="en-AU" altLang="ja-JP" sz="3200" dirty="0" smtClean="0">
                <a:solidFill>
                  <a:srgbClr val="0000FF"/>
                </a:solidFill>
                <a:ea typeface="MS PGothic" pitchFamily="34" charset="-128"/>
              </a:rPr>
              <a:t>  </a:t>
            </a:r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desu</a:t>
            </a:r>
            <a:r>
              <a:rPr lang="en-AU" altLang="ja-JP" sz="3200" dirty="0" smtClean="0">
                <a:solidFill>
                  <a:srgbClr val="FF0066"/>
                </a:solidFill>
                <a:ea typeface="MS PGothic" pitchFamily="34" charset="-128"/>
              </a:rPr>
              <a:t>  ne</a:t>
            </a:r>
            <a:r>
              <a:rPr lang="ja-JP" altLang="en-AU" sz="3200" dirty="0">
                <a:solidFill>
                  <a:srgbClr val="FF0066"/>
                </a:solidFill>
                <a:ea typeface="MS PGothic" pitchFamily="34" charset="-128"/>
              </a:rPr>
              <a:t>。</a:t>
            </a:r>
          </a:p>
          <a:p>
            <a:pPr algn="ctr"/>
            <a:r>
              <a:rPr lang="en-AU" sz="2400" dirty="0">
                <a:solidFill>
                  <a:srgbClr val="0000FF"/>
                </a:solidFill>
              </a:rPr>
              <a:t>It’s scary, </a:t>
            </a:r>
            <a:r>
              <a:rPr lang="en-AU" sz="2400" dirty="0">
                <a:solidFill>
                  <a:srgbClr val="FF0066"/>
                </a:solidFill>
              </a:rPr>
              <a:t>isn’t it?</a:t>
            </a:r>
          </a:p>
        </p:txBody>
      </p:sp>
      <p:pic>
        <p:nvPicPr>
          <p:cNvPr id="13319" name="Picture 7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/>
          <a:stretch>
            <a:fillRect/>
          </a:stretch>
        </p:blipFill>
        <p:spPr bwMode="auto">
          <a:xfrm>
            <a:off x="5724525" y="1557338"/>
            <a:ext cx="9540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IMG_04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1" t="16237" r="47289" b="23274"/>
          <a:stretch>
            <a:fillRect/>
          </a:stretch>
        </p:blipFill>
        <p:spPr bwMode="auto">
          <a:xfrm>
            <a:off x="323850" y="3357563"/>
            <a:ext cx="3070225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5E76"/>
            </a:gs>
            <a:gs pos="50000">
              <a:srgbClr val="66CCFF"/>
            </a:gs>
            <a:gs pos="100000">
              <a:srgbClr val="2F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Andy" pitchFamily="66" charset="0"/>
              </a:rPr>
              <a:t>Commenting on pets…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ja-JP" altLang="en-AU" sz="4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algn="r" eaLnBrk="1" hangingPunct="1">
              <a:buFontTx/>
              <a:buNone/>
            </a:pPr>
            <a:endParaRPr lang="en-AU" altLang="ja-JP" sz="2400" dirty="0" smtClean="0">
              <a:solidFill>
                <a:srgbClr val="009900"/>
              </a:solidFill>
              <a:ea typeface="MS PGothic" pitchFamily="34" charset="-128"/>
            </a:endParaRPr>
          </a:p>
        </p:txBody>
      </p:sp>
      <p:pic>
        <p:nvPicPr>
          <p:cNvPr id="14340" name="Picture 4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8"/>
          <a:stretch>
            <a:fillRect/>
          </a:stretch>
        </p:blipFill>
        <p:spPr bwMode="auto">
          <a:xfrm>
            <a:off x="4140200" y="4797425"/>
            <a:ext cx="10699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AutoShape 5"/>
          <p:cNvSpPr>
            <a:spLocks noChangeArrowheads="1"/>
          </p:cNvSpPr>
          <p:nvPr/>
        </p:nvSpPr>
        <p:spPr bwMode="auto">
          <a:xfrm>
            <a:off x="5435600" y="4508500"/>
            <a:ext cx="3708400" cy="2349500"/>
          </a:xfrm>
          <a:prstGeom prst="wedgeEllipseCallout">
            <a:avLst>
              <a:gd name="adj1" fmla="val -60657"/>
              <a:gd name="adj2" fmla="val -1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AU" dirty="0">
                <a:solidFill>
                  <a:srgbClr val="009900"/>
                </a:solidFill>
                <a:ea typeface="MS PGothic" pitchFamily="34" charset="-128"/>
              </a:rPr>
              <a:t>　　　　　　　　　　　　　　　　　　　　　　　　　                                                   </a:t>
            </a:r>
            <a:r>
              <a:rPr lang="en-AU" altLang="ja-JP" sz="3200" dirty="0">
                <a:solidFill>
                  <a:srgbClr val="009900"/>
                </a:solidFill>
                <a:ea typeface="MS PGothic" pitchFamily="34" charset="-128"/>
              </a:rPr>
              <a:t>sou  </a:t>
            </a:r>
            <a:r>
              <a:rPr lang="en-AU" altLang="ja-JP" sz="3200" dirty="0" err="1" smtClean="0">
                <a:solidFill>
                  <a:srgbClr val="009900"/>
                </a:solidFill>
                <a:ea typeface="MS PGothic" pitchFamily="34" charset="-128"/>
              </a:rPr>
              <a:t>desu</a:t>
            </a:r>
            <a:r>
              <a:rPr lang="en-AU" altLang="ja-JP" sz="3200" dirty="0" smtClean="0">
                <a:solidFill>
                  <a:srgbClr val="009900"/>
                </a:solidFill>
                <a:ea typeface="MS PGothic" pitchFamily="34" charset="-128"/>
              </a:rPr>
              <a:t>  </a:t>
            </a:r>
            <a:r>
              <a:rPr lang="en-AU" altLang="ja-JP" sz="3200" dirty="0">
                <a:solidFill>
                  <a:srgbClr val="009900"/>
                </a:solidFill>
                <a:ea typeface="MS PGothic" pitchFamily="34" charset="-128"/>
              </a:rPr>
              <a:t>ne</a:t>
            </a:r>
            <a:r>
              <a:rPr lang="ja-JP" altLang="en-AU" sz="3200" dirty="0">
                <a:solidFill>
                  <a:srgbClr val="009900"/>
                </a:solidFill>
                <a:ea typeface="MS PGothic" pitchFamily="34" charset="-128"/>
              </a:rPr>
              <a:t>。</a:t>
            </a:r>
          </a:p>
          <a:p>
            <a:r>
              <a:rPr lang="en-AU" sz="2400" dirty="0">
                <a:solidFill>
                  <a:srgbClr val="009900"/>
                </a:solidFill>
                <a:ea typeface="MS PGothic" pitchFamily="34" charset="-128"/>
              </a:rPr>
              <a:t>(Yes, it is.)</a:t>
            </a:r>
          </a:p>
        </p:txBody>
      </p:sp>
      <p:sp>
        <p:nvSpPr>
          <p:cNvPr id="14342" name="AutoShape 6"/>
          <p:cNvSpPr>
            <a:spLocks noChangeArrowheads="1"/>
          </p:cNvSpPr>
          <p:nvPr/>
        </p:nvSpPr>
        <p:spPr bwMode="auto">
          <a:xfrm>
            <a:off x="179388" y="1412875"/>
            <a:ext cx="4824412" cy="1871663"/>
          </a:xfrm>
          <a:prstGeom prst="wedgeEllipseCallout">
            <a:avLst>
              <a:gd name="adj1" fmla="val 64051"/>
              <a:gd name="adj2" fmla="val -1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ookii</a:t>
            </a:r>
            <a:r>
              <a:rPr lang="en-AU" altLang="ja-JP" sz="3200" dirty="0" smtClean="0">
                <a:solidFill>
                  <a:srgbClr val="0000FF"/>
                </a:solidFill>
                <a:ea typeface="MS PGothic" pitchFamily="34" charset="-128"/>
              </a:rPr>
              <a:t>   </a:t>
            </a:r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desu</a:t>
            </a:r>
            <a:r>
              <a:rPr lang="en-AU" altLang="ja-JP" sz="3200" dirty="0" smtClean="0">
                <a:solidFill>
                  <a:srgbClr val="FF0066"/>
                </a:solidFill>
                <a:ea typeface="MS PGothic" pitchFamily="34" charset="-128"/>
              </a:rPr>
              <a:t>   ne</a:t>
            </a:r>
            <a:r>
              <a:rPr lang="ja-JP" altLang="en-AU" sz="3200" dirty="0" smtClean="0">
                <a:solidFill>
                  <a:srgbClr val="FF0066"/>
                </a:solidFill>
                <a:ea typeface="MS PGothic" pitchFamily="34" charset="-128"/>
              </a:rPr>
              <a:t>。</a:t>
            </a:r>
            <a:endParaRPr lang="ja-JP" altLang="en-AU" sz="3200" dirty="0">
              <a:solidFill>
                <a:srgbClr val="FF0066"/>
              </a:solidFill>
              <a:ea typeface="MS PGothic" pitchFamily="34" charset="-128"/>
            </a:endParaRPr>
          </a:p>
          <a:p>
            <a:pPr algn="ctr"/>
            <a:r>
              <a:rPr lang="en-AU" sz="2400" dirty="0">
                <a:solidFill>
                  <a:srgbClr val="0000FF"/>
                </a:solidFill>
              </a:rPr>
              <a:t>It’s big, </a:t>
            </a:r>
            <a:r>
              <a:rPr lang="en-AU" sz="2400" dirty="0">
                <a:solidFill>
                  <a:srgbClr val="FF0066"/>
                </a:solidFill>
              </a:rPr>
              <a:t>isn’t it?</a:t>
            </a:r>
          </a:p>
        </p:txBody>
      </p:sp>
      <p:pic>
        <p:nvPicPr>
          <p:cNvPr id="14343" name="Picture 7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/>
          <a:stretch>
            <a:fillRect/>
          </a:stretch>
        </p:blipFill>
        <p:spPr bwMode="auto">
          <a:xfrm>
            <a:off x="5724525" y="1557338"/>
            <a:ext cx="9540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9" descr="IMG_02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4900"/>
            <a:ext cx="4067175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2F5E76"/>
            </a:gs>
            <a:gs pos="50000">
              <a:srgbClr val="66CCFF"/>
            </a:gs>
            <a:gs pos="100000">
              <a:srgbClr val="2F5E7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Andy" pitchFamily="66" charset="0"/>
              </a:rPr>
              <a:t>Commenting on pets…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29600" cy="5068887"/>
          </a:xfrm>
        </p:spPr>
        <p:txBody>
          <a:bodyPr/>
          <a:lstStyle/>
          <a:p>
            <a:pPr eaLnBrk="1" hangingPunct="1">
              <a:buFontTx/>
              <a:buNone/>
            </a:pPr>
            <a:endParaRPr lang="ja-JP" altLang="en-AU" sz="4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24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altLang="ja-JP" sz="1800" dirty="0" smtClean="0">
              <a:solidFill>
                <a:srgbClr val="0000FF"/>
              </a:solidFill>
              <a:ea typeface="MS PGothic" pitchFamily="34" charset="-128"/>
            </a:endParaRPr>
          </a:p>
          <a:p>
            <a:pPr algn="r" eaLnBrk="1" hangingPunct="1">
              <a:buFontTx/>
              <a:buNone/>
            </a:pPr>
            <a:endParaRPr lang="en-AU" altLang="ja-JP" sz="2400" dirty="0" smtClean="0">
              <a:solidFill>
                <a:srgbClr val="009900"/>
              </a:solidFill>
              <a:ea typeface="MS PGothic" pitchFamily="34" charset="-128"/>
            </a:endParaRPr>
          </a:p>
        </p:txBody>
      </p:sp>
      <p:pic>
        <p:nvPicPr>
          <p:cNvPr id="15364" name="Picture 4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08"/>
          <a:stretch>
            <a:fillRect/>
          </a:stretch>
        </p:blipFill>
        <p:spPr bwMode="auto">
          <a:xfrm>
            <a:off x="4140200" y="4797425"/>
            <a:ext cx="1069975" cy="185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5435600" y="4508500"/>
            <a:ext cx="3708400" cy="2349500"/>
          </a:xfrm>
          <a:prstGeom prst="wedgeEllipseCallout">
            <a:avLst>
              <a:gd name="adj1" fmla="val -60657"/>
              <a:gd name="adj2" fmla="val -126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AU" dirty="0">
                <a:solidFill>
                  <a:srgbClr val="009900"/>
                </a:solidFill>
                <a:ea typeface="MS PGothic" pitchFamily="34" charset="-128"/>
              </a:rPr>
              <a:t>　　　　　　　　　　　　　　　　　　　　　　　　　　　　                                                   </a:t>
            </a:r>
            <a:r>
              <a:rPr lang="en-AU" altLang="ja-JP" sz="4800" dirty="0" err="1">
                <a:solidFill>
                  <a:srgbClr val="009900"/>
                </a:solidFill>
                <a:ea typeface="MS PGothic" pitchFamily="34" charset="-128"/>
              </a:rPr>
              <a:t>iie</a:t>
            </a:r>
            <a:r>
              <a:rPr lang="en-AU" altLang="ja-JP" sz="4800" dirty="0">
                <a:solidFill>
                  <a:srgbClr val="009900"/>
                </a:solidFill>
                <a:ea typeface="MS PGothic" pitchFamily="34" charset="-128"/>
              </a:rPr>
              <a:t>!</a:t>
            </a:r>
          </a:p>
          <a:p>
            <a:r>
              <a:rPr lang="en-AU" sz="2400" dirty="0">
                <a:solidFill>
                  <a:srgbClr val="009900"/>
                </a:solidFill>
                <a:ea typeface="MS PGothic" pitchFamily="34" charset="-128"/>
              </a:rPr>
              <a:t>(No!)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179388" y="1412875"/>
            <a:ext cx="5030787" cy="1871663"/>
          </a:xfrm>
          <a:prstGeom prst="wedgeEllipseCallout">
            <a:avLst>
              <a:gd name="adj1" fmla="val 64051"/>
              <a:gd name="adj2" fmla="val -1505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kawaii</a:t>
            </a:r>
            <a:r>
              <a:rPr lang="en-AU" altLang="ja-JP" sz="3200" dirty="0" smtClean="0">
                <a:solidFill>
                  <a:srgbClr val="0000FF"/>
                </a:solidFill>
                <a:ea typeface="MS PGothic" pitchFamily="34" charset="-128"/>
              </a:rPr>
              <a:t>  </a:t>
            </a:r>
            <a:r>
              <a:rPr lang="en-AU" altLang="ja-JP" sz="3200" dirty="0" err="1" smtClean="0">
                <a:solidFill>
                  <a:srgbClr val="0000FF"/>
                </a:solidFill>
                <a:ea typeface="MS PGothic" pitchFamily="34" charset="-128"/>
              </a:rPr>
              <a:t>desu</a:t>
            </a:r>
            <a:r>
              <a:rPr lang="en-AU" altLang="ja-JP" sz="3200" dirty="0" smtClean="0">
                <a:solidFill>
                  <a:srgbClr val="FF0066"/>
                </a:solidFill>
                <a:ea typeface="MS PGothic" pitchFamily="34" charset="-128"/>
              </a:rPr>
              <a:t> ne</a:t>
            </a:r>
            <a:r>
              <a:rPr lang="ja-JP" altLang="en-AU" sz="3200" dirty="0">
                <a:solidFill>
                  <a:srgbClr val="FF0066"/>
                </a:solidFill>
                <a:ea typeface="MS PGothic" pitchFamily="34" charset="-128"/>
              </a:rPr>
              <a:t>。</a:t>
            </a:r>
          </a:p>
          <a:p>
            <a:pPr algn="ctr"/>
            <a:r>
              <a:rPr lang="en-AU" sz="2400" dirty="0">
                <a:solidFill>
                  <a:srgbClr val="0000FF"/>
                </a:solidFill>
              </a:rPr>
              <a:t>It’s cute, </a:t>
            </a:r>
            <a:r>
              <a:rPr lang="en-AU" sz="2400" dirty="0">
                <a:solidFill>
                  <a:srgbClr val="FF0066"/>
                </a:solidFill>
              </a:rPr>
              <a:t>isn’t it?</a:t>
            </a:r>
          </a:p>
        </p:txBody>
      </p:sp>
      <p:pic>
        <p:nvPicPr>
          <p:cNvPr id="15367" name="Picture 7" descr="professordenis_Kids_Stick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1"/>
          <a:stretch>
            <a:fillRect/>
          </a:stretch>
        </p:blipFill>
        <p:spPr bwMode="auto">
          <a:xfrm>
            <a:off x="5724525" y="1557338"/>
            <a:ext cx="95408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2" descr="spid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048125"/>
            <a:ext cx="3887787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chemeClr val="accent1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61023"/>
            <a:ext cx="6984776" cy="54483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kawaii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-  cute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kowai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-  scary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ookii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	-  big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chiisai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– small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sugoi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– cool / great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nagai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	 	– long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AU" altLang="ja-JP" sz="2800" dirty="0" err="1" smtClean="0">
                <a:latin typeface="Comic Sans MS" pitchFamily="66" charset="0"/>
                <a:ea typeface="MS PGothic" pitchFamily="34" charset="-128"/>
              </a:rPr>
              <a:t>urusai</a:t>
            </a:r>
            <a:r>
              <a:rPr lang="en-AU" altLang="ja-JP" sz="2800" dirty="0" smtClean="0">
                <a:latin typeface="Comic Sans MS" pitchFamily="66" charset="0"/>
                <a:ea typeface="MS PGothic" pitchFamily="34" charset="-128"/>
              </a:rPr>
              <a:t> 	- noisy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ja-JP" sz="2800" dirty="0" err="1" smtClean="0">
                <a:latin typeface="Comic Sans MS" pitchFamily="66" charset="0"/>
                <a:ea typeface="MS PGothic" pitchFamily="34" charset="-128"/>
              </a:rPr>
              <a:t>fuwafuwa</a:t>
            </a:r>
            <a:r>
              <a:rPr lang="en-US" altLang="ja-JP" sz="2800" dirty="0" smtClean="0">
                <a:latin typeface="Comic Sans MS" pitchFamily="66" charset="0"/>
                <a:ea typeface="MS PGothic" pitchFamily="34" charset="-128"/>
              </a:rPr>
              <a:t>	- fluffy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800" dirty="0" smtClean="0"/>
              <a:t>________ </a:t>
            </a:r>
            <a:r>
              <a:rPr lang="en-AU" sz="2800" dirty="0" err="1" smtClean="0"/>
              <a:t>desu</a:t>
            </a:r>
            <a:r>
              <a:rPr lang="en-AU" sz="2800" dirty="0" smtClean="0"/>
              <a:t> ne.	– It’s _____, isn’t it.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800" dirty="0" smtClean="0"/>
              <a:t>Sou </a:t>
            </a:r>
            <a:r>
              <a:rPr lang="en-AU" sz="2800" dirty="0" err="1" smtClean="0"/>
              <a:t>desu</a:t>
            </a:r>
            <a:r>
              <a:rPr lang="en-AU" sz="2800" dirty="0" smtClean="0"/>
              <a:t> ne.  		- Yes, it is.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AU" sz="2800" b="1" dirty="0" err="1" smtClean="0">
                <a:latin typeface="BatangChe" pitchFamily="49" charset="-127"/>
                <a:ea typeface="BatangChe" pitchFamily="49" charset="-127"/>
                <a:cs typeface="Angsana New" pitchFamily="18" charset="-34"/>
              </a:rPr>
              <a:t>I</a:t>
            </a:r>
            <a:r>
              <a:rPr lang="en-AU" sz="2800" dirty="0" err="1" smtClean="0"/>
              <a:t>ie</a:t>
            </a:r>
            <a:r>
              <a:rPr lang="en-AU" sz="2800" dirty="0" smtClean="0"/>
              <a:t>!				- No!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ja-JP" sz="2800" dirty="0" smtClean="0">
              <a:latin typeface="Comic Sans MS" pitchFamily="66" charset="0"/>
              <a:ea typeface="MS PGothic" pitchFamily="34" charset="-128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AU" altLang="ja-JP" sz="2800" dirty="0" smtClean="0">
              <a:latin typeface="Comic Sans MS" pitchFamily="66" charset="0"/>
              <a:ea typeface="MS PGothic" pitchFamily="34" charset="-128"/>
            </a:endParaRPr>
          </a:p>
        </p:txBody>
      </p:sp>
      <p:sp>
        <p:nvSpPr>
          <p:cNvPr id="11267" name="Text Box 4"/>
          <p:cNvSpPr txBox="1">
            <a:spLocks noChangeArrowheads="1"/>
          </p:cNvSpPr>
          <p:nvPr/>
        </p:nvSpPr>
        <p:spPr bwMode="auto">
          <a:xfrm>
            <a:off x="468313" y="188913"/>
            <a:ext cx="7920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3600" dirty="0">
                <a:solidFill>
                  <a:srgbClr val="00B0F0"/>
                </a:solidFill>
                <a:latin typeface="D3 Streetism" pitchFamily="34" charset="0"/>
              </a:rPr>
              <a:t>Write these down…...</a:t>
            </a:r>
          </a:p>
        </p:txBody>
      </p:sp>
      <p:pic>
        <p:nvPicPr>
          <p:cNvPr id="11271" name="Picture 7" descr="C:\Users\Melanie\AppData\Local\Microsoft\Windows\Temporary Internet Files\Content.IE5\3V0JM68R\MC90041741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4869160"/>
            <a:ext cx="1389888" cy="176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C:\Users\Melanie\AppData\Local\Microsoft\Windows\Temporary Internet Files\Content.IE5\SROPCYYW\MP900431792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812" y="332656"/>
            <a:ext cx="2837031" cy="18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3" name="Picture 9" descr="C:\Users\Melanie\AppData\Local\Microsoft\Windows\Temporary Internet Files\Content.IE5\C7KH49A2\MC90041748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475738"/>
            <a:ext cx="969264" cy="190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hlink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Comic Sans MS" pitchFamily="66" charset="0"/>
              </a:rPr>
              <a:t>Cute…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altLang="ja-JP" b="1" smtClean="0">
                <a:ea typeface="MS PGothic" pitchFamily="34" charset="-128"/>
              </a:rPr>
              <a:t>				</a:t>
            </a:r>
            <a:endParaRPr lang="en-AU" altLang="ja-JP" smtClean="0">
              <a:ea typeface="MS PGothic" pitchFamily="34" charset="-128"/>
            </a:endParaRPr>
          </a:p>
          <a:p>
            <a:pPr eaLnBrk="1" hangingPunct="1">
              <a:buFontTx/>
              <a:buNone/>
            </a:pPr>
            <a:endParaRPr lang="en-AU" smtClean="0"/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827088" y="1341438"/>
            <a:ext cx="7886700" cy="171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+mn-ea"/>
                <a:cs typeface="+mn-ea"/>
              </a:rPr>
              <a:t>かわいい</a:t>
            </a:r>
            <a:endParaRPr lang="en-AU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755650" y="3284538"/>
            <a:ext cx="7848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3000"/>
              <a:t>ka			wa			i		i</a:t>
            </a:r>
          </a:p>
        </p:txBody>
      </p:sp>
      <p:pic>
        <p:nvPicPr>
          <p:cNvPr id="3078" name="Picture 8" descr="boy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076700"/>
            <a:ext cx="115252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 descr="hawaiian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860800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6" descr="girl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149725"/>
            <a:ext cx="1223962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AutoShape 10"/>
          <p:cNvSpPr>
            <a:spLocks noChangeArrowheads="1"/>
          </p:cNvSpPr>
          <p:nvPr/>
        </p:nvSpPr>
        <p:spPr bwMode="auto">
          <a:xfrm>
            <a:off x="2124075" y="5516563"/>
            <a:ext cx="1368425" cy="1081087"/>
          </a:xfrm>
          <a:prstGeom prst="wedgeEllipseCallout">
            <a:avLst>
              <a:gd name="adj1" fmla="val -76333"/>
              <a:gd name="adj2" fmla="val -14295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ja-JP" sz="1300" b="1">
                <a:latin typeface="Broadway" pitchFamily="82" charset="0"/>
                <a:ea typeface="MS Gothic" pitchFamily="49" charset="-128"/>
                <a:cs typeface="Times New Roman" pitchFamily="18" charset="0"/>
              </a:rPr>
              <a:t>The girls in </a:t>
            </a:r>
            <a:r>
              <a:rPr lang="en-US" altLang="ja-JP" sz="1300" b="1">
                <a:solidFill>
                  <a:srgbClr val="FF0000"/>
                </a:solidFill>
                <a:latin typeface="Broadway" pitchFamily="82" charset="0"/>
                <a:ea typeface="MS Gothic" pitchFamily="49" charset="-128"/>
                <a:cs typeface="Times New Roman" pitchFamily="18" charset="0"/>
              </a:rPr>
              <a:t>Hawaii</a:t>
            </a:r>
            <a:r>
              <a:rPr lang="en-US" altLang="ja-JP" sz="1300" b="1">
                <a:latin typeface="Broadway" pitchFamily="82" charset="0"/>
                <a:ea typeface="MS Gothic" pitchFamily="49" charset="-128"/>
                <a:cs typeface="Times New Roman" pitchFamily="18" charset="0"/>
              </a:rPr>
              <a:t> are </a:t>
            </a:r>
            <a:r>
              <a:rPr lang="en-US" altLang="ja-JP" sz="1300" b="1">
                <a:solidFill>
                  <a:srgbClr val="FF0000"/>
                </a:solidFill>
                <a:latin typeface="Broadway" pitchFamily="82" charset="0"/>
                <a:ea typeface="MS Gothic" pitchFamily="49" charset="-128"/>
                <a:cs typeface="Times New Roman" pitchFamily="18" charset="0"/>
              </a:rPr>
              <a:t>cute</a:t>
            </a:r>
            <a:r>
              <a:rPr lang="en-US" altLang="ja-JP" sz="1300" b="1">
                <a:latin typeface="Broadway" pitchFamily="82" charset="0"/>
                <a:ea typeface="MS Gothic" pitchFamily="49" charset="-128"/>
                <a:cs typeface="Times New Roman" pitchFamily="18" charset="0"/>
              </a:rPr>
              <a:t>!</a:t>
            </a:r>
            <a:endParaRPr lang="en-US" altLang="ja-JP" sz="1300">
              <a:ea typeface="MS Gothic" pitchFamily="49" charset="-128"/>
              <a:cs typeface="Times New Roman" pitchFamily="18" charset="0"/>
            </a:endParaRPr>
          </a:p>
        </p:txBody>
      </p:sp>
      <p:sp>
        <p:nvSpPr>
          <p:cNvPr id="3082" name="AutoShape 9"/>
          <p:cNvSpPr>
            <a:spLocks noChangeArrowheads="1"/>
          </p:cNvSpPr>
          <p:nvPr/>
        </p:nvSpPr>
        <p:spPr bwMode="auto">
          <a:xfrm>
            <a:off x="7956550" y="5084763"/>
            <a:ext cx="936625" cy="1598612"/>
          </a:xfrm>
          <a:prstGeom prst="wedgeEllipseCallout">
            <a:avLst>
              <a:gd name="adj1" fmla="val -140509"/>
              <a:gd name="adj2" fmla="val -696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300" b="1">
                <a:latin typeface="Broadway" pitchFamily="82" charset="0"/>
                <a:ea typeface="MS Mincho" pitchFamily="49" charset="-128"/>
                <a:cs typeface="Times New Roman" pitchFamily="18" charset="0"/>
              </a:rPr>
              <a:t>The boys in </a:t>
            </a:r>
            <a:r>
              <a:rPr lang="en-US" sz="1300" b="1">
                <a:solidFill>
                  <a:srgbClr val="FF0000"/>
                </a:solidFill>
                <a:latin typeface="Broadway" pitchFamily="82" charset="0"/>
                <a:ea typeface="MS Mincho" pitchFamily="49" charset="-128"/>
                <a:cs typeface="Times New Roman" pitchFamily="18" charset="0"/>
              </a:rPr>
              <a:t>Hawaii </a:t>
            </a:r>
            <a:r>
              <a:rPr lang="en-US" sz="1300" b="1">
                <a:latin typeface="Broadway" pitchFamily="82" charset="0"/>
                <a:ea typeface="MS Mincho" pitchFamily="49" charset="-128"/>
                <a:cs typeface="Times New Roman" pitchFamily="18" charset="0"/>
              </a:rPr>
              <a:t>are </a:t>
            </a:r>
            <a:r>
              <a:rPr lang="en-US" sz="1300" b="1">
                <a:solidFill>
                  <a:srgbClr val="FF0000"/>
                </a:solidFill>
                <a:latin typeface="Broadway" pitchFamily="82" charset="0"/>
                <a:ea typeface="MS Mincho" pitchFamily="49" charset="-128"/>
                <a:cs typeface="Times New Roman" pitchFamily="18" charset="0"/>
              </a:rPr>
              <a:t>cute</a:t>
            </a:r>
            <a:r>
              <a:rPr lang="en-US" sz="1300" b="1">
                <a:latin typeface="Broadway" pitchFamily="82" charset="0"/>
                <a:ea typeface="MS Mincho" pitchFamily="49" charset="-128"/>
                <a:cs typeface="Times New Roman" pitchFamily="18" charset="0"/>
              </a:rPr>
              <a:t>!</a:t>
            </a:r>
            <a:endParaRPr lang="en-US" sz="1300">
              <a:ea typeface="MS Mincho" pitchFamily="49" charset="-128"/>
              <a:cs typeface="Times New Roman" pitchFamily="18" charset="0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-228600" y="-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228600" y="-2786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228600" y="-1071563"/>
            <a:ext cx="2012950" cy="3444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 altLang="ja-JP" sz="11000" b="1">
              <a:latin typeface="Times New Roman" pitchFamily="18" charset="0"/>
              <a:ea typeface="MS Gothic" pitchFamily="49" charset="-128"/>
              <a:cs typeface="Times New Roman" pitchFamily="18" charset="0"/>
            </a:endParaRPr>
          </a:p>
          <a:p>
            <a:pPr eaLnBrk="0" hangingPunct="0"/>
            <a:r>
              <a:rPr lang="en-US" altLang="ja-JP" sz="11000" b="1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		</a:t>
            </a:r>
            <a:endParaRPr lang="en-US" altLang="ja-JP">
              <a:ea typeface="MS Gothic" pitchFamily="49" charset="-128"/>
              <a:cs typeface="Times New Roman" pitchFamily="18" charset="0"/>
            </a:endParaRPr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228600" y="7875588"/>
            <a:ext cx="8699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>
              <a:tabLst>
                <a:tab pos="457200" algn="l"/>
                <a:tab pos="685800" algn="l"/>
              </a:tabLst>
            </a:pPr>
            <a:r>
              <a:rPr lang="en-US" altLang="ja-JP" sz="11000" b="1">
                <a:latin typeface="Times New Roman" pitchFamily="18" charset="0"/>
                <a:ea typeface="MS Gothic" pitchFamily="49" charset="-128"/>
                <a:cs typeface="Times New Roman" pitchFamily="18" charset="0"/>
              </a:rPr>
              <a:t>		</a:t>
            </a:r>
            <a:endParaRPr lang="en-US" altLang="ja-JP">
              <a:ea typeface="MS Gothic" pitchFamily="49" charset="-128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AU" sz="12000" smtClean="0">
                <a:latin typeface="Chiller" pitchFamily="82" charset="0"/>
              </a:rPr>
              <a:t>Scary…</a:t>
            </a: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1258888" y="1628775"/>
            <a:ext cx="6130925" cy="132873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+mn-ea"/>
                <a:cs typeface="+mn-ea"/>
              </a:rPr>
              <a:t>こわい</a:t>
            </a:r>
            <a:endParaRPr lang="en-AU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+mn-ea"/>
              <a:cs typeface="+mn-ea"/>
            </a:endParaRPr>
          </a:p>
        </p:txBody>
      </p:sp>
      <p:pic>
        <p:nvPicPr>
          <p:cNvPr id="4100" name="Picture 6" descr="http://nikipedia87.files.wordpress.com/2008/11/a033-cartoon-cat-clipart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3675"/>
            <a:ext cx="2963863" cy="285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7"/>
          <p:cNvSpPr txBox="1">
            <a:spLocks noChangeArrowheads="1"/>
          </p:cNvSpPr>
          <p:nvPr/>
        </p:nvSpPr>
        <p:spPr bwMode="auto">
          <a:xfrm>
            <a:off x="0" y="3141663"/>
            <a:ext cx="8820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AU" sz="2800"/>
              <a:t>ko                  wa               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Arial MT Black" pitchFamily="2" charset="0"/>
              </a:rPr>
              <a:t>Big…</a:t>
            </a:r>
          </a:p>
        </p:txBody>
      </p:sp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4475162" cy="16891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ja-JP" altLang="en-US" sz="9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008080"/>
                </a:solidFill>
                <a:effectLst>
                  <a:outerShdw dist="35921" dir="2700000" sy="50000" rotWithShape="0">
                    <a:srgbClr val="875B0D"/>
                  </a:outerShdw>
                </a:effectLst>
                <a:latin typeface="+mn-ea"/>
                <a:cs typeface="+mn-ea"/>
              </a:rPr>
              <a:t>おおきい</a:t>
            </a:r>
            <a:endParaRPr lang="en-AU" sz="9600" kern="10">
              <a:ln w="12700">
                <a:solidFill>
                  <a:srgbClr val="B2B2B2"/>
                </a:solidFill>
                <a:round/>
                <a:headEnd/>
                <a:tailEnd/>
              </a:ln>
              <a:solidFill>
                <a:srgbClr val="008080"/>
              </a:solidFill>
              <a:effectLst>
                <a:outerShdw dist="35921" dir="2700000" sy="50000" rotWithShape="0">
                  <a:srgbClr val="875B0D"/>
                </a:outerShdw>
              </a:effectLst>
              <a:latin typeface="+mn-ea"/>
              <a:cs typeface="+mn-ea"/>
            </a:endParaRPr>
          </a:p>
        </p:txBody>
      </p:sp>
      <p:pic>
        <p:nvPicPr>
          <p:cNvPr id="5124" name="Picture 5" descr="bd16401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3343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AutoShape 6"/>
          <p:cNvSpPr>
            <a:spLocks noChangeArrowheads="1"/>
          </p:cNvSpPr>
          <p:nvPr/>
        </p:nvSpPr>
        <p:spPr bwMode="auto">
          <a:xfrm rot="10800000" flipV="1">
            <a:off x="6172200" y="4343400"/>
            <a:ext cx="2171700" cy="1173163"/>
          </a:xfrm>
          <a:prstGeom prst="wedgeEllipseCallout">
            <a:avLst>
              <a:gd name="adj1" fmla="val 79167"/>
              <a:gd name="adj2" fmla="val 57981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200" b="1" u="sng">
                <a:solidFill>
                  <a:srgbClr val="FF0000"/>
                </a:solidFill>
                <a:latin typeface="Broadway" pitchFamily="82" charset="0"/>
                <a:ea typeface="MS Mincho" pitchFamily="49" charset="-128"/>
              </a:rPr>
              <a:t>Ook, he</a:t>
            </a:r>
            <a:r>
              <a:rPr lang="en-US" sz="2200" b="1" u="sng">
                <a:latin typeface="Broadway" pitchFamily="82" charset="0"/>
                <a:ea typeface="MS Mincho" pitchFamily="49" charset="-128"/>
              </a:rPr>
              <a:t>’s</a:t>
            </a:r>
            <a:r>
              <a:rPr lang="en-US" sz="2200" b="1">
                <a:latin typeface="Broadway" pitchFamily="82" charset="0"/>
                <a:ea typeface="MS Mincho" pitchFamily="49" charset="-128"/>
              </a:rPr>
              <a:t> big!</a:t>
            </a:r>
            <a:endParaRPr lang="en-AU"/>
          </a:p>
        </p:txBody>
      </p:sp>
      <p:pic>
        <p:nvPicPr>
          <p:cNvPr id="5126" name="Picture 7" descr="pe0304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868863"/>
            <a:ext cx="17145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Text Box 8"/>
          <p:cNvSpPr txBox="1">
            <a:spLocks noChangeArrowheads="1"/>
          </p:cNvSpPr>
          <p:nvPr/>
        </p:nvSpPr>
        <p:spPr bwMode="auto">
          <a:xfrm>
            <a:off x="4427538" y="3716338"/>
            <a:ext cx="4176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400"/>
              <a:t>o            o           ki            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>
                <a:latin typeface="Kristen ITC" pitchFamily="66" charset="0"/>
              </a:rPr>
              <a:t>Small…</a:t>
            </a:r>
          </a:p>
        </p:txBody>
      </p:sp>
      <p:sp>
        <p:nvSpPr>
          <p:cNvPr id="6147" name="WordArt 4" descr="Narrow vertical"/>
          <p:cNvSpPr>
            <a:spLocks noChangeArrowheads="1" noChangeShapeType="1" noTextEdit="1"/>
          </p:cNvSpPr>
          <p:nvPr/>
        </p:nvSpPr>
        <p:spPr bwMode="auto">
          <a:xfrm>
            <a:off x="611188" y="692150"/>
            <a:ext cx="7570787" cy="19050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ja-JP" alt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/>
                  </a:outerShdw>
                </a:effectLst>
                <a:latin typeface="+mn-ea"/>
                <a:cs typeface="+mn-ea"/>
              </a:rPr>
              <a:t>ちいさい</a:t>
            </a:r>
            <a:endParaRPr lang="en-AU" sz="3600" kern="1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684213" y="2781300"/>
            <a:ext cx="763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400"/>
              <a:t>    chi                        i                   sa                    i</a:t>
            </a: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611188" y="3716338"/>
            <a:ext cx="3200400" cy="1872902"/>
          </a:xfrm>
          <a:prstGeom prst="wedgeEllipseCallout">
            <a:avLst>
              <a:gd name="adj1" fmla="val 86579"/>
              <a:gd name="adj2" fmla="val 5405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ja-JP" sz="1200" dirty="0">
              <a:latin typeface="Times New Roman" pitchFamily="18" charset="0"/>
              <a:ea typeface="MS Mincho" pitchFamily="49" charset="-128"/>
            </a:endParaRPr>
          </a:p>
          <a:p>
            <a:r>
              <a:rPr lang="en-US" sz="2400" b="1" dirty="0">
                <a:latin typeface="Broadway" pitchFamily="82" charset="0"/>
                <a:ea typeface="MS Mincho" pitchFamily="49" charset="-128"/>
              </a:rPr>
              <a:t>A </a:t>
            </a:r>
            <a:r>
              <a:rPr lang="en-US" sz="2400" b="1" u="sng" dirty="0">
                <a:solidFill>
                  <a:srgbClr val="FF0000"/>
                </a:solidFill>
                <a:latin typeface="Broadway" pitchFamily="82" charset="0"/>
                <a:ea typeface="MS Mincho" pitchFamily="49" charset="-128"/>
              </a:rPr>
              <a:t>chi</a:t>
            </a:r>
            <a:r>
              <a:rPr lang="en-US" sz="2400" b="1" dirty="0">
                <a:latin typeface="Broadway" pitchFamily="82" charset="0"/>
                <a:ea typeface="MS Mincho" pitchFamily="49" charset="-128"/>
              </a:rPr>
              <a:t>cks </a:t>
            </a:r>
            <a:r>
              <a:rPr lang="en-US" sz="2400" b="1" u="sng" dirty="0">
                <a:solidFill>
                  <a:srgbClr val="FF0000"/>
                </a:solidFill>
                <a:latin typeface="Broadway" pitchFamily="82" charset="0"/>
                <a:ea typeface="MS Mincho" pitchFamily="49" charset="-128"/>
              </a:rPr>
              <a:t>si</a:t>
            </a:r>
            <a:r>
              <a:rPr lang="en-US" sz="2400" b="1" dirty="0">
                <a:latin typeface="Broadway" pitchFamily="82" charset="0"/>
                <a:ea typeface="MS Mincho" pitchFamily="49" charset="-128"/>
              </a:rPr>
              <a:t>ze is small!</a:t>
            </a:r>
            <a:endParaRPr lang="en-AU" dirty="0"/>
          </a:p>
        </p:txBody>
      </p:sp>
      <p:pic>
        <p:nvPicPr>
          <p:cNvPr id="6150" name="Picture 7" descr="an01333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05263"/>
            <a:ext cx="2290762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1"/>
            </a:gs>
            <a:gs pos="50000">
              <a:srgbClr val="FFFF00"/>
            </a:gs>
            <a:gs pos="100000">
              <a:schemeClr val="accent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5225" cy="1143000"/>
          </a:xfrm>
        </p:spPr>
        <p:txBody>
          <a:bodyPr/>
          <a:lstStyle/>
          <a:p>
            <a:pPr eaLnBrk="1" hangingPunct="1"/>
            <a:r>
              <a:rPr lang="en-AU" sz="4800" smtClean="0">
                <a:latin typeface="D3 Streetism" pitchFamily="34" charset="0"/>
                <a:ea typeface="Y.OzFontN" pitchFamily="49" charset="-128"/>
              </a:rPr>
              <a:t>Cool / Great / Amazing/ etc...…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1116013" y="1412875"/>
            <a:ext cx="6778625" cy="1328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+mn-ea"/>
                <a:cs typeface="+mn-ea"/>
              </a:rPr>
              <a:t>すごい！</a:t>
            </a:r>
            <a:endParaRPr lang="en-AU" sz="3600" i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+mn-ea"/>
              <a:cs typeface="+mn-ea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1258888" y="3068638"/>
            <a:ext cx="5184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400"/>
              <a:t> su                    go                    i</a:t>
            </a:r>
          </a:p>
        </p:txBody>
      </p:sp>
      <p:pic>
        <p:nvPicPr>
          <p:cNvPr id="7173" name="Picture 6" descr="http://www.arthursclipart.org/comics/comicscol/COOLCAT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573463"/>
            <a:ext cx="2582862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http://www.clipartguide.com/_named_clipart_images/0511-0907-2019-1719_Surfer_Dog_clipart_image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500438"/>
            <a:ext cx="3384550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CC"/>
            </a:gs>
            <a:gs pos="100000">
              <a:schemeClr val="bg2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Jokerman" pitchFamily="82" charset="0"/>
              </a:rPr>
              <a:t>Long…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468313" y="1484313"/>
            <a:ext cx="7715250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ja-JP" alt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+mn-ea"/>
                <a:cs typeface="+mn-ea"/>
              </a:rPr>
              <a:t>ながい</a:t>
            </a:r>
            <a:endParaRPr lang="en-AU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539750" y="2997200"/>
            <a:ext cx="7777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400"/>
              <a:t>		na                    ga                          i</a:t>
            </a:r>
            <a:endParaRPr lang="en-AU"/>
          </a:p>
        </p:txBody>
      </p:sp>
      <p:pic>
        <p:nvPicPr>
          <p:cNvPr id="8197" name="Picture 9" descr="http://www.joe-ks.com/archives_jun2004/CouchD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643313"/>
            <a:ext cx="3571875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 descr="http://www.tinypythons.com/images/CS_childre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643313"/>
            <a:ext cx="2841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00"/>
            </a:gs>
            <a:gs pos="50000">
              <a:srgbClr val="FF33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Broadway" pitchFamily="82" charset="0"/>
              </a:rPr>
              <a:t>Noisy…</a:t>
            </a:r>
          </a:p>
        </p:txBody>
      </p:sp>
      <p:sp>
        <p:nvSpPr>
          <p:cNvPr id="9219" name="WordArt 4"/>
          <p:cNvSpPr>
            <a:spLocks noChangeArrowheads="1" noChangeShapeType="1" noTextEdit="1"/>
          </p:cNvSpPr>
          <p:nvPr/>
        </p:nvSpPr>
        <p:spPr bwMode="auto">
          <a:xfrm>
            <a:off x="1042988" y="1125538"/>
            <a:ext cx="6850062" cy="1295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ja-JP" alt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/>
                  </a:outerShdw>
                </a:effectLst>
                <a:latin typeface="+mn-ea"/>
                <a:cs typeface="+mn-ea"/>
              </a:rPr>
              <a:t>うるさい</a:t>
            </a:r>
            <a:endParaRPr lang="en-AU" sz="3600" kern="1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/>
                </a:outerShdw>
              </a:effectLst>
              <a:latin typeface="+mn-ea"/>
              <a:cs typeface="+mn-ea"/>
            </a:endParaRP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1116013" y="2708275"/>
            <a:ext cx="6624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      </a:t>
            </a:r>
            <a:r>
              <a:rPr lang="en-AU" sz="2400"/>
              <a:t>u                   ru                 sa                   i</a:t>
            </a:r>
            <a:endParaRPr lang="en-AU"/>
          </a:p>
        </p:txBody>
      </p:sp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5868144" y="2565400"/>
            <a:ext cx="3275856" cy="3887936"/>
          </a:xfrm>
          <a:prstGeom prst="irregularSeal2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AU" altLang="ja-JP" sz="1200">
              <a:latin typeface="Times New Roman" pitchFamily="18" charset="0"/>
              <a:ea typeface="MS Mincho" pitchFamily="49" charset="-128"/>
            </a:endParaRPr>
          </a:p>
          <a:p>
            <a:endParaRPr lang="en-AU" altLang="ja-JP" sz="1200">
              <a:latin typeface="Times New Roman" pitchFamily="18" charset="0"/>
              <a:ea typeface="MS Mincho" pitchFamily="49" charset="-128"/>
            </a:endParaRPr>
          </a:p>
          <a:p>
            <a:r>
              <a:rPr lang="en-AU" altLang="ja-JP" sz="2600">
                <a:solidFill>
                  <a:srgbClr val="FF0000"/>
                </a:solidFill>
                <a:latin typeface="Broadway" pitchFamily="82" charset="0"/>
                <a:ea typeface="MS Mincho" pitchFamily="49" charset="-128"/>
              </a:rPr>
              <a:t>You’re a si</a:t>
            </a:r>
            <a:r>
              <a:rPr lang="en-AU" altLang="ja-JP" sz="2600">
                <a:latin typeface="Broadway" pitchFamily="82" charset="0"/>
                <a:ea typeface="MS Mincho" pitchFamily="49" charset="-128"/>
              </a:rPr>
              <a:t>ren!</a:t>
            </a:r>
            <a:endParaRPr lang="en-AU"/>
          </a:p>
        </p:txBody>
      </p:sp>
      <p:pic>
        <p:nvPicPr>
          <p:cNvPr id="9222" name="Picture 7" descr="yelling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19145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8" descr="nois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429000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z="6000" smtClean="0">
                <a:latin typeface="Curlz MT" pitchFamily="82" charset="0"/>
              </a:rPr>
              <a:t>Fluffy…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285875" y="2714625"/>
            <a:ext cx="6624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/>
              <a:t>      	      fu             wa          fu            wa</a:t>
            </a:r>
          </a:p>
        </p:txBody>
      </p:sp>
      <p:sp>
        <p:nvSpPr>
          <p:cNvPr id="8" name="Rectangle 7"/>
          <p:cNvSpPr/>
          <p:nvPr/>
        </p:nvSpPr>
        <p:spPr>
          <a:xfrm>
            <a:off x="1285852" y="1357298"/>
            <a:ext cx="635798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ja-JP" altLang="en-US" sz="8000" b="1" kern="10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Impact"/>
              </a:rPr>
              <a:t>ふわふわ</a:t>
            </a:r>
            <a:endParaRPr lang="en-AU" sz="8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10245" name="Picture 2" descr="http://cutefluffylunacy.webs.com/very_fluffy_bunny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694113"/>
            <a:ext cx="3714750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farm4.static.flickr.com/3273/2938710350_39dba6b9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3313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172</Words>
  <Application>Microsoft Office PowerPoint</Application>
  <PresentationFormat>On-screen Show (4:3)</PresentationFormat>
  <Paragraphs>105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Petto!</vt:lpstr>
      <vt:lpstr>Cute…</vt:lpstr>
      <vt:lpstr>Scary…</vt:lpstr>
      <vt:lpstr>Big…</vt:lpstr>
      <vt:lpstr>Small…</vt:lpstr>
      <vt:lpstr>Cool / Great / Amazing/ etc...…</vt:lpstr>
      <vt:lpstr>Long…</vt:lpstr>
      <vt:lpstr>Noisy…</vt:lpstr>
      <vt:lpstr>Fluffy…</vt:lpstr>
      <vt:lpstr>Commenting on pets…</vt:lpstr>
      <vt:lpstr>Commenting on pets…</vt:lpstr>
      <vt:lpstr>Commenting on pets…</vt:lpstr>
      <vt:lpstr>Commenting on pets…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Petto!</dc:title>
  <dc:creator>Melanie Rose</dc:creator>
  <cp:lastModifiedBy>Bill &amp; Inge</cp:lastModifiedBy>
  <cp:revision>12</cp:revision>
  <dcterms:created xsi:type="dcterms:W3CDTF">2009-09-06T00:31:40Z</dcterms:created>
  <dcterms:modified xsi:type="dcterms:W3CDTF">2012-08-13T03:55:56Z</dcterms:modified>
</cp:coreProperties>
</file>