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3" r:id="rId3"/>
    <p:sldId id="259" r:id="rId4"/>
    <p:sldId id="260" r:id="rId5"/>
    <p:sldId id="261" r:id="rId6"/>
    <p:sldId id="262" r:id="rId7"/>
    <p:sldId id="263" r:id="rId8"/>
    <p:sldId id="264" r:id="rId9"/>
    <p:sldId id="267" r:id="rId10"/>
    <p:sldId id="268" r:id="rId11"/>
    <p:sldId id="269" r:id="rId12"/>
    <p:sldId id="270" r:id="rId13"/>
    <p:sldId id="271" r:id="rId14"/>
    <p:sldId id="272" r:id="rId15"/>
    <p:sldId id="256" r:id="rId16"/>
    <p:sldId id="274" r:id="rId17"/>
    <p:sldId id="257" r:id="rId18"/>
    <p:sldId id="275" r:id="rId19"/>
    <p:sldId id="265" r:id="rId20"/>
    <p:sldId id="276" r:id="rId21"/>
    <p:sldId id="26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A1F051-DBB4-4EC7-AC47-DFB2B5E1CE5A}" type="datetimeFigureOut">
              <a:rPr lang="en-US" smtClean="0"/>
              <a:pPr/>
              <a:t>8/1/2013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9C060-5357-441B-963F-A892E1DEC0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1F051-DBB4-4EC7-AC47-DFB2B5E1CE5A}" type="datetimeFigureOut">
              <a:rPr lang="en-US" smtClean="0"/>
              <a:pPr/>
              <a:t>8/1/2013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9C060-5357-441B-963F-A892E1DEC0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1F051-DBB4-4EC7-AC47-DFB2B5E1CE5A}" type="datetimeFigureOut">
              <a:rPr lang="en-US" smtClean="0"/>
              <a:pPr/>
              <a:t>8/1/2013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9C060-5357-441B-963F-A892E1DEC0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1F051-DBB4-4EC7-AC47-DFB2B5E1CE5A}" type="datetimeFigureOut">
              <a:rPr lang="en-US" smtClean="0"/>
              <a:pPr/>
              <a:t>8/1/2013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9C060-5357-441B-963F-A892E1DEC0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A1F051-DBB4-4EC7-AC47-DFB2B5E1CE5A}" type="datetimeFigureOut">
              <a:rPr lang="en-US" smtClean="0"/>
              <a:pPr/>
              <a:t>8/1/2013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9C060-5357-441B-963F-A892E1DEC0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A1F051-DBB4-4EC7-AC47-DFB2B5E1CE5A}" type="datetimeFigureOut">
              <a:rPr lang="en-US" smtClean="0"/>
              <a:pPr/>
              <a:t>8/1/2013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9C060-5357-441B-963F-A892E1DEC0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A1F051-DBB4-4EC7-AC47-DFB2B5E1CE5A}" type="datetimeFigureOut">
              <a:rPr lang="en-US" smtClean="0"/>
              <a:pPr/>
              <a:t>8/1/2013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29C060-5357-441B-963F-A892E1DEC0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A1F051-DBB4-4EC7-AC47-DFB2B5E1CE5A}" type="datetimeFigureOut">
              <a:rPr lang="en-US" smtClean="0"/>
              <a:pPr/>
              <a:t>8/1/2013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29C060-5357-441B-963F-A892E1DEC0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1F051-DBB4-4EC7-AC47-DFB2B5E1CE5A}" type="datetimeFigureOut">
              <a:rPr lang="en-US" smtClean="0"/>
              <a:pPr/>
              <a:t>8/1/2013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9C060-5357-441B-963F-A892E1DEC0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1F051-DBB4-4EC7-AC47-DFB2B5E1CE5A}" type="datetimeFigureOut">
              <a:rPr lang="en-US" smtClean="0"/>
              <a:pPr/>
              <a:t>8/1/2013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9C060-5357-441B-963F-A892E1DEC0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1F051-DBB4-4EC7-AC47-DFB2B5E1CE5A}" type="datetimeFigureOut">
              <a:rPr lang="en-US" smtClean="0"/>
              <a:pPr/>
              <a:t>8/1/2013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9C060-5357-441B-963F-A892E1DEC0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1F051-DBB4-4EC7-AC47-DFB2B5E1CE5A}" type="datetimeFigureOut">
              <a:rPr lang="en-US" smtClean="0"/>
              <a:pPr/>
              <a:t>8/1/2013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9C060-5357-441B-963F-A892E1DEC0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76672"/>
            <a:ext cx="7772400" cy="1470025"/>
          </a:xfrm>
        </p:spPr>
        <p:txBody>
          <a:bodyPr/>
          <a:lstStyle/>
          <a:p>
            <a:r>
              <a:rPr lang="en-US" dirty="0" smtClean="0"/>
              <a:t>Japanese Tea Ceremony</a:t>
            </a:r>
            <a:endParaRPr lang="en-AU" dirty="0"/>
          </a:p>
        </p:txBody>
      </p:sp>
      <p:sp>
        <p:nvSpPr>
          <p:cNvPr id="3" name="Subtitle 2"/>
          <p:cNvSpPr>
            <a:spLocks noGrp="1"/>
          </p:cNvSpPr>
          <p:nvPr>
            <p:ph type="subTitle" idx="1"/>
          </p:nvPr>
        </p:nvSpPr>
        <p:spPr>
          <a:xfrm>
            <a:off x="1441376" y="2232447"/>
            <a:ext cx="6400800" cy="1752600"/>
          </a:xfrm>
        </p:spPr>
        <p:txBody>
          <a:bodyPr>
            <a:normAutofit fontScale="32500" lnSpcReduction="20000"/>
          </a:bodyPr>
          <a:lstStyle/>
          <a:p>
            <a:r>
              <a:rPr lang="ja-JP" altLang="en-US" sz="8000" dirty="0"/>
              <a:t>おちゃかい </a:t>
            </a:r>
            <a:endParaRPr lang="en-AU" sz="8000" dirty="0"/>
          </a:p>
          <a:p>
            <a:r>
              <a:rPr lang="ja-JP" altLang="en-US" sz="22000" dirty="0" smtClean="0"/>
              <a:t>お</a:t>
            </a:r>
            <a:r>
              <a:rPr lang="ja-JP" altLang="en-US" sz="22000" dirty="0"/>
              <a:t>茶</a:t>
            </a:r>
            <a:r>
              <a:rPr lang="ja-JP" altLang="en-US" sz="22000" dirty="0" smtClean="0"/>
              <a:t>会</a:t>
            </a:r>
            <a:endParaRPr lang="en-US" altLang="ja-JP" sz="22000" dirty="0" smtClean="0"/>
          </a:p>
        </p:txBody>
      </p:sp>
      <p:pic>
        <p:nvPicPr>
          <p:cNvPr id="4" name="Picture 3"/>
          <p:cNvPicPr>
            <a:picLocks noChangeAspect="1"/>
          </p:cNvPicPr>
          <p:nvPr/>
        </p:nvPicPr>
        <p:blipFill>
          <a:blip r:embed="rId2"/>
          <a:stretch>
            <a:fillRect/>
          </a:stretch>
        </p:blipFill>
        <p:spPr>
          <a:xfrm>
            <a:off x="3563888" y="3955568"/>
            <a:ext cx="2505673" cy="2286198"/>
          </a:xfrm>
          <a:prstGeom prst="rect">
            <a:avLst/>
          </a:prstGeom>
        </p:spPr>
      </p:pic>
    </p:spTree>
    <p:extLst>
      <p:ext uri="{BB962C8B-B14F-4D97-AF65-F5344CB8AC3E}">
        <p14:creationId xmlns:p14="http://schemas.microsoft.com/office/powerpoint/2010/main" val="3698000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懐石</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descr="C:\Documents and Settings\Irakli\Desktop\懐石.jpg"/>
          <p:cNvPicPr>
            <a:picLocks noChangeAspect="1" noChangeArrowheads="1"/>
          </p:cNvPicPr>
          <p:nvPr/>
        </p:nvPicPr>
        <p:blipFill>
          <a:blip r:embed="rId2" cstate="print"/>
          <a:srcRect/>
          <a:stretch>
            <a:fillRect/>
          </a:stretch>
        </p:blipFill>
        <p:spPr bwMode="auto">
          <a:xfrm>
            <a:off x="789879" y="1357737"/>
            <a:ext cx="3567807" cy="3357147"/>
          </a:xfrm>
          <a:prstGeom prst="rect">
            <a:avLst/>
          </a:prstGeom>
          <a:noFill/>
        </p:spPr>
      </p:pic>
      <p:pic>
        <p:nvPicPr>
          <p:cNvPr id="8195" name="Picture 3" descr="C:\Documents and Settings\Irakli\Desktop\懐石１.jpg"/>
          <p:cNvPicPr>
            <a:picLocks noChangeAspect="1" noChangeArrowheads="1"/>
          </p:cNvPicPr>
          <p:nvPr/>
        </p:nvPicPr>
        <p:blipFill>
          <a:blip r:embed="rId3"/>
          <a:srcRect/>
          <a:stretch>
            <a:fillRect/>
          </a:stretch>
        </p:blipFill>
        <p:spPr bwMode="auto">
          <a:xfrm>
            <a:off x="4357687" y="3104115"/>
            <a:ext cx="4214841" cy="289665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茶花</a:t>
            </a:r>
            <a:endParaRPr lang="en-US" dirty="0"/>
          </a:p>
        </p:txBody>
      </p:sp>
      <p:sp>
        <p:nvSpPr>
          <p:cNvPr id="3" name="Content Placeholder 2"/>
          <p:cNvSpPr>
            <a:spLocks noGrp="1"/>
          </p:cNvSpPr>
          <p:nvPr>
            <p:ph idx="1"/>
          </p:nvPr>
        </p:nvSpPr>
        <p:spPr/>
        <p:txBody>
          <a:bodyPr/>
          <a:lstStyle/>
          <a:p>
            <a:endParaRPr lang="en-US"/>
          </a:p>
        </p:txBody>
      </p:sp>
      <p:pic>
        <p:nvPicPr>
          <p:cNvPr id="9218" name="Picture 2" descr="C:\Documents and Settings\Irakli\Desktop\茶花.gif"/>
          <p:cNvPicPr>
            <a:picLocks noChangeAspect="1" noChangeArrowheads="1"/>
          </p:cNvPicPr>
          <p:nvPr/>
        </p:nvPicPr>
        <p:blipFill>
          <a:blip r:embed="rId2"/>
          <a:srcRect/>
          <a:stretch>
            <a:fillRect/>
          </a:stretch>
        </p:blipFill>
        <p:spPr bwMode="auto">
          <a:xfrm>
            <a:off x="2251091" y="1478587"/>
            <a:ext cx="4606925" cy="473649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流儀花</a:t>
            </a:r>
            <a:endParaRPr lang="en-US" dirty="0"/>
          </a:p>
        </p:txBody>
      </p:sp>
      <p:sp>
        <p:nvSpPr>
          <p:cNvPr id="3" name="Content Placeholder 2"/>
          <p:cNvSpPr>
            <a:spLocks noGrp="1"/>
          </p:cNvSpPr>
          <p:nvPr>
            <p:ph idx="1"/>
          </p:nvPr>
        </p:nvSpPr>
        <p:spPr/>
        <p:txBody>
          <a:bodyPr/>
          <a:lstStyle/>
          <a:p>
            <a:endParaRPr lang="en-US"/>
          </a:p>
        </p:txBody>
      </p:sp>
      <p:pic>
        <p:nvPicPr>
          <p:cNvPr id="10242" name="Picture 2" descr="C:\Documents and Settings\Irakli\Desktop\流儀花.jpg"/>
          <p:cNvPicPr>
            <a:picLocks noChangeAspect="1" noChangeArrowheads="1"/>
          </p:cNvPicPr>
          <p:nvPr/>
        </p:nvPicPr>
        <p:blipFill>
          <a:blip r:embed="rId2"/>
          <a:srcRect/>
          <a:stretch>
            <a:fillRect/>
          </a:stretch>
        </p:blipFill>
        <p:spPr bwMode="auto">
          <a:xfrm>
            <a:off x="277818" y="1452570"/>
            <a:ext cx="5080000" cy="3048000"/>
          </a:xfrm>
          <a:prstGeom prst="rect">
            <a:avLst/>
          </a:prstGeom>
          <a:noFill/>
        </p:spPr>
      </p:pic>
      <p:pic>
        <p:nvPicPr>
          <p:cNvPr id="10243" name="Picture 3" descr="C:\Documents and Settings\Irakli\Desktop\流儀花１.jpg"/>
          <p:cNvPicPr>
            <a:picLocks noChangeAspect="1" noChangeArrowheads="1"/>
          </p:cNvPicPr>
          <p:nvPr/>
        </p:nvPicPr>
        <p:blipFill>
          <a:blip r:embed="rId3"/>
          <a:srcRect/>
          <a:stretch>
            <a:fillRect/>
          </a:stretch>
        </p:blipFill>
        <p:spPr bwMode="auto">
          <a:xfrm>
            <a:off x="5753128" y="2076470"/>
            <a:ext cx="2819400" cy="42100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茶入れ</a:t>
            </a:r>
            <a:endParaRPr lang="en-US" dirty="0"/>
          </a:p>
        </p:txBody>
      </p:sp>
      <p:sp>
        <p:nvSpPr>
          <p:cNvPr id="3" name="Content Placeholder 2"/>
          <p:cNvSpPr>
            <a:spLocks noGrp="1"/>
          </p:cNvSpPr>
          <p:nvPr>
            <p:ph idx="1"/>
          </p:nvPr>
        </p:nvSpPr>
        <p:spPr/>
        <p:txBody>
          <a:bodyPr/>
          <a:lstStyle/>
          <a:p>
            <a:endParaRPr lang="en-US" dirty="0"/>
          </a:p>
        </p:txBody>
      </p:sp>
      <p:pic>
        <p:nvPicPr>
          <p:cNvPr id="11266" name="Picture 2" descr="C:\Documents and Settings\Irakli\Desktop\茶入れ.jpg"/>
          <p:cNvPicPr>
            <a:picLocks noChangeAspect="1" noChangeArrowheads="1"/>
          </p:cNvPicPr>
          <p:nvPr/>
        </p:nvPicPr>
        <p:blipFill>
          <a:blip r:embed="rId2"/>
          <a:srcRect/>
          <a:stretch>
            <a:fillRect/>
          </a:stretch>
        </p:blipFill>
        <p:spPr bwMode="auto">
          <a:xfrm>
            <a:off x="214282" y="1357298"/>
            <a:ext cx="4357718" cy="3798478"/>
          </a:xfrm>
          <a:prstGeom prst="rect">
            <a:avLst/>
          </a:prstGeom>
          <a:noFill/>
        </p:spPr>
      </p:pic>
      <p:pic>
        <p:nvPicPr>
          <p:cNvPr id="11267" name="Picture 3" descr="C:\Documents and Settings\Irakli\Desktop\茶入れ１.jpg"/>
          <p:cNvPicPr>
            <a:picLocks noChangeAspect="1" noChangeArrowheads="1"/>
          </p:cNvPicPr>
          <p:nvPr/>
        </p:nvPicPr>
        <p:blipFill>
          <a:blip r:embed="rId3"/>
          <a:srcRect/>
          <a:stretch>
            <a:fillRect/>
          </a:stretch>
        </p:blipFill>
        <p:spPr bwMode="auto">
          <a:xfrm>
            <a:off x="4429124" y="3438542"/>
            <a:ext cx="4178306" cy="313373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lstStyle/>
          <a:p>
            <a:r>
              <a:rPr lang="ja-JP" altLang="en-US" dirty="0"/>
              <a:t>茶杓</a:t>
            </a:r>
            <a:endParaRPr lang="en-US" dirty="0"/>
          </a:p>
        </p:txBody>
      </p:sp>
      <p:sp>
        <p:nvSpPr>
          <p:cNvPr id="3" name="Content Placeholder 2"/>
          <p:cNvSpPr>
            <a:spLocks noGrp="1"/>
          </p:cNvSpPr>
          <p:nvPr>
            <p:ph idx="1"/>
          </p:nvPr>
        </p:nvSpPr>
        <p:spPr/>
        <p:txBody>
          <a:bodyPr/>
          <a:lstStyle/>
          <a:p>
            <a:endParaRPr lang="en-US" dirty="0"/>
          </a:p>
        </p:txBody>
      </p:sp>
      <p:pic>
        <p:nvPicPr>
          <p:cNvPr id="12290" name="Picture 2" descr="C:\Documents and Settings\Irakli\Desktop\茶杓.jpg"/>
          <p:cNvPicPr>
            <a:picLocks noChangeAspect="1" noChangeArrowheads="1"/>
          </p:cNvPicPr>
          <p:nvPr/>
        </p:nvPicPr>
        <p:blipFill>
          <a:blip r:embed="rId2"/>
          <a:srcRect/>
          <a:stretch>
            <a:fillRect/>
          </a:stretch>
        </p:blipFill>
        <p:spPr bwMode="auto">
          <a:xfrm>
            <a:off x="-32" y="1214422"/>
            <a:ext cx="4286251" cy="3419475"/>
          </a:xfrm>
          <a:prstGeom prst="rect">
            <a:avLst/>
          </a:prstGeom>
          <a:noFill/>
        </p:spPr>
      </p:pic>
      <p:pic>
        <p:nvPicPr>
          <p:cNvPr id="12291" name="Picture 3" descr="C:\Documents and Settings\Irakli\Desktop\茶杓（しゃく） ２.jpg"/>
          <p:cNvPicPr>
            <a:picLocks noChangeAspect="1" noChangeArrowheads="1"/>
          </p:cNvPicPr>
          <p:nvPr/>
        </p:nvPicPr>
        <p:blipFill>
          <a:blip r:embed="rId3"/>
          <a:srcRect/>
          <a:stretch>
            <a:fillRect/>
          </a:stretch>
        </p:blipFill>
        <p:spPr bwMode="auto">
          <a:xfrm>
            <a:off x="4411684" y="2928934"/>
            <a:ext cx="4660910" cy="349568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
            <a:ext cx="7772400" cy="642941"/>
          </a:xfrm>
        </p:spPr>
        <p:txBody>
          <a:bodyPr>
            <a:normAutofit fontScale="90000"/>
          </a:bodyPr>
          <a:lstStyle/>
          <a:p>
            <a:r>
              <a:rPr lang="ja-JP" altLang="en-US" dirty="0" smtClean="0"/>
              <a:t>お茶会</a:t>
            </a:r>
            <a:endParaRPr lang="en-US" dirty="0"/>
          </a:p>
        </p:txBody>
      </p:sp>
      <p:sp>
        <p:nvSpPr>
          <p:cNvPr id="3" name="Subtitle 2"/>
          <p:cNvSpPr>
            <a:spLocks noGrp="1"/>
          </p:cNvSpPr>
          <p:nvPr>
            <p:ph type="subTitle" idx="1"/>
          </p:nvPr>
        </p:nvSpPr>
        <p:spPr>
          <a:xfrm>
            <a:off x="285720" y="642918"/>
            <a:ext cx="8643998" cy="6072230"/>
          </a:xfrm>
        </p:spPr>
        <p:txBody>
          <a:bodyPr>
            <a:normAutofit fontScale="62500" lnSpcReduction="20000"/>
          </a:bodyPr>
          <a:lstStyle/>
          <a:p>
            <a:pPr algn="l"/>
            <a:r>
              <a:rPr lang="ja-JP" altLang="en-US" b="1" u="sng" dirty="0" smtClean="0">
                <a:solidFill>
                  <a:schemeClr val="tx1"/>
                </a:solidFill>
              </a:rPr>
              <a:t>おばあさん</a:t>
            </a:r>
            <a:r>
              <a:rPr lang="ja-JP" altLang="en-US" b="1" dirty="0" smtClean="0">
                <a:solidFill>
                  <a:schemeClr val="tx1"/>
                </a:solidFill>
              </a:rPr>
              <a:t>：マリナちゃん、ユラくん。昨日のお茶会はどうでしたか。</a:t>
            </a:r>
            <a:endParaRPr lang="en-US" altLang="ja-JP" b="1" dirty="0" smtClean="0">
              <a:solidFill>
                <a:schemeClr val="tx1"/>
              </a:solidFill>
            </a:endParaRPr>
          </a:p>
          <a:p>
            <a:pPr algn="l"/>
            <a:endParaRPr lang="en-US" altLang="ja-JP" b="1" dirty="0" smtClean="0">
              <a:solidFill>
                <a:schemeClr val="tx1"/>
              </a:solidFill>
            </a:endParaRPr>
          </a:p>
          <a:p>
            <a:pPr algn="l"/>
            <a:r>
              <a:rPr lang="ja-JP" altLang="en-US" b="1" u="sng" dirty="0">
                <a:solidFill>
                  <a:schemeClr val="tx1"/>
                </a:solidFill>
              </a:rPr>
              <a:t>マリ</a:t>
            </a:r>
            <a:r>
              <a:rPr lang="ja-JP" altLang="en-US" b="1" u="sng" dirty="0" smtClean="0">
                <a:solidFill>
                  <a:schemeClr val="tx1"/>
                </a:solidFill>
              </a:rPr>
              <a:t>ナ</a:t>
            </a:r>
            <a:r>
              <a:rPr lang="ja-JP" altLang="en-US" b="1" dirty="0" smtClean="0">
                <a:solidFill>
                  <a:schemeClr val="tx1"/>
                </a:solidFill>
              </a:rPr>
              <a:t>：そうですね。なにもかも珍しかったです。静かな庭、お茶屋の簡素なたたずまい、</a:t>
            </a:r>
            <a:endParaRPr lang="en-US" altLang="ja-JP" b="1" dirty="0" smtClean="0">
              <a:solidFill>
                <a:schemeClr val="tx1"/>
              </a:solidFill>
            </a:endParaRPr>
          </a:p>
          <a:p>
            <a:pPr algn="l"/>
            <a:r>
              <a:rPr lang="ja-JP" altLang="en-US" b="1" dirty="0" smtClean="0">
                <a:solidFill>
                  <a:schemeClr val="tx1"/>
                </a:solidFill>
              </a:rPr>
              <a:t>それにほの暗いお茶屋・・・前に本で読んだとおりでした。</a:t>
            </a:r>
            <a:endParaRPr lang="en-US" altLang="ja-JP" b="1" dirty="0" smtClean="0">
              <a:solidFill>
                <a:schemeClr val="tx1"/>
              </a:solidFill>
            </a:endParaRPr>
          </a:p>
          <a:p>
            <a:pPr algn="l"/>
            <a:endParaRPr lang="en-US" altLang="ja-JP" b="1" dirty="0" smtClean="0">
              <a:solidFill>
                <a:schemeClr val="tx1"/>
              </a:solidFill>
            </a:endParaRPr>
          </a:p>
          <a:p>
            <a:pPr algn="l"/>
            <a:r>
              <a:rPr lang="ja-JP" altLang="en-US" b="1" u="sng" dirty="0">
                <a:solidFill>
                  <a:schemeClr val="tx1"/>
                </a:solidFill>
              </a:rPr>
              <a:t>ユ</a:t>
            </a:r>
            <a:r>
              <a:rPr lang="ja-JP" altLang="en-US" b="1" u="sng" dirty="0" smtClean="0">
                <a:solidFill>
                  <a:schemeClr val="tx1"/>
                </a:solidFill>
              </a:rPr>
              <a:t>ラ</a:t>
            </a:r>
            <a:r>
              <a:rPr lang="ja-JP" altLang="en-US" b="1" dirty="0" smtClean="0">
                <a:solidFill>
                  <a:schemeClr val="tx1"/>
                </a:solidFill>
              </a:rPr>
              <a:t>：お茶屋に入る所が背を屈めて潜らなければならないほど小さいです。</a:t>
            </a:r>
            <a:endParaRPr lang="en-US" altLang="ja-JP" b="1" dirty="0" smtClean="0">
              <a:solidFill>
                <a:schemeClr val="tx1"/>
              </a:solidFill>
            </a:endParaRPr>
          </a:p>
          <a:p>
            <a:pPr algn="l"/>
            <a:endParaRPr lang="en-US" altLang="ja-JP" b="1" dirty="0" smtClean="0">
              <a:solidFill>
                <a:schemeClr val="tx1"/>
              </a:solidFill>
            </a:endParaRPr>
          </a:p>
          <a:p>
            <a:pPr algn="l"/>
            <a:r>
              <a:rPr lang="ja-JP" altLang="en-US" b="1" u="sng" dirty="0" smtClean="0">
                <a:solidFill>
                  <a:schemeClr val="tx1"/>
                </a:solidFill>
              </a:rPr>
              <a:t>マ</a:t>
            </a:r>
            <a:r>
              <a:rPr lang="ja-JP" altLang="en-US" b="1" u="sng" dirty="0">
                <a:solidFill>
                  <a:schemeClr val="tx1"/>
                </a:solidFill>
              </a:rPr>
              <a:t>リ</a:t>
            </a:r>
            <a:r>
              <a:rPr lang="ja-JP" altLang="en-US" b="1" u="sng" dirty="0" smtClean="0">
                <a:solidFill>
                  <a:schemeClr val="tx1"/>
                </a:solidFill>
              </a:rPr>
              <a:t>ナ</a:t>
            </a:r>
            <a:r>
              <a:rPr lang="ja-JP" altLang="en-US" b="1" dirty="0" smtClean="0">
                <a:solidFill>
                  <a:schemeClr val="tx1"/>
                </a:solidFill>
              </a:rPr>
              <a:t>：お部屋もとても狭いですね。</a:t>
            </a:r>
            <a:endParaRPr lang="en-US" altLang="ja-JP" b="1" dirty="0" smtClean="0">
              <a:solidFill>
                <a:schemeClr val="tx1"/>
              </a:solidFill>
            </a:endParaRPr>
          </a:p>
          <a:p>
            <a:pPr algn="l"/>
            <a:endParaRPr lang="en-US" altLang="ja-JP" b="1" dirty="0" smtClean="0">
              <a:solidFill>
                <a:schemeClr val="tx1"/>
              </a:solidFill>
            </a:endParaRPr>
          </a:p>
          <a:p>
            <a:pPr algn="l"/>
            <a:r>
              <a:rPr lang="ja-JP" altLang="en-US" b="1" u="sng" dirty="0" smtClean="0">
                <a:solidFill>
                  <a:schemeClr val="tx1"/>
                </a:solidFill>
              </a:rPr>
              <a:t>おばあさん</a:t>
            </a:r>
            <a:r>
              <a:rPr lang="ja-JP" altLang="en-US" b="1" dirty="0" smtClean="0">
                <a:solidFill>
                  <a:schemeClr val="tx1"/>
                </a:solidFill>
              </a:rPr>
              <a:t>：ええ、そうなのよ。</a:t>
            </a:r>
            <a:endParaRPr lang="en-US" altLang="ja-JP" b="1" dirty="0" smtClean="0">
              <a:solidFill>
                <a:schemeClr val="tx1"/>
              </a:solidFill>
            </a:endParaRPr>
          </a:p>
          <a:p>
            <a:pPr algn="l"/>
            <a:endParaRPr lang="en-US" altLang="ja-JP" b="1" dirty="0" smtClean="0">
              <a:solidFill>
                <a:schemeClr val="tx1"/>
              </a:solidFill>
            </a:endParaRPr>
          </a:p>
          <a:p>
            <a:pPr algn="l"/>
            <a:r>
              <a:rPr lang="ja-JP" altLang="en-US" b="1" u="sng" dirty="0">
                <a:solidFill>
                  <a:schemeClr val="tx1"/>
                </a:solidFill>
              </a:rPr>
              <a:t>おじいさ</a:t>
            </a:r>
            <a:r>
              <a:rPr lang="ja-JP" altLang="en-US" b="1" u="sng" dirty="0" smtClean="0">
                <a:solidFill>
                  <a:schemeClr val="tx1"/>
                </a:solidFill>
              </a:rPr>
              <a:t>ん</a:t>
            </a:r>
            <a:r>
              <a:rPr lang="ja-JP" altLang="en-US" b="1" dirty="0" smtClean="0">
                <a:solidFill>
                  <a:schemeClr val="tx1"/>
                </a:solidFill>
              </a:rPr>
              <a:t>：千利休は「狭さを極限まで追い込むことによって、狭さはもはや狭さではなくなり、無限の空間と</a:t>
            </a:r>
            <a:endParaRPr lang="en-US" altLang="ja-JP" b="1" dirty="0" smtClean="0">
              <a:solidFill>
                <a:schemeClr val="tx1"/>
              </a:solidFill>
            </a:endParaRPr>
          </a:p>
          <a:p>
            <a:pPr algn="l"/>
            <a:r>
              <a:rPr lang="ja-JP" altLang="en-US" b="1" dirty="0" smtClean="0">
                <a:solidFill>
                  <a:schemeClr val="tx1"/>
                </a:solidFill>
              </a:rPr>
              <a:t>なる」と言ったそうだ。それで小さな素晴らしい茶屋がたくさん作られたんだ。</a:t>
            </a:r>
            <a:endParaRPr lang="en-US" altLang="ja-JP" b="1" dirty="0" smtClean="0">
              <a:solidFill>
                <a:schemeClr val="tx1"/>
              </a:solidFill>
            </a:endParaRPr>
          </a:p>
          <a:p>
            <a:pPr algn="l"/>
            <a:endParaRPr lang="en-US" altLang="ja-JP" b="1" dirty="0" smtClean="0">
              <a:solidFill>
                <a:schemeClr val="tx1"/>
              </a:solidFill>
            </a:endParaRPr>
          </a:p>
          <a:p>
            <a:pPr algn="l"/>
            <a:r>
              <a:rPr lang="ja-JP" altLang="en-US" b="1" u="sng" dirty="0">
                <a:solidFill>
                  <a:schemeClr val="tx1"/>
                </a:solidFill>
              </a:rPr>
              <a:t>ユ</a:t>
            </a:r>
            <a:r>
              <a:rPr lang="ja-JP" altLang="en-US" b="1" u="sng" dirty="0" smtClean="0">
                <a:solidFill>
                  <a:schemeClr val="tx1"/>
                </a:solidFill>
              </a:rPr>
              <a:t>ラ</a:t>
            </a:r>
            <a:r>
              <a:rPr lang="ja-JP" altLang="en-US" b="1" dirty="0" smtClean="0">
                <a:solidFill>
                  <a:schemeClr val="tx1"/>
                </a:solidFill>
              </a:rPr>
              <a:t>：ふーん、狭いことにも意味があるんですね。床の間の掛け軸と花は、派手ではないけどとてもきれい</a:t>
            </a:r>
            <a:endParaRPr lang="en-US" altLang="ja-JP" b="1" dirty="0" smtClean="0">
              <a:solidFill>
                <a:schemeClr val="tx1"/>
              </a:solidFill>
            </a:endParaRPr>
          </a:p>
          <a:p>
            <a:pPr algn="l"/>
            <a:r>
              <a:rPr lang="ja-JP" altLang="en-US" b="1" dirty="0" smtClean="0">
                <a:solidFill>
                  <a:schemeClr val="tx1"/>
                </a:solidFill>
              </a:rPr>
              <a:t>でした。見ている内に心に大きなゆとりが生まれてきました。</a:t>
            </a:r>
            <a:endParaRPr lang="en-US" altLang="ja-JP" b="1" dirty="0" smtClean="0">
              <a:solidFill>
                <a:schemeClr val="tx1"/>
              </a:solidFill>
            </a:endParaRPr>
          </a:p>
          <a:p>
            <a:pPr algn="l"/>
            <a:endParaRPr lang="en-US" altLang="ja-JP" b="1" dirty="0" smtClean="0">
              <a:solidFill>
                <a:schemeClr val="tx1"/>
              </a:solidFill>
            </a:endParaRPr>
          </a:p>
          <a:p>
            <a:pPr algn="l"/>
            <a:endParaRPr lang="en-US" altLang="ja-JP" b="1" u="sng" dirty="0" smtClean="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お茶会</a:t>
            </a:r>
            <a:endParaRPr lang="en-US" dirty="0"/>
          </a:p>
        </p:txBody>
      </p:sp>
      <p:sp>
        <p:nvSpPr>
          <p:cNvPr id="3" name="Content Placeholder 2"/>
          <p:cNvSpPr>
            <a:spLocks noGrp="1"/>
          </p:cNvSpPr>
          <p:nvPr>
            <p:ph idx="1"/>
          </p:nvPr>
        </p:nvSpPr>
        <p:spPr/>
        <p:txBody>
          <a:bodyPr>
            <a:normAutofit fontScale="62500" lnSpcReduction="20000"/>
          </a:bodyPr>
          <a:lstStyle/>
          <a:p>
            <a:r>
              <a:rPr lang="ja-JP" altLang="en-US" b="1" u="sng" smtClean="0"/>
              <a:t>おばあさん</a:t>
            </a:r>
            <a:r>
              <a:rPr lang="ja-JP" altLang="en-US" b="1" smtClean="0"/>
              <a:t>：そう、それは良かったわね。それはお茶の心よ。</a:t>
            </a:r>
            <a:endParaRPr lang="en-US" altLang="ja-JP" b="1" dirty="0" smtClean="0"/>
          </a:p>
          <a:p>
            <a:endParaRPr lang="en-US" altLang="ja-JP" b="1" dirty="0" smtClean="0"/>
          </a:p>
          <a:p>
            <a:r>
              <a:rPr lang="ja-JP" altLang="en-US" b="1" u="sng" smtClean="0"/>
              <a:t>ユラ</a:t>
            </a:r>
            <a:r>
              <a:rPr lang="ja-JP" altLang="en-US" b="1" smtClean="0"/>
              <a:t>：お茶の心？僕は雰囲気は気に入りましたがあまり理解はでいませんでした。あのような儀式は何のためですか？</a:t>
            </a:r>
            <a:endParaRPr lang="en-US" altLang="ja-JP" b="1" dirty="0" smtClean="0"/>
          </a:p>
          <a:p>
            <a:endParaRPr lang="en-US" altLang="ja-JP" b="1" dirty="0" smtClean="0"/>
          </a:p>
          <a:p>
            <a:r>
              <a:rPr lang="ja-JP" altLang="en-US" b="1" u="sng" smtClean="0"/>
              <a:t>おばあさん</a:t>
            </a:r>
            <a:r>
              <a:rPr lang="ja-JP" altLang="en-US" b="1" smtClean="0"/>
              <a:t>：そうね、お茶には長い歴史があって、簡単に口では説明しきれないけれど・・・。人はいつも忙しくて周りの美を</a:t>
            </a:r>
            <a:endParaRPr lang="en-US" altLang="ja-JP" b="1" dirty="0" smtClean="0"/>
          </a:p>
          <a:p>
            <a:r>
              <a:rPr lang="ja-JP" altLang="en-US" b="1" smtClean="0"/>
              <a:t>見るゆとりをなくしてしますでしょう。</a:t>
            </a:r>
            <a:endParaRPr lang="en-US" altLang="ja-JP" b="1" dirty="0" smtClean="0"/>
          </a:p>
          <a:p>
            <a:endParaRPr lang="en-US" altLang="ja-JP" b="1" dirty="0" smtClean="0"/>
          </a:p>
          <a:p>
            <a:r>
              <a:rPr lang="ja-JP" altLang="en-US" b="1" u="sng" smtClean="0"/>
              <a:t>マリナ</a:t>
            </a:r>
            <a:r>
              <a:rPr lang="ja-JP" altLang="en-US" b="1" smtClean="0"/>
              <a:t>：そうですね。</a:t>
            </a:r>
            <a:endParaRPr lang="en-US" altLang="ja-JP" b="1" dirty="0" smtClean="0"/>
          </a:p>
          <a:p>
            <a:endParaRPr lang="en-US" altLang="ja-JP" b="1" dirty="0" smtClean="0"/>
          </a:p>
          <a:p>
            <a:r>
              <a:rPr lang="ja-JP" altLang="en-US" b="1" u="sng" smtClean="0"/>
              <a:t>おばあさん</a:t>
            </a:r>
            <a:r>
              <a:rPr lang="ja-JP" altLang="en-US" b="1" smtClean="0"/>
              <a:t>：お茶屋はあまり広くもないし、明るくもない。よけない物も置いてないし、音楽</a:t>
            </a:r>
            <a:endParaRPr lang="en-US" altLang="ja-JP" b="1" dirty="0" smtClean="0"/>
          </a:p>
          <a:p>
            <a:endParaRPr lang="en-US" altLang="ja-JP" b="1" dirty="0" smtClean="0"/>
          </a:p>
          <a:p>
            <a:r>
              <a:rPr lang="ja-JP" altLang="en-US" b="1" smtClean="0"/>
              <a:t>もなくて自然な音だけよね。</a:t>
            </a:r>
            <a:endParaRPr lang="en-US" altLang="ja-JP" b="1"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357190"/>
          </a:xfrm>
        </p:spPr>
        <p:txBody>
          <a:bodyPr>
            <a:normAutofit fontScale="90000"/>
          </a:bodyPr>
          <a:lstStyle/>
          <a:p>
            <a:r>
              <a:rPr lang="ja-JP" altLang="en-US" dirty="0" smtClean="0"/>
              <a:t>お茶会</a:t>
            </a:r>
            <a:endParaRPr lang="en-US" dirty="0"/>
          </a:p>
        </p:txBody>
      </p:sp>
      <p:sp>
        <p:nvSpPr>
          <p:cNvPr id="3" name="Content Placeholder 2"/>
          <p:cNvSpPr>
            <a:spLocks noGrp="1"/>
          </p:cNvSpPr>
          <p:nvPr>
            <p:ph idx="1"/>
          </p:nvPr>
        </p:nvSpPr>
        <p:spPr>
          <a:xfrm>
            <a:off x="457200" y="714380"/>
            <a:ext cx="8229600" cy="6429396"/>
          </a:xfrm>
        </p:spPr>
        <p:txBody>
          <a:bodyPr>
            <a:normAutofit fontScale="55000" lnSpcReduction="20000"/>
          </a:bodyPr>
          <a:lstStyle/>
          <a:p>
            <a:r>
              <a:rPr lang="ja-JP" altLang="en-US" sz="3700" b="1" u="sng" dirty="0" smtClean="0">
                <a:solidFill>
                  <a:schemeClr val="tx1"/>
                </a:solidFill>
              </a:rPr>
              <a:t>ユラ</a:t>
            </a:r>
            <a:r>
              <a:rPr lang="ja-JP" altLang="en-US" sz="3700" b="1" dirty="0" smtClean="0">
                <a:solidFill>
                  <a:schemeClr val="tx1"/>
                </a:solidFill>
              </a:rPr>
              <a:t>：そういえばそうですね。</a:t>
            </a:r>
            <a:endParaRPr lang="en-US" altLang="ja-JP" sz="3700" b="1" dirty="0" smtClean="0">
              <a:solidFill>
                <a:schemeClr val="tx1"/>
              </a:solidFill>
            </a:endParaRPr>
          </a:p>
          <a:p>
            <a:endParaRPr lang="en-US" altLang="ja-JP" sz="3700" b="1" dirty="0" smtClean="0">
              <a:solidFill>
                <a:schemeClr val="tx1"/>
              </a:solidFill>
            </a:endParaRPr>
          </a:p>
          <a:p>
            <a:r>
              <a:rPr lang="ja-JP" altLang="en-US" sz="3700" b="1" u="sng" dirty="0" smtClean="0">
                <a:solidFill>
                  <a:schemeClr val="tx1"/>
                </a:solidFill>
              </a:rPr>
              <a:t>おばあさん</a:t>
            </a:r>
            <a:r>
              <a:rPr lang="ja-JP" altLang="en-US" sz="3700" b="1" dirty="0" smtClean="0">
                <a:solidFill>
                  <a:schemeClr val="tx1"/>
                </a:solidFill>
              </a:rPr>
              <a:t>：お茶屋に入るのは別世界に入るものなのよ。そこで心が落ち着いて、ものを美しいと</a:t>
            </a:r>
            <a:endParaRPr lang="en-US" altLang="ja-JP" sz="3700" b="1" dirty="0" smtClean="0">
              <a:solidFill>
                <a:schemeClr val="tx1"/>
              </a:solidFill>
            </a:endParaRPr>
          </a:p>
          <a:p>
            <a:r>
              <a:rPr lang="ja-JP" altLang="en-US" sz="3700" b="1" dirty="0" smtClean="0">
                <a:solidFill>
                  <a:schemeClr val="tx1"/>
                </a:solidFill>
              </a:rPr>
              <a:t>感じたりゆっくり考えたりすることができるようになるの。</a:t>
            </a:r>
            <a:endParaRPr lang="en-US" altLang="ja-JP" sz="3700" b="1" dirty="0" smtClean="0">
              <a:solidFill>
                <a:schemeClr val="tx1"/>
              </a:solidFill>
            </a:endParaRPr>
          </a:p>
          <a:p>
            <a:endParaRPr lang="en-US" altLang="ja-JP" sz="3700" b="1" dirty="0" smtClean="0">
              <a:solidFill>
                <a:schemeClr val="tx1"/>
              </a:solidFill>
            </a:endParaRPr>
          </a:p>
          <a:p>
            <a:r>
              <a:rPr lang="ja-JP" altLang="en-US" sz="3700" b="1" u="sng" dirty="0" smtClean="0">
                <a:solidFill>
                  <a:schemeClr val="tx1"/>
                </a:solidFill>
              </a:rPr>
              <a:t>おじいさん</a:t>
            </a:r>
            <a:r>
              <a:rPr lang="ja-JP" altLang="en-US" sz="3700" b="1" dirty="0" smtClean="0">
                <a:solidFill>
                  <a:schemeClr val="tx1"/>
                </a:solidFill>
              </a:rPr>
              <a:t>：茶道では、日常の何気ない物事の中にある美を見出すことが肝心なんだよ。</a:t>
            </a:r>
            <a:endParaRPr lang="en-US" altLang="ja-JP" sz="3700" b="1" dirty="0" smtClean="0">
              <a:solidFill>
                <a:schemeClr val="tx1"/>
              </a:solidFill>
            </a:endParaRPr>
          </a:p>
          <a:p>
            <a:endParaRPr lang="en-US" altLang="ja-JP" sz="3700" b="1" dirty="0" smtClean="0">
              <a:solidFill>
                <a:schemeClr val="tx1"/>
              </a:solidFill>
            </a:endParaRPr>
          </a:p>
          <a:p>
            <a:r>
              <a:rPr lang="ja-JP" altLang="en-US" sz="3700" b="1" u="sng" dirty="0" smtClean="0">
                <a:solidFill>
                  <a:schemeClr val="tx1"/>
                </a:solidFill>
              </a:rPr>
              <a:t>おばあさん</a:t>
            </a:r>
            <a:r>
              <a:rPr lang="ja-JP" altLang="en-US" sz="3700" b="1" dirty="0" smtClean="0">
                <a:solidFill>
                  <a:schemeClr val="tx1"/>
                </a:solidFill>
              </a:rPr>
              <a:t>：モスクワではお茶を習うことができますか。</a:t>
            </a:r>
            <a:endParaRPr lang="en-US" altLang="ja-JP" sz="3700" b="1" dirty="0" smtClean="0">
              <a:solidFill>
                <a:schemeClr val="tx1"/>
              </a:solidFill>
            </a:endParaRPr>
          </a:p>
          <a:p>
            <a:endParaRPr lang="en-US" altLang="ja-JP" sz="3700" b="1" dirty="0" smtClean="0">
              <a:solidFill>
                <a:schemeClr val="tx1"/>
              </a:solidFill>
            </a:endParaRPr>
          </a:p>
          <a:p>
            <a:r>
              <a:rPr lang="ja-JP" altLang="en-US" sz="3700" b="1" u="sng" dirty="0" smtClean="0">
                <a:solidFill>
                  <a:schemeClr val="tx1"/>
                </a:solidFill>
              </a:rPr>
              <a:t>ユラ</a:t>
            </a:r>
            <a:r>
              <a:rPr lang="ja-JP" altLang="en-US" sz="3700" b="1" dirty="0" smtClean="0">
                <a:solidFill>
                  <a:schemeClr val="tx1"/>
                </a:solidFill>
              </a:rPr>
              <a:t>：ええ、裏千家の</a:t>
            </a:r>
            <a:r>
              <a:rPr lang="ja-JP" altLang="en-US" sz="3700" b="1" dirty="0" smtClean="0"/>
              <a:t>お先生がいらっしゃるんです。マリナはその先生の授業に出たことがあります。</a:t>
            </a:r>
            <a:endParaRPr lang="en-US" altLang="ja-JP" sz="3700" b="1" dirty="0" smtClean="0"/>
          </a:p>
          <a:p>
            <a:endParaRPr lang="en-US" altLang="ja-JP" sz="3700" b="1" dirty="0" smtClean="0"/>
          </a:p>
          <a:p>
            <a:r>
              <a:rPr lang="ja-JP" altLang="en-US" sz="3700" b="1" u="sng" dirty="0" smtClean="0">
                <a:solidFill>
                  <a:schemeClr val="tx1"/>
                </a:solidFill>
              </a:rPr>
              <a:t>おばあさん</a:t>
            </a:r>
            <a:r>
              <a:rPr lang="ja-JP" altLang="en-US" sz="3700" b="1" dirty="0" smtClean="0">
                <a:solidFill>
                  <a:schemeClr val="tx1"/>
                </a:solidFill>
              </a:rPr>
              <a:t>：そう、お茶を点てることができるの。</a:t>
            </a:r>
            <a:endParaRPr lang="en-US" altLang="ja-JP" sz="3700" b="1" dirty="0" smtClean="0">
              <a:solidFill>
                <a:schemeClr val="tx1"/>
              </a:solidFill>
            </a:endParaRPr>
          </a:p>
          <a:p>
            <a:endParaRPr lang="en-US" altLang="ja-JP" sz="3700" b="1" dirty="0" smtClean="0">
              <a:solidFill>
                <a:schemeClr val="tx1"/>
              </a:solidFill>
            </a:endParaRPr>
          </a:p>
          <a:p>
            <a:r>
              <a:rPr lang="ja-JP" altLang="en-US" sz="3700" b="1" u="sng" dirty="0"/>
              <a:t>マリ</a:t>
            </a:r>
            <a:r>
              <a:rPr lang="ja-JP" altLang="en-US" sz="3700" b="1" u="sng" dirty="0" smtClean="0"/>
              <a:t>ナ：</a:t>
            </a:r>
            <a:r>
              <a:rPr lang="ja-JP" altLang="en-US" sz="3700" b="1" dirty="0" smtClean="0"/>
              <a:t>いいえ、まだです。お点前はとても難しいです。茶碗に抹茶を入れて釜のお湯を注ぎ、茶筅でかき回して</a:t>
            </a:r>
            <a:endParaRPr lang="en-US" altLang="ja-JP" sz="3700" b="1" dirty="0" smtClean="0"/>
          </a:p>
          <a:p>
            <a:r>
              <a:rPr lang="ja-JP" altLang="en-US" sz="3700" b="1" dirty="0" smtClean="0"/>
              <a:t>泡立てるだけなんですけど。一度だけ点ててみましたけど、考えてもらった通りにはなかなかできませんでした。</a:t>
            </a:r>
            <a:endParaRPr lang="en-US" altLang="ja-JP" sz="3700" b="1" dirty="0" smtClean="0"/>
          </a:p>
          <a:p>
            <a:endParaRPr lang="en-US" altLang="ja-JP" sz="3700" b="1" dirty="0" smtClean="0"/>
          </a:p>
          <a:p>
            <a:endParaRPr lang="en-US" b="1" u="sn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1462"/>
            <a:ext cx="8115328" cy="642942"/>
          </a:xfrm>
        </p:spPr>
        <p:txBody>
          <a:bodyPr>
            <a:normAutofit fontScale="90000"/>
          </a:bodyPr>
          <a:lstStyle/>
          <a:p>
            <a:r>
              <a:rPr lang="ja-JP" altLang="en-US" smtClean="0"/>
              <a:t>お茶会</a:t>
            </a:r>
            <a:endParaRPr lang="en-US" dirty="0"/>
          </a:p>
        </p:txBody>
      </p:sp>
      <p:sp>
        <p:nvSpPr>
          <p:cNvPr id="3" name="Content Placeholder 2"/>
          <p:cNvSpPr>
            <a:spLocks noGrp="1"/>
          </p:cNvSpPr>
          <p:nvPr>
            <p:ph idx="1"/>
          </p:nvPr>
        </p:nvSpPr>
        <p:spPr>
          <a:xfrm>
            <a:off x="457200" y="500042"/>
            <a:ext cx="8329642" cy="6072230"/>
          </a:xfrm>
        </p:spPr>
        <p:txBody>
          <a:bodyPr>
            <a:normAutofit fontScale="47500" lnSpcReduction="20000"/>
          </a:bodyPr>
          <a:lstStyle/>
          <a:p>
            <a:r>
              <a:rPr lang="ja-JP" altLang="en-US" b="1" u="sng" smtClean="0"/>
              <a:t>ユラ</a:t>
            </a:r>
            <a:r>
              <a:rPr lang="ja-JP" altLang="en-US" b="1" smtClean="0"/>
              <a:t>：僕は客として参加したので飲み方だけでした。右手でち茶碗を取り、左の手のひらに乗せ、</a:t>
            </a:r>
            <a:endParaRPr lang="en-US" altLang="ja-JP" b="1" dirty="0" smtClean="0"/>
          </a:p>
          <a:p>
            <a:endParaRPr lang="en-US" altLang="ja-JP" b="1" dirty="0" smtClean="0"/>
          </a:p>
          <a:p>
            <a:r>
              <a:rPr lang="ja-JP" altLang="en-US" b="1" smtClean="0"/>
              <a:t>茶碗を向こうか</a:t>
            </a:r>
            <a:endParaRPr lang="en-US" altLang="ja-JP" b="1" dirty="0" smtClean="0"/>
          </a:p>
          <a:p>
            <a:endParaRPr lang="en-US" altLang="ja-JP" b="1" dirty="0" smtClean="0"/>
          </a:p>
          <a:p>
            <a:r>
              <a:rPr lang="ja-JP" altLang="en-US" b="1" smtClean="0"/>
              <a:t>ら手前に回す、なんてことを教割りました。でもなかなかすぐには覚えられませんね。</a:t>
            </a:r>
            <a:endParaRPr lang="en-US" altLang="ja-JP" b="1" dirty="0" smtClean="0"/>
          </a:p>
          <a:p>
            <a:endParaRPr lang="en-US" altLang="ja-JP" b="1" dirty="0" smtClean="0"/>
          </a:p>
          <a:p>
            <a:r>
              <a:rPr lang="ja-JP" altLang="en-US" b="1" u="sng" smtClean="0"/>
              <a:t>ゆみ：</a:t>
            </a:r>
            <a:r>
              <a:rPr lang="ja-JP" altLang="en-US" b="1" smtClean="0"/>
              <a:t>飲んだ後、茶碗の口つけたとこを指先で拭って、指を壊紙で拭くのよね。ユラ、忘れたん</a:t>
            </a:r>
            <a:endParaRPr lang="en-US" altLang="ja-JP" b="1" dirty="0" smtClean="0"/>
          </a:p>
          <a:p>
            <a:r>
              <a:rPr lang="ja-JP" altLang="en-US" b="1" smtClean="0"/>
              <a:t>じゃない？</a:t>
            </a:r>
            <a:endParaRPr lang="en-US" altLang="ja-JP" b="1" dirty="0" smtClean="0"/>
          </a:p>
          <a:p>
            <a:endParaRPr lang="en-US" altLang="ja-JP" b="1" dirty="0" smtClean="0"/>
          </a:p>
          <a:p>
            <a:r>
              <a:rPr lang="ja-JP" altLang="en-US" b="1" u="sng" smtClean="0"/>
              <a:t>おばあさん</a:t>
            </a:r>
            <a:r>
              <a:rPr lang="ja-JP" altLang="en-US" b="1" smtClean="0"/>
              <a:t>：ゆみちゃん、そんなこと言わないの。初めての人には難しいのよ。お茶は長い時間を</a:t>
            </a:r>
            <a:endParaRPr lang="en-US" altLang="ja-JP" b="1" dirty="0" smtClean="0"/>
          </a:p>
          <a:p>
            <a:r>
              <a:rPr lang="ja-JP" altLang="en-US" b="1" smtClean="0"/>
              <a:t>かけて勉強す</a:t>
            </a:r>
            <a:endParaRPr lang="en-US" altLang="ja-JP" b="1" dirty="0" smtClean="0"/>
          </a:p>
          <a:p>
            <a:r>
              <a:rPr lang="ja-JP" altLang="en-US" b="1" smtClean="0"/>
              <a:t>るものなんだから。</a:t>
            </a:r>
            <a:endParaRPr lang="en-US" altLang="ja-JP" b="1" dirty="0" smtClean="0"/>
          </a:p>
          <a:p>
            <a:endParaRPr lang="en-US" altLang="ja-JP" b="1" dirty="0" smtClean="0"/>
          </a:p>
          <a:p>
            <a:r>
              <a:rPr lang="ja-JP" altLang="en-US" b="1" u="sng" smtClean="0"/>
              <a:t>おじいさん</a:t>
            </a:r>
            <a:r>
              <a:rPr lang="ja-JP" altLang="en-US" b="1" smtClean="0"/>
              <a:t>：そうだよ。茶道は、ただお茶を飲むだけの儀式ではない。茶碗をは初めとする茶道具</a:t>
            </a:r>
            <a:endParaRPr lang="en-US" altLang="ja-JP" b="1" dirty="0" smtClean="0"/>
          </a:p>
          <a:p>
            <a:r>
              <a:rPr lang="ja-JP" altLang="en-US" b="1" smtClean="0"/>
              <a:t>や建築、庭など</a:t>
            </a:r>
            <a:endParaRPr lang="en-US" altLang="ja-JP" b="1" dirty="0" smtClean="0"/>
          </a:p>
          <a:p>
            <a:r>
              <a:rPr lang="ja-JP" altLang="en-US" b="1" smtClean="0"/>
              <a:t>の総合芸術だし、それぞれがとても重要なんだ。</a:t>
            </a:r>
            <a:endParaRPr lang="en-US" altLang="ja-JP" b="1" dirty="0" smtClean="0"/>
          </a:p>
          <a:p>
            <a:endParaRPr lang="en-US" altLang="ja-JP" b="1" dirty="0" smtClean="0"/>
          </a:p>
          <a:p>
            <a:r>
              <a:rPr lang="ja-JP" altLang="en-US" b="1" u="sng" smtClean="0"/>
              <a:t>ユラ</a:t>
            </a:r>
            <a:r>
              <a:rPr lang="ja-JP" altLang="en-US" b="1" smtClean="0"/>
              <a:t>：そうですか。すごいですね。</a:t>
            </a:r>
            <a:endParaRPr lang="en-US" altLang="ja-JP" b="1" dirty="0" smtClean="0"/>
          </a:p>
          <a:p>
            <a:endParaRPr lang="en-US" altLang="ja-JP" b="1" dirty="0" smtClean="0"/>
          </a:p>
          <a:p>
            <a:r>
              <a:rPr lang="ja-JP" altLang="en-US" b="1" u="sng" smtClean="0"/>
              <a:t>おばあさん</a:t>
            </a:r>
            <a:r>
              <a:rPr lang="ja-JP" altLang="en-US" b="1" smtClean="0"/>
              <a:t>：でもー番大切なのは、主人とお客様の心の通い合いよ。「お先に」とか「いただきま</a:t>
            </a:r>
            <a:endParaRPr lang="en-US" altLang="ja-JP" b="1" dirty="0" smtClean="0"/>
          </a:p>
          <a:p>
            <a:r>
              <a:rPr lang="ja-JP" altLang="en-US" b="1" smtClean="0"/>
              <a:t>す」とか「けっこうなお点前でした」とか自然に心から</a:t>
            </a:r>
            <a:endParaRPr lang="en-US" altLang="ja-JP" b="1" dirty="0" smtClean="0"/>
          </a:p>
          <a:p>
            <a:r>
              <a:rPr lang="ja-JP" altLang="en-US" b="1" smtClean="0"/>
              <a:t>言えるようにならないとね。世界中の人がそうできれば、つまらない争いや戦争はしなくなるでしょ</a:t>
            </a:r>
            <a:endParaRPr lang="en-US" altLang="ja-JP" b="1" dirty="0" smtClean="0"/>
          </a:p>
          <a:p>
            <a:r>
              <a:rPr lang="ja-JP" altLang="en-US" b="1" smtClean="0"/>
              <a:t>うにね。</a:t>
            </a:r>
            <a:endParaRPr lang="en-US" altLang="ja-JP" b="1" dirty="0" smtClean="0"/>
          </a:p>
          <a:p>
            <a:endParaRPr lang="en-US" altLang="ja-JP" b="1" dirty="0" smtClean="0"/>
          </a:p>
          <a:p>
            <a:r>
              <a:rPr lang="ja-JP" altLang="en-US" b="1" u="sng" smtClean="0"/>
              <a:t>マリナ：</a:t>
            </a:r>
            <a:r>
              <a:rPr lang="ja-JP" altLang="en-US" b="1" smtClean="0"/>
              <a:t>そうですね。モスクワに帰ってから、また茶道の授業に出て、もっと勉強したいと思います。</a:t>
            </a:r>
            <a:endParaRPr lang="en-US" altLang="ja-JP" b="1" u="sng"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725470"/>
          </a:xfrm>
        </p:spPr>
        <p:txBody>
          <a:bodyPr>
            <a:normAutofit fontScale="90000"/>
          </a:bodyPr>
          <a:lstStyle/>
          <a:p>
            <a:r>
              <a:rPr lang="ja-JP" altLang="en-US" dirty="0" smtClean="0"/>
              <a:t>茶事の６つのポイント</a:t>
            </a:r>
            <a:endParaRPr lang="en-US" dirty="0"/>
          </a:p>
        </p:txBody>
      </p:sp>
      <p:sp>
        <p:nvSpPr>
          <p:cNvPr id="3" name="Content Placeholder 2"/>
          <p:cNvSpPr>
            <a:spLocks noGrp="1"/>
          </p:cNvSpPr>
          <p:nvPr>
            <p:ph idx="1"/>
          </p:nvPr>
        </p:nvSpPr>
        <p:spPr>
          <a:xfrm>
            <a:off x="457200" y="714356"/>
            <a:ext cx="8229600" cy="5929354"/>
          </a:xfrm>
        </p:spPr>
        <p:txBody>
          <a:bodyPr>
            <a:normAutofit fontScale="32500" lnSpcReduction="20000"/>
          </a:bodyPr>
          <a:lstStyle/>
          <a:p>
            <a:r>
              <a:rPr lang="ja-JP" altLang="en-US" sz="8000" b="1" dirty="0" smtClean="0"/>
              <a:t>ここで風炉の事季の茶事の順序を概略説明しておきましょ</a:t>
            </a:r>
            <a:r>
              <a:rPr lang="ja-JP" altLang="en-US" sz="8000" b="1" smtClean="0"/>
              <a:t>う。</a:t>
            </a:r>
            <a:endParaRPr lang="en-US" altLang="ja-JP" sz="8000" b="1" dirty="0" smtClean="0"/>
          </a:p>
          <a:p>
            <a:endParaRPr lang="en-US" altLang="ja-JP" sz="8000" b="1" dirty="0" smtClean="0"/>
          </a:p>
          <a:p>
            <a:r>
              <a:rPr lang="ja-JP" altLang="en-US" sz="8000" b="1" dirty="0" smtClean="0"/>
              <a:t>まずお客様をお呼びするためには、亭主としてはテーマの設定ということが第一の仕事で</a:t>
            </a:r>
            <a:r>
              <a:rPr lang="ja-JP" altLang="en-US" sz="8000" b="1" smtClean="0"/>
              <a:t>す。</a:t>
            </a:r>
            <a:endParaRPr lang="en-US" altLang="ja-JP" sz="8000" b="1" dirty="0" smtClean="0"/>
          </a:p>
          <a:p>
            <a:r>
              <a:rPr lang="ja-JP" altLang="en-US" sz="8000" b="1" smtClean="0"/>
              <a:t>何</a:t>
            </a:r>
            <a:r>
              <a:rPr lang="ja-JP" altLang="en-US" sz="8000" b="1" dirty="0" smtClean="0"/>
              <a:t>気なしにすることもありますが、そこにはテーマがなかったらどうにもできないわけですから、まずテーマが重要なのです。</a:t>
            </a:r>
            <a:endParaRPr lang="en-US" altLang="ja-JP" sz="8000" b="1" dirty="0" smtClean="0"/>
          </a:p>
          <a:p>
            <a:r>
              <a:rPr lang="ja-JP" altLang="en-US" sz="8000" b="1" dirty="0" smtClean="0"/>
              <a:t>テーマの次に、どういう客組みでお呼びするかというお客に関する組み合わせということがあります。それが人数によってそれらか変化す</a:t>
            </a:r>
            <a:r>
              <a:rPr lang="ja-JP" altLang="en-US" sz="8000" b="1" smtClean="0"/>
              <a:t>る。</a:t>
            </a:r>
            <a:endParaRPr lang="en-US" altLang="ja-JP" sz="8000" b="1" dirty="0" smtClean="0"/>
          </a:p>
          <a:p>
            <a:r>
              <a:rPr lang="ja-JP" altLang="en-US" sz="8000" b="1" smtClean="0"/>
              <a:t>客</a:t>
            </a:r>
            <a:r>
              <a:rPr lang="ja-JP" altLang="en-US" sz="8000" b="1" dirty="0" smtClean="0"/>
              <a:t>組みや人数により、例えば自分の家で間に合わない場合は、お寺を借りるなりどこか適当な席を借りなければならない。そういう場所の選定はあらかじめしっかりと決め、またその環境も大事ですから、それも合わせて決めておく。</a:t>
            </a:r>
            <a:endParaRPr lang="en-US" altLang="ja-JP" sz="8000" b="1" dirty="0" smtClean="0"/>
          </a:p>
          <a:p>
            <a:endParaRPr lang="en-US" altLang="ja-JP"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茶室</a:t>
            </a:r>
            <a:endParaRPr lang="en-US" dirty="0"/>
          </a:p>
        </p:txBody>
      </p:sp>
      <p:sp>
        <p:nvSpPr>
          <p:cNvPr id="3" name="Content Placeholder 2"/>
          <p:cNvSpPr>
            <a:spLocks noGrp="1"/>
          </p:cNvSpPr>
          <p:nvPr>
            <p:ph idx="1"/>
          </p:nvPr>
        </p:nvSpPr>
        <p:spPr/>
        <p:txBody>
          <a:bodyPr/>
          <a:lstStyle/>
          <a:p>
            <a:endParaRPr lang="en-US" dirty="0"/>
          </a:p>
        </p:txBody>
      </p:sp>
      <p:pic>
        <p:nvPicPr>
          <p:cNvPr id="13314" name="Picture 2" descr="C:\Documents and Settings\Irakli\Desktop\茶室.jpg"/>
          <p:cNvPicPr>
            <a:picLocks noChangeAspect="1" noChangeArrowheads="1"/>
          </p:cNvPicPr>
          <p:nvPr/>
        </p:nvPicPr>
        <p:blipFill>
          <a:blip r:embed="rId2"/>
          <a:srcRect/>
          <a:stretch>
            <a:fillRect/>
          </a:stretch>
        </p:blipFill>
        <p:spPr bwMode="auto">
          <a:xfrm>
            <a:off x="-32" y="1000108"/>
            <a:ext cx="3433536" cy="3429024"/>
          </a:xfrm>
          <a:prstGeom prst="rect">
            <a:avLst/>
          </a:prstGeom>
          <a:noFill/>
        </p:spPr>
      </p:pic>
      <p:pic>
        <p:nvPicPr>
          <p:cNvPr id="13315" name="Picture 3" descr="C:\Documents and Settings\Irakli\Desktop\茶室１.jpg"/>
          <p:cNvPicPr>
            <a:picLocks noChangeAspect="1" noChangeArrowheads="1"/>
          </p:cNvPicPr>
          <p:nvPr/>
        </p:nvPicPr>
        <p:blipFill>
          <a:blip r:embed="rId3"/>
          <a:srcRect/>
          <a:stretch>
            <a:fillRect/>
          </a:stretch>
        </p:blipFill>
        <p:spPr bwMode="auto">
          <a:xfrm>
            <a:off x="3400416" y="2643182"/>
            <a:ext cx="3314724" cy="4143404"/>
          </a:xfrm>
          <a:prstGeom prst="rect">
            <a:avLst/>
          </a:prstGeom>
          <a:noFill/>
        </p:spPr>
      </p:pic>
      <p:pic>
        <p:nvPicPr>
          <p:cNvPr id="13316" name="Picture 4" descr="C:\Documents and Settings\Irakli\Desktop\茶室２.jpg"/>
          <p:cNvPicPr>
            <a:picLocks noChangeAspect="1" noChangeArrowheads="1"/>
          </p:cNvPicPr>
          <p:nvPr/>
        </p:nvPicPr>
        <p:blipFill>
          <a:blip r:embed="rId4"/>
          <a:srcRect/>
          <a:stretch>
            <a:fillRect/>
          </a:stretch>
        </p:blipFill>
        <p:spPr bwMode="auto">
          <a:xfrm>
            <a:off x="6367495" y="1071546"/>
            <a:ext cx="2847975" cy="33337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lstStyle/>
          <a:p>
            <a:r>
              <a:rPr lang="ja-JP" altLang="en-US" smtClean="0"/>
              <a:t>茶事の６つのポイント</a:t>
            </a:r>
            <a:endParaRPr lang="en-US" dirty="0"/>
          </a:p>
        </p:txBody>
      </p:sp>
      <p:sp>
        <p:nvSpPr>
          <p:cNvPr id="3" name="Content Placeholder 2"/>
          <p:cNvSpPr>
            <a:spLocks noGrp="1"/>
          </p:cNvSpPr>
          <p:nvPr>
            <p:ph idx="1"/>
          </p:nvPr>
        </p:nvSpPr>
        <p:spPr>
          <a:xfrm>
            <a:off x="457200" y="1000108"/>
            <a:ext cx="8229600" cy="5857892"/>
          </a:xfrm>
        </p:spPr>
        <p:txBody>
          <a:bodyPr>
            <a:normAutofit fontScale="85000" lnSpcReduction="20000"/>
          </a:bodyPr>
          <a:lstStyle/>
          <a:p>
            <a:r>
              <a:rPr lang="ja-JP" altLang="en-US" b="1" smtClean="0"/>
              <a:t>場所が決まったらこんどは季節です。</a:t>
            </a:r>
            <a:endParaRPr lang="en-US" altLang="ja-JP" b="1" dirty="0" smtClean="0"/>
          </a:p>
          <a:p>
            <a:r>
              <a:rPr lang="ja-JP" altLang="en-US" b="1" smtClean="0"/>
              <a:t>これは早春あり、初夏あり、初秋ありで、それぞれの季節にふさわしいその季節感というものを、道具から懐石にいたるまですべてにわたって充分に生かさなければなりません。</a:t>
            </a:r>
            <a:endParaRPr lang="en-US" altLang="ja-JP" b="1" dirty="0" smtClean="0"/>
          </a:p>
          <a:p>
            <a:r>
              <a:rPr lang="ja-JP" altLang="en-US" b="1" smtClean="0"/>
              <a:t>その次が道具の取り合わせです。</a:t>
            </a:r>
            <a:endParaRPr lang="en-US" altLang="ja-JP" b="1" dirty="0" smtClean="0"/>
          </a:p>
          <a:p>
            <a:r>
              <a:rPr lang="ja-JP" altLang="en-US" b="1" smtClean="0"/>
              <a:t>場所や季節によって道具もいろいろ変わってきますが、まず床の間の掛物が第一で、それに生きた自然の花、それも茶花であり、流儀花でないシンプルなもの、すなわち利休居士の教えである「花は野の花のように」の心で配し、茶碗・茶入れとすべてに気配りするのです。</a:t>
            </a:r>
            <a:endParaRPr lang="en-US" altLang="ja-JP" b="1" dirty="0" smtClean="0"/>
          </a:p>
          <a:p>
            <a:r>
              <a:rPr lang="ja-JP" altLang="en-US" b="1" smtClean="0"/>
              <a:t>道具はあり合わせにせよとの教えは、無理のない分相応を教えているのです。借り物や点前を見えばることはもってのほかで、知足安分をそれにより知り学ぶことなのです。</a:t>
            </a:r>
            <a:endParaRPr lang="en-US" altLang="ja-JP" b="1"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smtClean="0"/>
              <a:t>ついて壊石の献立を決めます。</a:t>
            </a:r>
            <a:r>
              <a:rPr lang="en-US" altLang="ja-JP" dirty="0" smtClean="0"/>
              <a:t/>
            </a:r>
            <a:br>
              <a:rPr lang="en-US" altLang="ja-JP" dirty="0" smtClean="0"/>
            </a:br>
            <a:endParaRPr lang="en-US" dirty="0"/>
          </a:p>
        </p:txBody>
      </p:sp>
      <p:sp>
        <p:nvSpPr>
          <p:cNvPr id="3" name="Content Placeholder 2"/>
          <p:cNvSpPr>
            <a:spLocks noGrp="1"/>
          </p:cNvSpPr>
          <p:nvPr>
            <p:ph idx="1"/>
          </p:nvPr>
        </p:nvSpPr>
        <p:spPr/>
        <p:txBody>
          <a:bodyPr>
            <a:normAutofit lnSpcReduction="10000"/>
          </a:bodyPr>
          <a:lstStyle/>
          <a:p>
            <a:r>
              <a:rPr lang="ja-JP" altLang="en-US" smtClean="0"/>
              <a:t>（</a:t>
            </a:r>
            <a:r>
              <a:rPr lang="ja-JP" altLang="en-US" dirty="0"/>
              <a:t>１</a:t>
            </a:r>
            <a:r>
              <a:rPr lang="ja-JP" altLang="en-US" dirty="0" smtClean="0"/>
              <a:t>）テーマ</a:t>
            </a:r>
            <a:endParaRPr lang="en-US" altLang="ja-JP" dirty="0" smtClean="0"/>
          </a:p>
          <a:p>
            <a:r>
              <a:rPr lang="ja-JP" altLang="en-US" dirty="0"/>
              <a:t>（２</a:t>
            </a:r>
            <a:r>
              <a:rPr lang="ja-JP" altLang="en-US" dirty="0" smtClean="0"/>
              <a:t>）客組み、客の人数</a:t>
            </a:r>
            <a:endParaRPr lang="en-US" altLang="ja-JP" dirty="0" smtClean="0"/>
          </a:p>
          <a:p>
            <a:r>
              <a:rPr lang="ja-JP" altLang="en-US" dirty="0"/>
              <a:t>（３</a:t>
            </a:r>
            <a:r>
              <a:rPr lang="ja-JP" altLang="en-US" dirty="0" smtClean="0"/>
              <a:t>）場所、環境</a:t>
            </a:r>
            <a:endParaRPr lang="en-US" altLang="ja-JP" dirty="0" smtClean="0"/>
          </a:p>
          <a:p>
            <a:r>
              <a:rPr lang="ja-JP" altLang="en-US" dirty="0"/>
              <a:t>（４</a:t>
            </a:r>
            <a:r>
              <a:rPr lang="ja-JP" altLang="en-US" dirty="0" smtClean="0"/>
              <a:t>）季節感</a:t>
            </a:r>
            <a:endParaRPr lang="en-US" altLang="ja-JP" dirty="0" smtClean="0"/>
          </a:p>
          <a:p>
            <a:r>
              <a:rPr lang="ja-JP" altLang="en-US" dirty="0" smtClean="0"/>
              <a:t>（５）道具の取り合わせ（献立も含む）</a:t>
            </a:r>
            <a:endParaRPr lang="en-US" altLang="ja-JP" dirty="0" smtClean="0"/>
          </a:p>
          <a:p>
            <a:r>
              <a:rPr lang="ja-JP" altLang="en-US" dirty="0"/>
              <a:t>（</a:t>
            </a:r>
            <a:r>
              <a:rPr lang="en-US" altLang="ja-JP" dirty="0"/>
              <a:t>6</a:t>
            </a:r>
            <a:r>
              <a:rPr lang="ja-JP" altLang="en-US" dirty="0" smtClean="0"/>
              <a:t>）亭主側の諸準備</a:t>
            </a:r>
            <a:endParaRPr lang="en-US" altLang="ja-JP" dirty="0" smtClean="0"/>
          </a:p>
          <a:p>
            <a:r>
              <a:rPr lang="ja-JP" altLang="en-US" dirty="0"/>
              <a:t>こうし</a:t>
            </a:r>
            <a:r>
              <a:rPr lang="ja-JP" altLang="en-US" dirty="0" smtClean="0"/>
              <a:t>た六つのポイントで、茶事または茶会を成立させるのです。</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lstStyle/>
          <a:p>
            <a:r>
              <a:rPr lang="ja-JP" altLang="en-US" dirty="0" smtClean="0"/>
              <a:t>茶道</a:t>
            </a:r>
            <a:endParaRPr lang="en-US" dirty="0"/>
          </a:p>
        </p:txBody>
      </p:sp>
      <p:pic>
        <p:nvPicPr>
          <p:cNvPr id="1026" name="Picture 2" descr="C:\Documents and Settings\Irakli\Desktop\茶道１.jpg"/>
          <p:cNvPicPr>
            <a:picLocks noChangeAspect="1" noChangeArrowheads="1"/>
          </p:cNvPicPr>
          <p:nvPr/>
        </p:nvPicPr>
        <p:blipFill>
          <a:blip r:embed="rId2"/>
          <a:srcRect/>
          <a:stretch>
            <a:fillRect/>
          </a:stretch>
        </p:blipFill>
        <p:spPr bwMode="auto">
          <a:xfrm>
            <a:off x="928662" y="1357299"/>
            <a:ext cx="2505075" cy="2286016"/>
          </a:xfrm>
          <a:prstGeom prst="rect">
            <a:avLst/>
          </a:prstGeom>
          <a:noFill/>
        </p:spPr>
      </p:pic>
      <p:pic>
        <p:nvPicPr>
          <p:cNvPr id="1027" name="Picture 3" descr="C:\Documents and Settings\Irakli\Desktop\茶道.jpg"/>
          <p:cNvPicPr>
            <a:picLocks noChangeAspect="1" noChangeArrowheads="1"/>
          </p:cNvPicPr>
          <p:nvPr/>
        </p:nvPicPr>
        <p:blipFill>
          <a:blip r:embed="rId3"/>
          <a:srcRect/>
          <a:stretch>
            <a:fillRect/>
          </a:stretch>
        </p:blipFill>
        <p:spPr bwMode="auto">
          <a:xfrm>
            <a:off x="4143372" y="1285860"/>
            <a:ext cx="4286280" cy="4786346"/>
          </a:xfrm>
          <a:prstGeom prst="rect">
            <a:avLst/>
          </a:prstGeom>
          <a:noFill/>
        </p:spPr>
      </p:pic>
      <p:pic>
        <p:nvPicPr>
          <p:cNvPr id="1028" name="Picture 4" descr="C:\Documents and Settings\Irakli\Desktop\茶会２.JPG"/>
          <p:cNvPicPr>
            <a:picLocks noChangeAspect="1" noChangeArrowheads="1"/>
          </p:cNvPicPr>
          <p:nvPr/>
        </p:nvPicPr>
        <p:blipFill>
          <a:blip r:embed="rId4"/>
          <a:srcRect/>
          <a:stretch>
            <a:fillRect/>
          </a:stretch>
        </p:blipFill>
        <p:spPr bwMode="auto">
          <a:xfrm>
            <a:off x="928663" y="3929066"/>
            <a:ext cx="2500330" cy="216537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茶碗</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C:\Documents and Settings\Irakli\Desktop\simg460_-10_1.JPG"/>
          <p:cNvPicPr>
            <a:picLocks noChangeAspect="1" noChangeArrowheads="1"/>
          </p:cNvPicPr>
          <p:nvPr/>
        </p:nvPicPr>
        <p:blipFill>
          <a:blip r:embed="rId2"/>
          <a:srcRect/>
          <a:stretch>
            <a:fillRect/>
          </a:stretch>
        </p:blipFill>
        <p:spPr bwMode="auto">
          <a:xfrm>
            <a:off x="142844" y="1285860"/>
            <a:ext cx="4500594" cy="3108223"/>
          </a:xfrm>
          <a:prstGeom prst="rect">
            <a:avLst/>
          </a:prstGeom>
          <a:noFill/>
        </p:spPr>
      </p:pic>
      <p:pic>
        <p:nvPicPr>
          <p:cNvPr id="2051" name="Picture 3" descr="C:\Documents and Settings\Irakli\Desktop\2008616142611286_2.jpg"/>
          <p:cNvPicPr>
            <a:picLocks noChangeAspect="1" noChangeArrowheads="1"/>
          </p:cNvPicPr>
          <p:nvPr/>
        </p:nvPicPr>
        <p:blipFill>
          <a:blip r:embed="rId3"/>
          <a:srcRect/>
          <a:stretch>
            <a:fillRect/>
          </a:stretch>
        </p:blipFill>
        <p:spPr bwMode="auto">
          <a:xfrm>
            <a:off x="3786182" y="3185131"/>
            <a:ext cx="4768648" cy="345857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1143000"/>
          </a:xfrm>
        </p:spPr>
        <p:txBody>
          <a:bodyPr/>
          <a:lstStyle/>
          <a:p>
            <a:r>
              <a:rPr lang="ja-JP" altLang="en-US" dirty="0" smtClean="0"/>
              <a:t>抹茶</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C:\Documents and Settings\Irakli\Desktop\抹茶.jpg"/>
          <p:cNvPicPr>
            <a:picLocks noChangeAspect="1" noChangeArrowheads="1"/>
          </p:cNvPicPr>
          <p:nvPr/>
        </p:nvPicPr>
        <p:blipFill>
          <a:blip r:embed="rId2"/>
          <a:srcRect/>
          <a:stretch>
            <a:fillRect/>
          </a:stretch>
        </p:blipFill>
        <p:spPr bwMode="auto">
          <a:xfrm>
            <a:off x="500034" y="857232"/>
            <a:ext cx="2857520" cy="2857519"/>
          </a:xfrm>
          <a:prstGeom prst="rect">
            <a:avLst/>
          </a:prstGeom>
          <a:noFill/>
        </p:spPr>
      </p:pic>
      <p:pic>
        <p:nvPicPr>
          <p:cNvPr id="3075" name="Picture 3" descr="C:\Documents and Settings\Irakli\Desktop\抹茶1.jpg"/>
          <p:cNvPicPr>
            <a:picLocks noChangeAspect="1" noChangeArrowheads="1"/>
          </p:cNvPicPr>
          <p:nvPr/>
        </p:nvPicPr>
        <p:blipFill>
          <a:blip r:embed="rId3"/>
          <a:srcRect/>
          <a:stretch>
            <a:fillRect/>
          </a:stretch>
        </p:blipFill>
        <p:spPr bwMode="auto">
          <a:xfrm>
            <a:off x="5572132" y="852494"/>
            <a:ext cx="2576506" cy="2647944"/>
          </a:xfrm>
          <a:prstGeom prst="rect">
            <a:avLst/>
          </a:prstGeom>
          <a:noFill/>
        </p:spPr>
      </p:pic>
      <p:pic>
        <p:nvPicPr>
          <p:cNvPr id="3076" name="Picture 4" descr="C:\Documents and Settings\Irakli\Desktop\有机抹茶粉（600-1200目）.jpg"/>
          <p:cNvPicPr>
            <a:picLocks noChangeAspect="1" noChangeArrowheads="1"/>
          </p:cNvPicPr>
          <p:nvPr/>
        </p:nvPicPr>
        <p:blipFill>
          <a:blip r:embed="rId4"/>
          <a:srcRect/>
          <a:stretch>
            <a:fillRect/>
          </a:stretch>
        </p:blipFill>
        <p:spPr bwMode="auto">
          <a:xfrm>
            <a:off x="2786050" y="3214686"/>
            <a:ext cx="3717926" cy="314784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釜</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descr="C:\Documents and Settings\Irakli\Desktop\15605_1.jpg"/>
          <p:cNvPicPr>
            <a:picLocks noChangeAspect="1" noChangeArrowheads="1"/>
          </p:cNvPicPr>
          <p:nvPr/>
        </p:nvPicPr>
        <p:blipFill>
          <a:blip r:embed="rId2"/>
          <a:srcRect/>
          <a:stretch>
            <a:fillRect/>
          </a:stretch>
        </p:blipFill>
        <p:spPr bwMode="auto">
          <a:xfrm>
            <a:off x="357158" y="1071546"/>
            <a:ext cx="3857652" cy="3857652"/>
          </a:xfrm>
          <a:prstGeom prst="rect">
            <a:avLst/>
          </a:prstGeom>
          <a:noFill/>
        </p:spPr>
      </p:pic>
      <p:pic>
        <p:nvPicPr>
          <p:cNvPr id="4099" name="Picture 3" descr="C:\Documents and Settings\Irakli\Desktop\640f-450-2.jpg"/>
          <p:cNvPicPr>
            <a:picLocks noChangeAspect="1" noChangeArrowheads="1"/>
          </p:cNvPicPr>
          <p:nvPr/>
        </p:nvPicPr>
        <p:blipFill>
          <a:blip r:embed="rId3"/>
          <a:srcRect/>
          <a:stretch>
            <a:fillRect/>
          </a:stretch>
        </p:blipFill>
        <p:spPr bwMode="auto">
          <a:xfrm>
            <a:off x="4214810" y="2689223"/>
            <a:ext cx="4368801" cy="32766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茶筅</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descr="C:\Documents and Settings\Irakli\Desktop\012-csn-003.jpg"/>
          <p:cNvPicPr>
            <a:picLocks noChangeAspect="1" noChangeArrowheads="1"/>
          </p:cNvPicPr>
          <p:nvPr/>
        </p:nvPicPr>
        <p:blipFill>
          <a:blip r:embed="rId2"/>
          <a:srcRect/>
          <a:stretch>
            <a:fillRect/>
          </a:stretch>
        </p:blipFill>
        <p:spPr bwMode="auto">
          <a:xfrm>
            <a:off x="285720" y="1500174"/>
            <a:ext cx="3202575" cy="2989609"/>
          </a:xfrm>
          <a:prstGeom prst="rect">
            <a:avLst/>
          </a:prstGeom>
          <a:noFill/>
        </p:spPr>
      </p:pic>
      <p:pic>
        <p:nvPicPr>
          <p:cNvPr id="5123" name="Picture 3" descr="C:\Documents and Settings\Irakli\Desktop\119_1.jpg"/>
          <p:cNvPicPr>
            <a:picLocks noChangeAspect="1" noChangeArrowheads="1"/>
          </p:cNvPicPr>
          <p:nvPr/>
        </p:nvPicPr>
        <p:blipFill>
          <a:blip r:embed="rId3"/>
          <a:srcRect/>
          <a:stretch>
            <a:fillRect/>
          </a:stretch>
        </p:blipFill>
        <p:spPr bwMode="auto">
          <a:xfrm>
            <a:off x="2719390" y="3290902"/>
            <a:ext cx="3209932" cy="3209932"/>
          </a:xfrm>
          <a:prstGeom prst="rect">
            <a:avLst/>
          </a:prstGeom>
          <a:noFill/>
        </p:spPr>
      </p:pic>
      <p:pic>
        <p:nvPicPr>
          <p:cNvPr id="5124" name="Picture 4" descr="C:\Documents and Settings\Irakli\Desktop\sh-chasen-8d.jpg"/>
          <p:cNvPicPr>
            <a:picLocks noChangeAspect="1" noChangeArrowheads="1"/>
          </p:cNvPicPr>
          <p:nvPr/>
        </p:nvPicPr>
        <p:blipFill>
          <a:blip r:embed="rId4"/>
          <a:srcRect/>
          <a:stretch>
            <a:fillRect/>
          </a:stretch>
        </p:blipFill>
        <p:spPr bwMode="auto">
          <a:xfrm>
            <a:off x="5680084" y="1500174"/>
            <a:ext cx="3178196" cy="307183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1143000"/>
          </a:xfrm>
        </p:spPr>
        <p:txBody>
          <a:bodyPr/>
          <a:lstStyle/>
          <a:p>
            <a:r>
              <a:rPr lang="ja-JP" altLang="en-US" dirty="0" smtClean="0"/>
              <a:t>懐紙</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descr="C:\Documents and Settings\Irakli\Desktop\k1203827401.jpg"/>
          <p:cNvPicPr>
            <a:picLocks noChangeAspect="1" noChangeArrowheads="1"/>
          </p:cNvPicPr>
          <p:nvPr/>
        </p:nvPicPr>
        <p:blipFill>
          <a:blip r:embed="rId2"/>
          <a:srcRect/>
          <a:stretch>
            <a:fillRect/>
          </a:stretch>
        </p:blipFill>
        <p:spPr bwMode="auto">
          <a:xfrm>
            <a:off x="214314" y="857232"/>
            <a:ext cx="3357554" cy="3357554"/>
          </a:xfrm>
          <a:prstGeom prst="rect">
            <a:avLst/>
          </a:prstGeom>
          <a:noFill/>
        </p:spPr>
      </p:pic>
      <p:pic>
        <p:nvPicPr>
          <p:cNvPr id="6147" name="Picture 3" descr="C:\Documents and Settings\Irakli\Desktop\img23655716.jpg"/>
          <p:cNvPicPr>
            <a:picLocks noChangeAspect="1" noChangeArrowheads="1"/>
          </p:cNvPicPr>
          <p:nvPr/>
        </p:nvPicPr>
        <p:blipFill>
          <a:blip r:embed="rId3"/>
          <a:srcRect/>
          <a:stretch>
            <a:fillRect/>
          </a:stretch>
        </p:blipFill>
        <p:spPr bwMode="auto">
          <a:xfrm>
            <a:off x="6143636" y="857232"/>
            <a:ext cx="2857500" cy="3333750"/>
          </a:xfrm>
          <a:prstGeom prst="rect">
            <a:avLst/>
          </a:prstGeom>
          <a:noFill/>
        </p:spPr>
      </p:pic>
      <p:pic>
        <p:nvPicPr>
          <p:cNvPr id="6148" name="Picture 4" descr="C:\Documents and Settings\Irakli\Desktop\2009_0515_152453-p1030430.jpg"/>
          <p:cNvPicPr>
            <a:picLocks noChangeAspect="1" noChangeArrowheads="1"/>
          </p:cNvPicPr>
          <p:nvPr/>
        </p:nvPicPr>
        <p:blipFill>
          <a:blip r:embed="rId4"/>
          <a:srcRect/>
          <a:stretch>
            <a:fillRect/>
          </a:stretch>
        </p:blipFill>
        <p:spPr bwMode="auto">
          <a:xfrm>
            <a:off x="-13287499" y="-16073574"/>
            <a:ext cx="2286015" cy="18288000"/>
          </a:xfrm>
          <a:prstGeom prst="rect">
            <a:avLst/>
          </a:prstGeom>
          <a:noFill/>
        </p:spPr>
      </p:pic>
      <p:pic>
        <p:nvPicPr>
          <p:cNvPr id="6149" name="Picture 5" descr="C:\Documents and Settings\Irakli\Desktop\2009_0515_152453-p1030430.jpg"/>
          <p:cNvPicPr>
            <a:picLocks noChangeAspect="1" noChangeArrowheads="1"/>
          </p:cNvPicPr>
          <p:nvPr/>
        </p:nvPicPr>
        <p:blipFill>
          <a:blip r:embed="rId5" cstate="print"/>
          <a:srcRect/>
          <a:stretch>
            <a:fillRect/>
          </a:stretch>
        </p:blipFill>
        <p:spPr bwMode="auto">
          <a:xfrm>
            <a:off x="2984441" y="3714752"/>
            <a:ext cx="3373509" cy="278608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風炉</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descr="C:\Documents and Settings\Irakli\Desktop\風炉.jpg"/>
          <p:cNvPicPr>
            <a:picLocks noChangeAspect="1" noChangeArrowheads="1"/>
          </p:cNvPicPr>
          <p:nvPr/>
        </p:nvPicPr>
        <p:blipFill>
          <a:blip r:embed="rId2"/>
          <a:srcRect/>
          <a:stretch>
            <a:fillRect/>
          </a:stretch>
        </p:blipFill>
        <p:spPr bwMode="auto">
          <a:xfrm>
            <a:off x="-32" y="1000108"/>
            <a:ext cx="3013790" cy="3184542"/>
          </a:xfrm>
          <a:prstGeom prst="rect">
            <a:avLst/>
          </a:prstGeom>
          <a:noFill/>
        </p:spPr>
      </p:pic>
      <p:pic>
        <p:nvPicPr>
          <p:cNvPr id="7171" name="Picture 3" descr="C:\Documents and Settings\Irakli\Desktop\風炉１.jpg"/>
          <p:cNvPicPr>
            <a:picLocks noChangeAspect="1" noChangeArrowheads="1"/>
          </p:cNvPicPr>
          <p:nvPr/>
        </p:nvPicPr>
        <p:blipFill>
          <a:blip r:embed="rId3"/>
          <a:srcRect/>
          <a:stretch>
            <a:fillRect/>
          </a:stretch>
        </p:blipFill>
        <p:spPr bwMode="auto">
          <a:xfrm>
            <a:off x="2847977" y="2071678"/>
            <a:ext cx="3795725" cy="2893186"/>
          </a:xfrm>
          <a:prstGeom prst="rect">
            <a:avLst/>
          </a:prstGeom>
          <a:noFill/>
        </p:spPr>
      </p:pic>
      <p:pic>
        <p:nvPicPr>
          <p:cNvPr id="7172" name="Picture 4" descr="C:\Documents and Settings\Irakli\Desktop\ふろ３.jpg"/>
          <p:cNvPicPr>
            <a:picLocks noChangeAspect="1" noChangeArrowheads="1"/>
          </p:cNvPicPr>
          <p:nvPr/>
        </p:nvPicPr>
        <p:blipFill>
          <a:blip r:embed="rId4"/>
          <a:srcRect/>
          <a:stretch>
            <a:fillRect/>
          </a:stretch>
        </p:blipFill>
        <p:spPr bwMode="auto">
          <a:xfrm>
            <a:off x="6357950" y="3071810"/>
            <a:ext cx="2571769" cy="298306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2097</Words>
  <Application>Microsoft Office PowerPoint</Application>
  <PresentationFormat>On-screen Show (4:3)</PresentationFormat>
  <Paragraphs>109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MS PGothic</vt:lpstr>
      <vt:lpstr>Arial</vt:lpstr>
      <vt:lpstr>Calibri</vt:lpstr>
      <vt:lpstr>Office Theme</vt:lpstr>
      <vt:lpstr>Japanese Tea Ceremony</vt:lpstr>
      <vt:lpstr>茶室</vt:lpstr>
      <vt:lpstr>茶道</vt:lpstr>
      <vt:lpstr>茶碗</vt:lpstr>
      <vt:lpstr>抹茶</vt:lpstr>
      <vt:lpstr>釜</vt:lpstr>
      <vt:lpstr>茶筅</vt:lpstr>
      <vt:lpstr>懐紙</vt:lpstr>
      <vt:lpstr>風炉</vt:lpstr>
      <vt:lpstr>懐石</vt:lpstr>
      <vt:lpstr>茶花</vt:lpstr>
      <vt:lpstr>流儀花</vt:lpstr>
      <vt:lpstr>茶入れ</vt:lpstr>
      <vt:lpstr>茶杓</vt:lpstr>
      <vt:lpstr>お茶会</vt:lpstr>
      <vt:lpstr>お茶会</vt:lpstr>
      <vt:lpstr>お茶会</vt:lpstr>
      <vt:lpstr>お茶会</vt:lpstr>
      <vt:lpstr>茶事の６つのポイント</vt:lpstr>
      <vt:lpstr>茶事の６つのポイント</vt:lpstr>
      <vt:lpstr>ついて壊石の献立を決めます。 </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Irakli</dc:creator>
  <cp:lastModifiedBy>billinge</cp:lastModifiedBy>
  <cp:revision>62</cp:revision>
  <dcterms:created xsi:type="dcterms:W3CDTF">2009-09-22T15:15:50Z</dcterms:created>
  <dcterms:modified xsi:type="dcterms:W3CDTF">2013-08-01T04:21:58Z</dcterms:modified>
</cp:coreProperties>
</file>