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86" r:id="rId5"/>
    <p:sldId id="287" r:id="rId6"/>
    <p:sldId id="288" r:id="rId7"/>
    <p:sldId id="289" r:id="rId8"/>
    <p:sldId id="290" r:id="rId9"/>
    <p:sldId id="291" r:id="rId10"/>
    <p:sldId id="292" r:id="rId11"/>
    <p:sldId id="282" r:id="rId12"/>
    <p:sldId id="268" r:id="rId13"/>
    <p:sldId id="269" r:id="rId14"/>
    <p:sldId id="270" r:id="rId15"/>
    <p:sldId id="271" r:id="rId16"/>
    <p:sldId id="272" r:id="rId17"/>
    <p:sldId id="274" r:id="rId18"/>
    <p:sldId id="273" r:id="rId19"/>
    <p:sldId id="275" r:id="rId20"/>
    <p:sldId id="276" r:id="rId21"/>
    <p:sldId id="277" r:id="rId22"/>
    <p:sldId id="259" r:id="rId23"/>
    <p:sldId id="278" r:id="rId24"/>
    <p:sldId id="280" r:id="rId25"/>
    <p:sldId id="27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906" y="108"/>
      </p:cViewPr>
      <p:guideLst>
        <p:guide orient="horz" pos="2160"/>
        <p:guide pos="2880"/>
      </p:guideLst>
    </p:cSldViewPr>
  </p:slideViewPr>
  <p:notesTextViewPr>
    <p:cViewPr>
      <p:scale>
        <a:sx n="1" d="1"/>
        <a:sy n="1" d="1"/>
      </p:scale>
      <p:origin x="0" y="0"/>
    </p:cViewPr>
  </p:notesTextViewPr>
  <p:sorterViewPr>
    <p:cViewPr>
      <p:scale>
        <a:sx n="118" d="100"/>
        <a:sy n="118" d="100"/>
      </p:scale>
      <p:origin x="0" y="-1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7DA1974-8BF8-43E8-9FEE-2D04E673D6B4}" type="datetimeFigureOut">
              <a:rPr lang="en-AU" smtClean="0"/>
              <a:t>2/11/2013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198659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DA1974-8BF8-43E8-9FEE-2D04E673D6B4}" type="datetimeFigureOut">
              <a:rPr lang="en-AU" smtClean="0"/>
              <a:t>2/11/2013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288826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DA1974-8BF8-43E8-9FEE-2D04E673D6B4}" type="datetimeFigureOut">
              <a:rPr lang="en-AU" smtClean="0"/>
              <a:t>2/11/2013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275875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7DA1974-8BF8-43E8-9FEE-2D04E673D6B4}" type="datetimeFigureOut">
              <a:rPr lang="en-AU" smtClean="0"/>
              <a:t>2/11/2013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166601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A1974-8BF8-43E8-9FEE-2D04E673D6B4}" type="datetimeFigureOut">
              <a:rPr lang="en-AU" smtClean="0"/>
              <a:t>2/11/2013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428503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7DA1974-8BF8-43E8-9FEE-2D04E673D6B4}" type="datetimeFigureOut">
              <a:rPr lang="en-AU" smtClean="0"/>
              <a:t>2/11/2013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48522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7DA1974-8BF8-43E8-9FEE-2D04E673D6B4}" type="datetimeFigureOut">
              <a:rPr lang="en-AU" smtClean="0"/>
              <a:t>2/11/2013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13831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7DA1974-8BF8-43E8-9FEE-2D04E673D6B4}" type="datetimeFigureOut">
              <a:rPr lang="en-AU" smtClean="0"/>
              <a:t>2/11/2013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112445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A1974-8BF8-43E8-9FEE-2D04E673D6B4}" type="datetimeFigureOut">
              <a:rPr lang="en-AU" smtClean="0"/>
              <a:t>2/11/2013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86318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A1974-8BF8-43E8-9FEE-2D04E673D6B4}" type="datetimeFigureOut">
              <a:rPr lang="en-AU" smtClean="0"/>
              <a:t>2/11/2013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127015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A1974-8BF8-43E8-9FEE-2D04E673D6B4}" type="datetimeFigureOut">
              <a:rPr lang="en-AU" smtClean="0"/>
              <a:t>2/11/2013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44A5B1-161A-46D9-84B6-1A707197E1D6}" type="slidenum">
              <a:rPr lang="en-AU" smtClean="0"/>
              <a:t>‹#›</a:t>
            </a:fld>
            <a:endParaRPr lang="en-AU"/>
          </a:p>
        </p:txBody>
      </p:sp>
    </p:spTree>
    <p:extLst>
      <p:ext uri="{BB962C8B-B14F-4D97-AF65-F5344CB8AC3E}">
        <p14:creationId xmlns:p14="http://schemas.microsoft.com/office/powerpoint/2010/main" val="419632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A1974-8BF8-43E8-9FEE-2D04E673D6B4}" type="datetimeFigureOut">
              <a:rPr lang="en-AU" smtClean="0"/>
              <a:t>2/11/2013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4A5B1-161A-46D9-84B6-1A707197E1D6}" type="slidenum">
              <a:rPr lang="en-AU" smtClean="0"/>
              <a:t>‹#›</a:t>
            </a:fld>
            <a:endParaRPr lang="en-AU"/>
          </a:p>
        </p:txBody>
      </p:sp>
    </p:spTree>
    <p:extLst>
      <p:ext uri="{BB962C8B-B14F-4D97-AF65-F5344CB8AC3E}">
        <p14:creationId xmlns:p14="http://schemas.microsoft.com/office/powerpoint/2010/main" val="352153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3568" y="2492896"/>
            <a:ext cx="8352928" cy="1470025"/>
          </a:xfrm>
        </p:spPr>
        <p:txBody>
          <a:bodyPr>
            <a:noAutofit/>
          </a:bodyPr>
          <a:lstStyle/>
          <a:p>
            <a:r>
              <a:rPr lang="ja-JP" altLang="en-US" sz="16600" dirty="0"/>
              <a:t>ハロー</a:t>
            </a:r>
            <a:r>
              <a:rPr lang="ja-JP" altLang="en-US" sz="16600" dirty="0" smtClean="0"/>
              <a:t>！</a:t>
            </a:r>
            <a:endParaRPr lang="en-AU" sz="16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581128"/>
            <a:ext cx="1319834" cy="209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4674628"/>
            <a:ext cx="1432818" cy="200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76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252536" y="1772816"/>
            <a:ext cx="9721080" cy="1470025"/>
          </a:xfrm>
        </p:spPr>
        <p:txBody>
          <a:bodyPr>
            <a:noAutofit/>
          </a:bodyPr>
          <a:lstStyle/>
          <a:p>
            <a:pPr>
              <a:lnSpc>
                <a:spcPct val="150000"/>
              </a:lnSpc>
            </a:pPr>
            <a:r>
              <a:rPr lang="ja-JP" altLang="en-US" sz="11500" dirty="0"/>
              <a:t>オー　イエ</a:t>
            </a:r>
            <a:r>
              <a:rPr lang="ja-JP" altLang="en-US" sz="11500" dirty="0" smtClean="0"/>
              <a:t>ア</a:t>
            </a:r>
            <a:r>
              <a:rPr lang="en-US" altLang="ja-JP" sz="11500" dirty="0" smtClean="0"/>
              <a:t>!!!</a:t>
            </a:r>
            <a:br>
              <a:rPr lang="en-US" altLang="ja-JP" sz="11500" dirty="0" smtClean="0"/>
            </a:br>
            <a:r>
              <a:rPr lang="ja-JP" altLang="en-US" sz="11500" dirty="0"/>
              <a:t>レッ</a:t>
            </a:r>
            <a:r>
              <a:rPr lang="ja-JP" altLang="en-US" sz="11500" dirty="0" smtClean="0"/>
              <a:t>ツ　ゴー</a:t>
            </a:r>
            <a:r>
              <a:rPr lang="en-US" altLang="ja-JP" sz="11500" dirty="0" smtClean="0"/>
              <a:t>!!!</a:t>
            </a:r>
            <a:endParaRPr lang="en-AU" sz="115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517397"/>
            <a:ext cx="1368152" cy="216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786" y="4437112"/>
            <a:ext cx="1442367" cy="222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26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ja-JP" altLang="en-US" sz="6600" dirty="0">
                <a:solidFill>
                  <a:srgbClr val="0070C0"/>
                </a:solidFill>
              </a:rPr>
              <a:t>カタカナ</a:t>
            </a:r>
            <a:endParaRPr lang="en-AU" sz="6600" dirty="0">
              <a:solidFill>
                <a:srgbClr val="0070C0"/>
              </a:solidFill>
            </a:endParaRPr>
          </a:p>
        </p:txBody>
      </p:sp>
      <p:sp>
        <p:nvSpPr>
          <p:cNvPr id="3" name="Subtitle 2"/>
          <p:cNvSpPr>
            <a:spLocks noGrp="1"/>
          </p:cNvSpPr>
          <p:nvPr>
            <p:ph type="subTitle" idx="1"/>
          </p:nvPr>
        </p:nvSpPr>
        <p:spPr/>
        <p:txBody>
          <a:bodyPr>
            <a:normAutofit/>
          </a:bodyPr>
          <a:lstStyle/>
          <a:p>
            <a:r>
              <a:rPr lang="en-AU" sz="4000" dirty="0" smtClean="0">
                <a:solidFill>
                  <a:schemeClr val="tx1"/>
                </a:solidFill>
              </a:rPr>
              <a:t>Rules for reading and writing Katakana</a:t>
            </a:r>
            <a:endParaRPr lang="en-AU" sz="4000" dirty="0">
              <a:solidFill>
                <a:schemeClr val="tx1"/>
              </a:solidFill>
            </a:endParaRPr>
          </a:p>
        </p:txBody>
      </p:sp>
    </p:spTree>
    <p:extLst>
      <p:ext uri="{BB962C8B-B14F-4D97-AF65-F5344CB8AC3E}">
        <p14:creationId xmlns:p14="http://schemas.microsoft.com/office/powerpoint/2010/main" val="283400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ounded Rectangle 3"/>
          <p:cNvSpPr/>
          <p:nvPr/>
        </p:nvSpPr>
        <p:spPr>
          <a:xfrm>
            <a:off x="539552" y="1340768"/>
            <a:ext cx="8064896" cy="51845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US" sz="6000" b="1" dirty="0" smtClean="0"/>
              <a:t>‘v’ sounds</a:t>
            </a:r>
            <a:endParaRPr lang="en-AU" sz="6000" b="1" dirty="0"/>
          </a:p>
        </p:txBody>
      </p:sp>
      <p:sp>
        <p:nvSpPr>
          <p:cNvPr id="3" name="Content Placeholder 2"/>
          <p:cNvSpPr>
            <a:spLocks noGrp="1"/>
          </p:cNvSpPr>
          <p:nvPr>
            <p:ph idx="1"/>
          </p:nvPr>
        </p:nvSpPr>
        <p:spPr>
          <a:xfrm>
            <a:off x="971600" y="1844824"/>
            <a:ext cx="7715200" cy="4281339"/>
          </a:xfrm>
        </p:spPr>
        <p:txBody>
          <a:bodyPr>
            <a:normAutofit fontScale="85000" lnSpcReduction="20000"/>
          </a:bodyPr>
          <a:lstStyle/>
          <a:p>
            <a:pPr marL="0" indent="0">
              <a:buNone/>
            </a:pPr>
            <a:r>
              <a:rPr lang="en-US" dirty="0" smtClean="0"/>
              <a:t>There are two rules for the ‘v’ sound:</a:t>
            </a:r>
            <a:endParaRPr lang="en-AU" dirty="0" smtClean="0"/>
          </a:p>
          <a:p>
            <a:pPr marL="0" indent="0">
              <a:buNone/>
            </a:pPr>
            <a:r>
              <a:rPr lang="en-US" b="1" dirty="0" smtClean="0"/>
              <a:t>Old:</a:t>
            </a:r>
            <a:endParaRPr lang="en-AU" b="1" dirty="0" smtClean="0"/>
          </a:p>
          <a:p>
            <a:pPr marL="0" indent="0">
              <a:buNone/>
            </a:pPr>
            <a:r>
              <a:rPr lang="en-AU" sz="2800" dirty="0" smtClean="0"/>
              <a:t>The </a:t>
            </a:r>
            <a:r>
              <a:rPr lang="en-AU" sz="2800" dirty="0"/>
              <a:t>‘V’ sound </a:t>
            </a:r>
            <a:r>
              <a:rPr lang="en-AU" sz="2800" dirty="0" smtClean="0"/>
              <a:t>is traditionally </a:t>
            </a:r>
            <a:r>
              <a:rPr lang="en-AU" sz="2800" dirty="0"/>
              <a:t>replaced by the ‘b’ sound:</a:t>
            </a:r>
          </a:p>
          <a:p>
            <a:r>
              <a:rPr lang="en-AU" dirty="0"/>
              <a:t>Video = </a:t>
            </a:r>
            <a:r>
              <a:rPr lang="ja-JP" altLang="en-US" dirty="0"/>
              <a:t>ビデオ</a:t>
            </a:r>
            <a:endParaRPr lang="en-AU" dirty="0"/>
          </a:p>
          <a:p>
            <a:r>
              <a:rPr lang="en-AU" dirty="0"/>
              <a:t>Valentine’s Day – </a:t>
            </a:r>
            <a:r>
              <a:rPr lang="ja-JP" altLang="en-US" dirty="0"/>
              <a:t>バレンタイン　デー</a:t>
            </a:r>
            <a:endParaRPr lang="en-AU" dirty="0"/>
          </a:p>
          <a:p>
            <a:pPr marL="0" indent="0">
              <a:buNone/>
            </a:pPr>
            <a:r>
              <a:rPr lang="en-US" b="1" dirty="0" smtClean="0"/>
              <a:t>Recent:</a:t>
            </a:r>
            <a:endParaRPr lang="en-US" dirty="0" smtClean="0"/>
          </a:p>
          <a:p>
            <a:pPr marL="0" indent="0">
              <a:buNone/>
            </a:pPr>
            <a:r>
              <a:rPr lang="en-US" dirty="0" smtClean="0"/>
              <a:t>Recently, </a:t>
            </a:r>
            <a:r>
              <a:rPr lang="en-AU" dirty="0"/>
              <a:t>, katakana </a:t>
            </a:r>
            <a:r>
              <a:rPr lang="ja-JP" altLang="en-US" dirty="0"/>
              <a:t>ウ</a:t>
            </a:r>
            <a:r>
              <a:rPr lang="en-AU" dirty="0"/>
              <a:t> with a “ symbol</a:t>
            </a:r>
            <a:r>
              <a:rPr lang="ja-JP" altLang="en-US" dirty="0"/>
              <a:t>　（ヴ）</a:t>
            </a:r>
            <a:r>
              <a:rPr lang="en-AU" dirty="0"/>
              <a:t>is pronounced with a ‘v’ </a:t>
            </a:r>
            <a:r>
              <a:rPr lang="en-AU" dirty="0" smtClean="0"/>
              <a:t>sound. Japanese people however still tend to pronounce ‘b’ when saying words.</a:t>
            </a:r>
          </a:p>
          <a:p>
            <a:r>
              <a:rPr lang="en-AU" dirty="0"/>
              <a:t>Vender: </a:t>
            </a:r>
            <a:r>
              <a:rPr lang="ja-JP" altLang="en-US" dirty="0"/>
              <a:t>ヴェンダー</a:t>
            </a:r>
            <a:endParaRPr lang="en-AU" dirty="0"/>
          </a:p>
          <a:p>
            <a:pPr marL="0" indent="0">
              <a:buNone/>
            </a:pPr>
            <a:endParaRPr lang="en-AU" dirty="0"/>
          </a:p>
        </p:txBody>
      </p:sp>
    </p:spTree>
    <p:extLst>
      <p:ext uri="{BB962C8B-B14F-4D97-AF65-F5344CB8AC3E}">
        <p14:creationId xmlns:p14="http://schemas.microsoft.com/office/powerpoint/2010/main" val="386385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‘d’ and ‘t’ sounds</a:t>
            </a:r>
            <a:endParaRPr lang="en-AU" sz="5400" b="1" dirty="0"/>
          </a:p>
        </p:txBody>
      </p:sp>
      <p:pic>
        <p:nvPicPr>
          <p:cNvPr id="4" name="Picture 3"/>
          <p:cNvPicPr>
            <a:picLocks noChangeAspect="1"/>
          </p:cNvPicPr>
          <p:nvPr/>
        </p:nvPicPr>
        <p:blipFill>
          <a:blip r:embed="rId2"/>
          <a:stretch>
            <a:fillRect/>
          </a:stretch>
        </p:blipFill>
        <p:spPr>
          <a:xfrm>
            <a:off x="313575" y="1417638"/>
            <a:ext cx="8516850" cy="5206435"/>
          </a:xfrm>
          <a:prstGeom prst="rect">
            <a:avLst/>
          </a:prstGeom>
        </p:spPr>
      </p:pic>
      <p:sp>
        <p:nvSpPr>
          <p:cNvPr id="3" name="Content Placeholder 2"/>
          <p:cNvSpPr>
            <a:spLocks noGrp="1"/>
          </p:cNvSpPr>
          <p:nvPr>
            <p:ph idx="1"/>
          </p:nvPr>
        </p:nvSpPr>
        <p:spPr>
          <a:xfrm>
            <a:off x="827584" y="1772816"/>
            <a:ext cx="7560840" cy="4353347"/>
          </a:xfrm>
        </p:spPr>
        <p:txBody>
          <a:bodyPr>
            <a:normAutofit/>
          </a:bodyPr>
          <a:lstStyle/>
          <a:p>
            <a:pPr marL="0" indent="0">
              <a:buNone/>
            </a:pPr>
            <a:r>
              <a:rPr lang="en-AU" dirty="0" smtClean="0"/>
              <a:t>‘d’ </a:t>
            </a:r>
            <a:r>
              <a:rPr lang="en-AU" dirty="0"/>
              <a:t>and </a:t>
            </a:r>
            <a:r>
              <a:rPr lang="en-AU" dirty="0" smtClean="0"/>
              <a:t>‘t’ sounds, </a:t>
            </a:r>
            <a:r>
              <a:rPr lang="en-AU" dirty="0"/>
              <a:t>when they do not have a vowel after them, are usually replaced with </a:t>
            </a:r>
            <a:r>
              <a:rPr lang="en-AU" i="1" dirty="0"/>
              <a:t>do</a:t>
            </a:r>
            <a:r>
              <a:rPr lang="en-AU" dirty="0"/>
              <a:t> and </a:t>
            </a:r>
            <a:r>
              <a:rPr lang="en-AU" i="1" dirty="0"/>
              <a:t>to,</a:t>
            </a:r>
            <a:r>
              <a:rPr lang="en-AU" dirty="0"/>
              <a:t> respectively.</a:t>
            </a:r>
          </a:p>
          <a:p>
            <a:r>
              <a:rPr lang="en-AU" dirty="0"/>
              <a:t>Dress =</a:t>
            </a:r>
            <a:r>
              <a:rPr lang="ja-JP" altLang="en-US" dirty="0"/>
              <a:t>ドレ</a:t>
            </a:r>
            <a:r>
              <a:rPr lang="ja-JP" altLang="en-US" dirty="0" smtClean="0"/>
              <a:t>ス</a:t>
            </a:r>
            <a:endParaRPr lang="en-AU" altLang="ja-JP" dirty="0" smtClean="0"/>
          </a:p>
          <a:p>
            <a:r>
              <a:rPr lang="en-AU" dirty="0" smtClean="0"/>
              <a:t>Contest </a:t>
            </a:r>
            <a:r>
              <a:rPr lang="en-AU" dirty="0"/>
              <a:t>=</a:t>
            </a:r>
            <a:r>
              <a:rPr lang="ja-JP" altLang="en-US" dirty="0"/>
              <a:t>コンテスト</a:t>
            </a: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2494547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‘j’ sounds</a:t>
            </a:r>
            <a:endParaRPr lang="en-AU" sz="5400" b="1" dirty="0"/>
          </a:p>
        </p:txBody>
      </p:sp>
      <p:pic>
        <p:nvPicPr>
          <p:cNvPr id="4" name="Picture 3"/>
          <p:cNvPicPr>
            <a:picLocks noChangeAspect="1"/>
          </p:cNvPicPr>
          <p:nvPr/>
        </p:nvPicPr>
        <p:blipFill>
          <a:blip r:embed="rId2"/>
          <a:stretch>
            <a:fillRect/>
          </a:stretch>
        </p:blipFill>
        <p:spPr>
          <a:xfrm>
            <a:off x="313575" y="1417638"/>
            <a:ext cx="8516850" cy="5206435"/>
          </a:xfrm>
          <a:prstGeom prst="rect">
            <a:avLst/>
          </a:prstGeom>
        </p:spPr>
      </p:pic>
      <p:sp>
        <p:nvSpPr>
          <p:cNvPr id="3" name="Content Placeholder 2"/>
          <p:cNvSpPr>
            <a:spLocks noGrp="1"/>
          </p:cNvSpPr>
          <p:nvPr>
            <p:ph idx="1"/>
          </p:nvPr>
        </p:nvSpPr>
        <p:spPr>
          <a:xfrm>
            <a:off x="755576" y="2098110"/>
            <a:ext cx="7704856" cy="4525963"/>
          </a:xfrm>
        </p:spPr>
        <p:txBody>
          <a:bodyPr>
            <a:normAutofit/>
          </a:bodyPr>
          <a:lstStyle/>
          <a:p>
            <a:pPr marL="0" indent="0">
              <a:buNone/>
            </a:pPr>
            <a:r>
              <a:rPr lang="en-AU" dirty="0"/>
              <a:t>The </a:t>
            </a:r>
            <a:r>
              <a:rPr lang="en-AU" dirty="0" smtClean="0"/>
              <a:t>‘j’ </a:t>
            </a:r>
            <a:r>
              <a:rPr lang="en-AU" dirty="0"/>
              <a:t>sound, when it doesn't have a vowel after it, is usually replaced with </a:t>
            </a:r>
            <a:r>
              <a:rPr lang="en-AU" i="1" dirty="0" err="1"/>
              <a:t>ji</a:t>
            </a:r>
            <a:r>
              <a:rPr lang="en-AU" dirty="0"/>
              <a:t>. </a:t>
            </a:r>
            <a:endParaRPr lang="en-AU" dirty="0" smtClean="0"/>
          </a:p>
          <a:p>
            <a:r>
              <a:rPr lang="en-AU" dirty="0"/>
              <a:t>Orange = </a:t>
            </a:r>
            <a:r>
              <a:rPr lang="ja-JP" altLang="en-US" dirty="0"/>
              <a:t>オレンジ</a:t>
            </a:r>
            <a:endParaRPr lang="en-AU" dirty="0"/>
          </a:p>
          <a:p>
            <a:r>
              <a:rPr lang="en-AU" dirty="0"/>
              <a:t>Challenge = </a:t>
            </a:r>
            <a:r>
              <a:rPr lang="ja-JP" altLang="en-US" dirty="0"/>
              <a:t>チャレン</a:t>
            </a:r>
            <a:r>
              <a:rPr lang="ja-JP" altLang="en-US" dirty="0" smtClean="0"/>
              <a:t>ジ</a:t>
            </a:r>
            <a:endParaRPr lang="en-AU" dirty="0"/>
          </a:p>
          <a:p>
            <a:pPr marL="0" indent="0">
              <a:buNone/>
            </a:pPr>
            <a:endParaRPr lang="en-AU" dirty="0"/>
          </a:p>
        </p:txBody>
      </p:sp>
    </p:spTree>
    <p:extLst>
      <p:ext uri="{BB962C8B-B14F-4D97-AF65-F5344CB8AC3E}">
        <p14:creationId xmlns:p14="http://schemas.microsoft.com/office/powerpoint/2010/main" val="2230482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575" y="1417638"/>
            <a:ext cx="8516850" cy="5206435"/>
          </a:xfrm>
          <a:prstGeom prst="rect">
            <a:avLst/>
          </a:prstGeom>
        </p:spPr>
      </p:pic>
      <p:sp>
        <p:nvSpPr>
          <p:cNvPr id="2" name="Title 1"/>
          <p:cNvSpPr>
            <a:spLocks noGrp="1"/>
          </p:cNvSpPr>
          <p:nvPr>
            <p:ph type="title"/>
          </p:nvPr>
        </p:nvSpPr>
        <p:spPr/>
        <p:txBody>
          <a:bodyPr>
            <a:normAutofit/>
          </a:bodyPr>
          <a:lstStyle/>
          <a:p>
            <a:r>
              <a:rPr lang="en-US" sz="4800" b="1" dirty="0" smtClean="0"/>
              <a:t>Other </a:t>
            </a:r>
            <a:r>
              <a:rPr lang="en-US" sz="4800" b="1" dirty="0" smtClean="0"/>
              <a:t>single consonant sounds</a:t>
            </a:r>
            <a:endParaRPr lang="en-AU" sz="4800" b="1" dirty="0"/>
          </a:p>
        </p:txBody>
      </p:sp>
      <p:sp>
        <p:nvSpPr>
          <p:cNvPr id="3" name="Content Placeholder 2"/>
          <p:cNvSpPr>
            <a:spLocks noGrp="1"/>
          </p:cNvSpPr>
          <p:nvPr>
            <p:ph idx="1"/>
          </p:nvPr>
        </p:nvSpPr>
        <p:spPr>
          <a:xfrm>
            <a:off x="1115616" y="1844824"/>
            <a:ext cx="7128792" cy="4680520"/>
          </a:xfrm>
        </p:spPr>
        <p:txBody>
          <a:bodyPr>
            <a:normAutofit fontScale="85000" lnSpcReduction="20000"/>
          </a:bodyPr>
          <a:lstStyle/>
          <a:p>
            <a:pPr marL="0" indent="0">
              <a:buNone/>
            </a:pPr>
            <a:r>
              <a:rPr lang="en-AU" dirty="0"/>
              <a:t>The other single consonant sounds, when they do not have a vowel after them, are usually replaced with the appropriate consonant followed by u.</a:t>
            </a:r>
          </a:p>
          <a:p>
            <a:r>
              <a:rPr lang="en-AU" dirty="0"/>
              <a:t>class = </a:t>
            </a:r>
            <a:r>
              <a:rPr lang="ja-JP" altLang="en-US" dirty="0"/>
              <a:t>クラ</a:t>
            </a:r>
            <a:r>
              <a:rPr lang="ja-JP" altLang="en-US" dirty="0" smtClean="0"/>
              <a:t>ス</a:t>
            </a:r>
            <a:endParaRPr lang="en-AU" altLang="ja-JP" dirty="0" smtClean="0"/>
          </a:p>
          <a:p>
            <a:r>
              <a:rPr lang="en-AU" dirty="0" smtClean="0"/>
              <a:t>club </a:t>
            </a:r>
            <a:r>
              <a:rPr lang="en-AU" dirty="0"/>
              <a:t>= </a:t>
            </a:r>
            <a:r>
              <a:rPr lang="ja-JP" altLang="en-US" dirty="0"/>
              <a:t>クラ</a:t>
            </a:r>
            <a:r>
              <a:rPr lang="ja-JP" altLang="en-US" dirty="0" smtClean="0"/>
              <a:t>ブ</a:t>
            </a:r>
            <a:endParaRPr lang="en-AU" altLang="ja-JP" dirty="0" smtClean="0"/>
          </a:p>
          <a:p>
            <a:r>
              <a:rPr lang="en-AU" dirty="0" smtClean="0"/>
              <a:t>home  </a:t>
            </a:r>
            <a:r>
              <a:rPr lang="en-AU" dirty="0"/>
              <a:t>= </a:t>
            </a:r>
            <a:r>
              <a:rPr lang="ja-JP" altLang="en-US" dirty="0"/>
              <a:t>ホー</a:t>
            </a:r>
            <a:r>
              <a:rPr lang="ja-JP" altLang="en-US" dirty="0" smtClean="0"/>
              <a:t>ム</a:t>
            </a:r>
            <a:endParaRPr lang="en-US" altLang="ja-JP" dirty="0" smtClean="0"/>
          </a:p>
          <a:p>
            <a:pPr marL="0" indent="0">
              <a:buNone/>
            </a:pPr>
            <a:endParaRPr lang="en-US" dirty="0" smtClean="0"/>
          </a:p>
          <a:p>
            <a:pPr marL="0" indent="0">
              <a:buNone/>
            </a:pPr>
            <a:r>
              <a:rPr lang="en-US" dirty="0" smtClean="0"/>
              <a:t>There are a few </a:t>
            </a:r>
            <a:r>
              <a:rPr lang="en-US" b="1" dirty="0" smtClean="0">
                <a:solidFill>
                  <a:srgbClr val="FF0000"/>
                </a:solidFill>
              </a:rPr>
              <a:t>exceptions </a:t>
            </a:r>
            <a:r>
              <a:rPr lang="en-US" dirty="0" smtClean="0"/>
              <a:t>to this – you’ll pick them up no worries.</a:t>
            </a:r>
          </a:p>
          <a:p>
            <a:r>
              <a:rPr lang="en-AU" dirty="0" smtClean="0"/>
              <a:t>Cake </a:t>
            </a:r>
            <a:r>
              <a:rPr lang="en-AU" dirty="0"/>
              <a:t>= </a:t>
            </a:r>
            <a:r>
              <a:rPr lang="ja-JP" altLang="en-US" dirty="0"/>
              <a:t>ケーキ</a:t>
            </a:r>
            <a:endParaRPr lang="en-AU" dirty="0"/>
          </a:p>
          <a:p>
            <a:r>
              <a:rPr lang="en-AU" dirty="0"/>
              <a:t>Steak = </a:t>
            </a:r>
            <a:r>
              <a:rPr lang="ja-JP" altLang="en-US" dirty="0"/>
              <a:t>ステー</a:t>
            </a:r>
            <a:r>
              <a:rPr lang="ja-JP" altLang="en-US" dirty="0" smtClean="0"/>
              <a:t>キ</a:t>
            </a:r>
            <a:endParaRPr lang="en-AU" dirty="0"/>
          </a:p>
        </p:txBody>
      </p:sp>
    </p:spTree>
    <p:extLst>
      <p:ext uri="{BB962C8B-B14F-4D97-AF65-F5344CB8AC3E}">
        <p14:creationId xmlns:p14="http://schemas.microsoft.com/office/powerpoint/2010/main" val="2516855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575" y="1417638"/>
            <a:ext cx="8516850" cy="5206435"/>
          </a:xfrm>
          <a:prstGeom prst="rect">
            <a:avLst/>
          </a:prstGeom>
        </p:spPr>
      </p:pic>
      <p:sp>
        <p:nvSpPr>
          <p:cNvPr id="2" name="Title 1"/>
          <p:cNvSpPr>
            <a:spLocks noGrp="1"/>
          </p:cNvSpPr>
          <p:nvPr>
            <p:ph type="title"/>
          </p:nvPr>
        </p:nvSpPr>
        <p:spPr/>
        <p:txBody>
          <a:bodyPr>
            <a:normAutofit/>
          </a:bodyPr>
          <a:lstStyle/>
          <a:p>
            <a:r>
              <a:rPr lang="en-US" sz="5400" b="1" dirty="0" smtClean="0"/>
              <a:t>‘L’ </a:t>
            </a:r>
            <a:r>
              <a:rPr lang="en-US" sz="5400" b="1" dirty="0" smtClean="0"/>
              <a:t>and </a:t>
            </a:r>
            <a:r>
              <a:rPr lang="en-US" sz="5400" b="1" dirty="0" smtClean="0"/>
              <a:t>‘R’ </a:t>
            </a:r>
            <a:r>
              <a:rPr lang="en-US" sz="5400" b="1" dirty="0" smtClean="0"/>
              <a:t>sounds</a:t>
            </a:r>
            <a:endParaRPr lang="en-AU" sz="5400" b="1" dirty="0"/>
          </a:p>
        </p:txBody>
      </p:sp>
      <p:sp>
        <p:nvSpPr>
          <p:cNvPr id="3" name="Content Placeholder 2"/>
          <p:cNvSpPr>
            <a:spLocks noGrp="1"/>
          </p:cNvSpPr>
          <p:nvPr>
            <p:ph idx="1"/>
          </p:nvPr>
        </p:nvSpPr>
        <p:spPr>
          <a:xfrm>
            <a:off x="755576" y="1700808"/>
            <a:ext cx="7931224" cy="4425355"/>
          </a:xfrm>
        </p:spPr>
        <p:txBody>
          <a:bodyPr>
            <a:normAutofit/>
          </a:bodyPr>
          <a:lstStyle/>
          <a:p>
            <a:pPr marL="0" indent="0">
              <a:buNone/>
            </a:pPr>
            <a:r>
              <a:rPr lang="en-AU" dirty="0"/>
              <a:t>L and </a:t>
            </a:r>
            <a:r>
              <a:rPr lang="en-AU" dirty="0" smtClean="0"/>
              <a:t>R </a:t>
            </a:r>
            <a:r>
              <a:rPr lang="en-AU" dirty="0"/>
              <a:t>are both replaced with characters from the </a:t>
            </a:r>
            <a:r>
              <a:rPr lang="en-AU" i="1" dirty="0" err="1"/>
              <a:t>ra</a:t>
            </a:r>
            <a:r>
              <a:rPr lang="en-AU" i="1" dirty="0"/>
              <a:t> </a:t>
            </a:r>
            <a:r>
              <a:rPr lang="en-AU" i="1" dirty="0" err="1"/>
              <a:t>ri</a:t>
            </a:r>
            <a:r>
              <a:rPr lang="en-AU" i="1" dirty="0"/>
              <a:t> </a:t>
            </a:r>
            <a:r>
              <a:rPr lang="en-AU" i="1" dirty="0" err="1"/>
              <a:t>ru</a:t>
            </a:r>
            <a:r>
              <a:rPr lang="en-AU" i="1" dirty="0"/>
              <a:t> re </a:t>
            </a:r>
            <a:r>
              <a:rPr lang="en-AU" i="1" dirty="0" err="1"/>
              <a:t>ro</a:t>
            </a:r>
            <a:r>
              <a:rPr lang="en-AU" dirty="0"/>
              <a:t> line of the katakana table.</a:t>
            </a:r>
          </a:p>
          <a:p>
            <a:r>
              <a:rPr lang="en-AU" dirty="0"/>
              <a:t>milk = </a:t>
            </a:r>
            <a:r>
              <a:rPr lang="ja-JP" altLang="en-US" dirty="0"/>
              <a:t>ミル</a:t>
            </a:r>
            <a:r>
              <a:rPr lang="ja-JP" altLang="en-US" dirty="0" smtClean="0"/>
              <a:t>ク</a:t>
            </a:r>
            <a:endParaRPr lang="en-AU" altLang="ja-JP" dirty="0" smtClean="0"/>
          </a:p>
          <a:p>
            <a:r>
              <a:rPr lang="en-AU" dirty="0" smtClean="0"/>
              <a:t>Room </a:t>
            </a:r>
            <a:r>
              <a:rPr lang="en-AU" dirty="0"/>
              <a:t>= </a:t>
            </a:r>
            <a:r>
              <a:rPr lang="ja-JP" altLang="en-US" dirty="0"/>
              <a:t>ルーム</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780928"/>
            <a:ext cx="43815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nut 3"/>
          <p:cNvSpPr/>
          <p:nvPr/>
        </p:nvSpPr>
        <p:spPr>
          <a:xfrm>
            <a:off x="5796136" y="5589240"/>
            <a:ext cx="1296144" cy="504056"/>
          </a:xfrm>
          <a:prstGeom prst="donut">
            <a:avLst>
              <a:gd name="adj" fmla="val 91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82305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The ‘</a:t>
            </a:r>
            <a:r>
              <a:rPr lang="en-US" sz="4800" b="1" dirty="0" err="1" smtClean="0"/>
              <a:t>tyoo</a:t>
            </a:r>
            <a:r>
              <a:rPr lang="en-US" sz="4800" b="1" dirty="0" smtClean="0"/>
              <a:t>’ sound (</a:t>
            </a:r>
            <a:r>
              <a:rPr lang="en-US" sz="4800" b="1" dirty="0" err="1" smtClean="0"/>
              <a:t>eg</a:t>
            </a:r>
            <a:r>
              <a:rPr lang="en-US" sz="4800" b="1" dirty="0" smtClean="0"/>
              <a:t>. tube)</a:t>
            </a:r>
            <a:endParaRPr lang="en-AU" sz="4800" b="1" dirty="0"/>
          </a:p>
        </p:txBody>
      </p:sp>
      <p:pic>
        <p:nvPicPr>
          <p:cNvPr id="4" name="Picture 3"/>
          <p:cNvPicPr>
            <a:picLocks noChangeAspect="1"/>
          </p:cNvPicPr>
          <p:nvPr/>
        </p:nvPicPr>
        <p:blipFill>
          <a:blip r:embed="rId2"/>
          <a:stretch>
            <a:fillRect/>
          </a:stretch>
        </p:blipFill>
        <p:spPr>
          <a:xfrm>
            <a:off x="193751" y="1387780"/>
            <a:ext cx="8522947" cy="5206435"/>
          </a:xfrm>
          <a:prstGeom prst="rect">
            <a:avLst/>
          </a:prstGeom>
        </p:spPr>
      </p:pic>
      <p:sp>
        <p:nvSpPr>
          <p:cNvPr id="3" name="Content Placeholder 2"/>
          <p:cNvSpPr>
            <a:spLocks noGrp="1"/>
          </p:cNvSpPr>
          <p:nvPr>
            <p:ph idx="1"/>
          </p:nvPr>
        </p:nvSpPr>
        <p:spPr>
          <a:xfrm>
            <a:off x="683568" y="1988840"/>
            <a:ext cx="7632848" cy="4137323"/>
          </a:xfrm>
        </p:spPr>
        <p:txBody>
          <a:bodyPr>
            <a:normAutofit/>
          </a:bodyPr>
          <a:lstStyle/>
          <a:p>
            <a:pPr marL="0" indent="0">
              <a:buNone/>
            </a:pPr>
            <a:r>
              <a:rPr lang="en-AU" dirty="0"/>
              <a:t>The </a:t>
            </a:r>
            <a:r>
              <a:rPr lang="en-AU" dirty="0" err="1"/>
              <a:t>tu</a:t>
            </a:r>
            <a:r>
              <a:rPr lang="en-AU" dirty="0"/>
              <a:t> sound is generally replaced with </a:t>
            </a:r>
            <a:r>
              <a:rPr lang="en-AU" dirty="0" err="1" smtClean="0"/>
              <a:t>chu</a:t>
            </a:r>
            <a:r>
              <a:rPr lang="en-AU" dirty="0" smtClean="0"/>
              <a:t>.</a:t>
            </a:r>
          </a:p>
          <a:p>
            <a:r>
              <a:rPr lang="en-AU" dirty="0" smtClean="0"/>
              <a:t>Tube </a:t>
            </a:r>
            <a:r>
              <a:rPr lang="en-AU" dirty="0"/>
              <a:t>= </a:t>
            </a:r>
            <a:r>
              <a:rPr lang="ja-JP" altLang="en-US" dirty="0"/>
              <a:t>チューブ</a:t>
            </a:r>
            <a:endParaRPr lang="en-AU" dirty="0"/>
          </a:p>
        </p:txBody>
      </p:sp>
    </p:spTree>
    <p:extLst>
      <p:ext uri="{BB962C8B-B14F-4D97-AF65-F5344CB8AC3E}">
        <p14:creationId xmlns:p14="http://schemas.microsoft.com/office/powerpoint/2010/main" val="4087880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575" y="1417638"/>
            <a:ext cx="8516850" cy="5206435"/>
          </a:xfrm>
          <a:prstGeom prst="rect">
            <a:avLst/>
          </a:prstGeom>
        </p:spPr>
      </p:pic>
      <p:sp>
        <p:nvSpPr>
          <p:cNvPr id="2" name="Title 1"/>
          <p:cNvSpPr>
            <a:spLocks noGrp="1"/>
          </p:cNvSpPr>
          <p:nvPr>
            <p:ph type="title"/>
          </p:nvPr>
        </p:nvSpPr>
        <p:spPr>
          <a:xfrm>
            <a:off x="251520" y="274638"/>
            <a:ext cx="8640960" cy="1143000"/>
          </a:xfrm>
        </p:spPr>
        <p:txBody>
          <a:bodyPr>
            <a:noAutofit/>
          </a:bodyPr>
          <a:lstStyle/>
          <a:p>
            <a:r>
              <a:rPr lang="en-US" b="1" dirty="0" smtClean="0"/>
              <a:t>The ‘see’ sound and soft ‘</a:t>
            </a:r>
            <a:r>
              <a:rPr lang="en-US" b="1" dirty="0" err="1" smtClean="0"/>
              <a:t>th</a:t>
            </a:r>
            <a:r>
              <a:rPr lang="en-US" b="1" dirty="0" smtClean="0"/>
              <a:t>’ sounds</a:t>
            </a:r>
            <a:endParaRPr lang="en-AU" b="1" dirty="0"/>
          </a:p>
        </p:txBody>
      </p:sp>
      <p:sp>
        <p:nvSpPr>
          <p:cNvPr id="3" name="Content Placeholder 2"/>
          <p:cNvSpPr>
            <a:spLocks noGrp="1"/>
          </p:cNvSpPr>
          <p:nvPr>
            <p:ph idx="1"/>
          </p:nvPr>
        </p:nvSpPr>
        <p:spPr>
          <a:xfrm>
            <a:off x="899592" y="1600200"/>
            <a:ext cx="7787208" cy="4781128"/>
          </a:xfrm>
        </p:spPr>
        <p:txBody>
          <a:bodyPr>
            <a:normAutofit lnSpcReduction="10000"/>
          </a:bodyPr>
          <a:lstStyle/>
          <a:p>
            <a:pPr marL="0" indent="0">
              <a:buNone/>
            </a:pPr>
            <a:r>
              <a:rPr lang="en-AU" dirty="0"/>
              <a:t>The "see" sound is generally replaced with </a:t>
            </a:r>
            <a:r>
              <a:rPr lang="en-AU" i="1" dirty="0" err="1" smtClean="0"/>
              <a:t>shi</a:t>
            </a:r>
            <a:r>
              <a:rPr lang="en-AU" dirty="0" smtClean="0"/>
              <a:t>.</a:t>
            </a:r>
          </a:p>
          <a:p>
            <a:r>
              <a:rPr lang="en-AU" dirty="0" smtClean="0"/>
              <a:t>sink</a:t>
            </a:r>
            <a:r>
              <a:rPr lang="en-AU" dirty="0"/>
              <a:t>= </a:t>
            </a:r>
            <a:r>
              <a:rPr lang="ja-JP" altLang="en-US" dirty="0"/>
              <a:t>シン</a:t>
            </a:r>
            <a:r>
              <a:rPr lang="ja-JP" altLang="en-US" dirty="0" smtClean="0"/>
              <a:t>ク</a:t>
            </a:r>
            <a:endParaRPr lang="en-US" altLang="ja-JP" dirty="0" smtClean="0"/>
          </a:p>
          <a:p>
            <a:pPr marL="0" indent="0">
              <a:buNone/>
            </a:pPr>
            <a:endParaRPr lang="en-US" dirty="0" smtClean="0"/>
          </a:p>
          <a:p>
            <a:pPr marL="0" indent="0">
              <a:buNone/>
            </a:pPr>
            <a:r>
              <a:rPr lang="en-AU" dirty="0" smtClean="0"/>
              <a:t>The </a:t>
            </a:r>
            <a:r>
              <a:rPr lang="en-AU" dirty="0"/>
              <a:t>soft "</a:t>
            </a:r>
            <a:r>
              <a:rPr lang="en-AU" dirty="0" err="1"/>
              <a:t>th</a:t>
            </a:r>
            <a:r>
              <a:rPr lang="en-AU" dirty="0"/>
              <a:t>" sound is replaced with characters from the </a:t>
            </a:r>
            <a:r>
              <a:rPr lang="en-AU" i="1" dirty="0" err="1"/>
              <a:t>sa</a:t>
            </a:r>
            <a:r>
              <a:rPr lang="en-AU" i="1" dirty="0"/>
              <a:t> </a:t>
            </a:r>
            <a:r>
              <a:rPr lang="en-AU" i="1" dirty="0" err="1"/>
              <a:t>shi</a:t>
            </a:r>
            <a:r>
              <a:rPr lang="en-AU" i="1" dirty="0"/>
              <a:t> </a:t>
            </a:r>
            <a:r>
              <a:rPr lang="en-AU" i="1" dirty="0" err="1"/>
              <a:t>su</a:t>
            </a:r>
            <a:r>
              <a:rPr lang="en-AU" i="1" dirty="0"/>
              <a:t> se so</a:t>
            </a:r>
            <a:r>
              <a:rPr lang="en-AU" dirty="0"/>
              <a:t> row of the katakana table. </a:t>
            </a:r>
            <a:endParaRPr lang="en-AU" dirty="0" smtClean="0"/>
          </a:p>
          <a:p>
            <a:r>
              <a:rPr lang="en-AU" dirty="0" smtClean="0"/>
              <a:t>Thank </a:t>
            </a:r>
            <a:r>
              <a:rPr lang="en-AU" dirty="0"/>
              <a:t>you =  </a:t>
            </a:r>
            <a:r>
              <a:rPr lang="ja-JP" altLang="en-US" dirty="0"/>
              <a:t>サンキュ</a:t>
            </a:r>
            <a:r>
              <a:rPr lang="ja-JP" altLang="en-US" dirty="0" smtClean="0"/>
              <a:t>ー</a:t>
            </a:r>
            <a:endParaRPr lang="en-AU" altLang="ja-JP" dirty="0" smtClean="0"/>
          </a:p>
          <a:p>
            <a:r>
              <a:rPr lang="en-AU" dirty="0" smtClean="0"/>
              <a:t>Bath </a:t>
            </a:r>
            <a:r>
              <a:rPr lang="en-AU" dirty="0"/>
              <a:t>= </a:t>
            </a:r>
            <a:r>
              <a:rPr lang="ja-JP" altLang="en-US" dirty="0"/>
              <a:t>バス</a:t>
            </a:r>
            <a:endParaRPr lang="en-AU" dirty="0"/>
          </a:p>
          <a:p>
            <a:endParaRPr lang="en-AU" dirty="0"/>
          </a:p>
        </p:txBody>
      </p:sp>
    </p:spTree>
    <p:extLst>
      <p:ext uri="{BB962C8B-B14F-4D97-AF65-F5344CB8AC3E}">
        <p14:creationId xmlns:p14="http://schemas.microsoft.com/office/powerpoint/2010/main" val="1163005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575" y="1417638"/>
            <a:ext cx="8516850" cy="5206435"/>
          </a:xfrm>
          <a:prstGeom prst="rect">
            <a:avLst/>
          </a:prstGeom>
        </p:spPr>
      </p:pic>
      <p:sp>
        <p:nvSpPr>
          <p:cNvPr id="2" name="Title 1"/>
          <p:cNvSpPr>
            <a:spLocks noGrp="1"/>
          </p:cNvSpPr>
          <p:nvPr>
            <p:ph type="title"/>
          </p:nvPr>
        </p:nvSpPr>
        <p:spPr/>
        <p:txBody>
          <a:bodyPr>
            <a:normAutofit/>
          </a:bodyPr>
          <a:lstStyle/>
          <a:p>
            <a:r>
              <a:rPr lang="en-US" sz="5400" b="1" dirty="0" smtClean="0"/>
              <a:t>Hard ‘</a:t>
            </a:r>
            <a:r>
              <a:rPr lang="en-US" sz="5400" b="1" dirty="0" err="1" smtClean="0"/>
              <a:t>th</a:t>
            </a:r>
            <a:r>
              <a:rPr lang="en-US" sz="5400" b="1" dirty="0" smtClean="0"/>
              <a:t>’ sounds</a:t>
            </a:r>
            <a:endParaRPr lang="en-AU" sz="5400" b="1" dirty="0"/>
          </a:p>
        </p:txBody>
      </p:sp>
      <p:sp>
        <p:nvSpPr>
          <p:cNvPr id="3" name="Content Placeholder 2"/>
          <p:cNvSpPr>
            <a:spLocks noGrp="1"/>
          </p:cNvSpPr>
          <p:nvPr>
            <p:ph idx="1"/>
          </p:nvPr>
        </p:nvSpPr>
        <p:spPr>
          <a:xfrm>
            <a:off x="899592" y="1757874"/>
            <a:ext cx="7571184" cy="4525963"/>
          </a:xfrm>
        </p:spPr>
        <p:txBody>
          <a:bodyPr>
            <a:normAutofit/>
          </a:bodyPr>
          <a:lstStyle/>
          <a:p>
            <a:pPr marL="0" indent="0">
              <a:buNone/>
            </a:pPr>
            <a:r>
              <a:rPr lang="en-AU" dirty="0"/>
              <a:t>The hard "</a:t>
            </a:r>
            <a:r>
              <a:rPr lang="en-AU" dirty="0" err="1"/>
              <a:t>th</a:t>
            </a:r>
            <a:r>
              <a:rPr lang="en-AU" dirty="0"/>
              <a:t>" sound is replaced with characters from the </a:t>
            </a:r>
            <a:r>
              <a:rPr lang="en-AU" i="1" dirty="0" err="1"/>
              <a:t>za</a:t>
            </a:r>
            <a:r>
              <a:rPr lang="en-AU" i="1" dirty="0"/>
              <a:t> </a:t>
            </a:r>
            <a:r>
              <a:rPr lang="en-AU" i="1" dirty="0" err="1"/>
              <a:t>ji</a:t>
            </a:r>
            <a:r>
              <a:rPr lang="en-AU" i="1" dirty="0"/>
              <a:t> </a:t>
            </a:r>
            <a:r>
              <a:rPr lang="en-AU" i="1" dirty="0" err="1"/>
              <a:t>zu</a:t>
            </a:r>
            <a:r>
              <a:rPr lang="en-AU" i="1" dirty="0"/>
              <a:t> </a:t>
            </a:r>
            <a:r>
              <a:rPr lang="en-AU" i="1" dirty="0" err="1"/>
              <a:t>ze</a:t>
            </a:r>
            <a:r>
              <a:rPr lang="en-AU" i="1" dirty="0"/>
              <a:t> zo</a:t>
            </a:r>
            <a:r>
              <a:rPr lang="en-AU" dirty="0"/>
              <a:t> row of the katakana </a:t>
            </a:r>
            <a:r>
              <a:rPr lang="en-AU" dirty="0" smtClean="0"/>
              <a:t>table.</a:t>
            </a:r>
          </a:p>
          <a:p>
            <a:r>
              <a:rPr lang="en-AU" dirty="0" smtClean="0"/>
              <a:t>weather = </a:t>
            </a:r>
            <a:r>
              <a:rPr lang="ja-JP" altLang="en-US" dirty="0" smtClean="0"/>
              <a:t>ウ</a:t>
            </a:r>
            <a:r>
              <a:rPr lang="ja-JP" altLang="en-US" dirty="0"/>
              <a:t>エザー</a:t>
            </a:r>
            <a:endParaRPr lang="en-AU" dirty="0"/>
          </a:p>
          <a:p>
            <a:r>
              <a:rPr lang="en-AU" dirty="0"/>
              <a:t>leather = </a:t>
            </a:r>
            <a:r>
              <a:rPr lang="ja-JP" altLang="en-US" dirty="0"/>
              <a:t>レザー</a:t>
            </a:r>
            <a:endParaRPr lang="en-AU" dirty="0"/>
          </a:p>
        </p:txBody>
      </p:sp>
    </p:spTree>
    <p:extLst>
      <p:ext uri="{BB962C8B-B14F-4D97-AF65-F5344CB8AC3E}">
        <p14:creationId xmlns:p14="http://schemas.microsoft.com/office/powerpoint/2010/main" val="238566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3568" y="980728"/>
            <a:ext cx="8352928" cy="4248472"/>
          </a:xfrm>
        </p:spPr>
        <p:txBody>
          <a:bodyPr>
            <a:noAutofit/>
          </a:bodyPr>
          <a:lstStyle/>
          <a:p>
            <a:r>
              <a:rPr lang="ja-JP" altLang="en-US" sz="7200" dirty="0" smtClean="0"/>
              <a:t>テゥデイ、 ウ</a:t>
            </a:r>
            <a:r>
              <a:rPr lang="ja-JP" altLang="en-US" sz="7200" dirty="0"/>
              <a:t>イ　アー　</a:t>
            </a:r>
            <a:r>
              <a:rPr lang="en-AU" altLang="ja-JP" sz="7200" dirty="0" smtClean="0"/>
              <a:t/>
            </a:r>
            <a:br>
              <a:rPr lang="en-AU" altLang="ja-JP" sz="7200" dirty="0" smtClean="0"/>
            </a:br>
            <a:r>
              <a:rPr lang="ja-JP" altLang="en-US" sz="7200" dirty="0" smtClean="0"/>
              <a:t>ゴ</a:t>
            </a:r>
            <a:r>
              <a:rPr lang="ja-JP" altLang="en-US" sz="7200" dirty="0"/>
              <a:t>イング　ツー　</a:t>
            </a:r>
            <a:r>
              <a:rPr lang="en-AU" altLang="ja-JP" sz="7200" dirty="0" smtClean="0"/>
              <a:t/>
            </a:r>
            <a:br>
              <a:rPr lang="en-AU" altLang="ja-JP" sz="7200" dirty="0" smtClean="0"/>
            </a:br>
            <a:r>
              <a:rPr lang="ja-JP" altLang="en-US" sz="7200" dirty="0" smtClean="0"/>
              <a:t>ラ</a:t>
            </a:r>
            <a:r>
              <a:rPr lang="ja-JP" altLang="en-US" sz="7200" dirty="0"/>
              <a:t>ーン　アバウト。。。</a:t>
            </a:r>
            <a:endParaRPr lang="en-AU" sz="7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0" y="4581128"/>
            <a:ext cx="1291698" cy="20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284" y="4653136"/>
            <a:ext cx="1426869" cy="199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43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 </a:t>
            </a:r>
            <a:r>
              <a:rPr lang="en-US" sz="5400" b="1" dirty="0" smtClean="0"/>
              <a:t>sounds</a:t>
            </a:r>
            <a:endParaRPr lang="en-AU" sz="5400" b="1" dirty="0"/>
          </a:p>
        </p:txBody>
      </p:sp>
      <p:pic>
        <p:nvPicPr>
          <p:cNvPr id="4" name="Picture 3"/>
          <p:cNvPicPr>
            <a:picLocks noChangeAspect="1"/>
          </p:cNvPicPr>
          <p:nvPr/>
        </p:nvPicPr>
        <p:blipFill>
          <a:blip r:embed="rId2"/>
          <a:stretch>
            <a:fillRect/>
          </a:stretch>
        </p:blipFill>
        <p:spPr>
          <a:xfrm>
            <a:off x="313575" y="1417638"/>
            <a:ext cx="8516850" cy="5206435"/>
          </a:xfrm>
          <a:prstGeom prst="rect">
            <a:avLst/>
          </a:prstGeom>
        </p:spPr>
      </p:pic>
      <p:sp>
        <p:nvSpPr>
          <p:cNvPr id="3" name="Content Placeholder 2"/>
          <p:cNvSpPr>
            <a:spLocks noGrp="1"/>
          </p:cNvSpPr>
          <p:nvPr>
            <p:ph idx="1"/>
          </p:nvPr>
        </p:nvSpPr>
        <p:spPr>
          <a:xfrm>
            <a:off x="899592" y="1600200"/>
            <a:ext cx="7416824" cy="4709120"/>
          </a:xfrm>
        </p:spPr>
        <p:txBody>
          <a:bodyPr>
            <a:normAutofit lnSpcReduction="10000"/>
          </a:bodyPr>
          <a:lstStyle/>
          <a:p>
            <a:pPr marL="0" indent="0">
              <a:buNone/>
            </a:pPr>
            <a:r>
              <a:rPr lang="en-US" b="1" dirty="0" smtClean="0"/>
              <a:t>‘</a:t>
            </a:r>
            <a:r>
              <a:rPr lang="en-US" b="1" dirty="0" err="1" smtClean="0"/>
              <a:t>wa</a:t>
            </a:r>
            <a:r>
              <a:rPr lang="en-US" b="1" dirty="0" smtClean="0"/>
              <a:t>’ sounds</a:t>
            </a:r>
          </a:p>
          <a:p>
            <a:pPr marL="0" indent="0">
              <a:buNone/>
            </a:pPr>
            <a:r>
              <a:rPr lang="en-US" dirty="0" smtClean="0"/>
              <a:t>Katakana ‘</a:t>
            </a:r>
            <a:r>
              <a:rPr lang="en-US" dirty="0" err="1" smtClean="0"/>
              <a:t>wa</a:t>
            </a:r>
            <a:r>
              <a:rPr lang="en-US" dirty="0" smtClean="0"/>
              <a:t>’ is used.</a:t>
            </a:r>
          </a:p>
          <a:p>
            <a:r>
              <a:rPr lang="en-AU" dirty="0" smtClean="0"/>
              <a:t>wine </a:t>
            </a:r>
            <a:r>
              <a:rPr lang="ja-JP" altLang="en-US" dirty="0" smtClean="0"/>
              <a:t>＝ワイン</a:t>
            </a:r>
            <a:endParaRPr lang="en-AU" dirty="0" smtClean="0"/>
          </a:p>
          <a:p>
            <a:pPr marL="0" indent="0">
              <a:buNone/>
            </a:pPr>
            <a:endParaRPr lang="en-AU" dirty="0" smtClean="0"/>
          </a:p>
          <a:p>
            <a:pPr marL="0" indent="0">
              <a:buNone/>
            </a:pPr>
            <a:r>
              <a:rPr lang="en-AU" dirty="0" smtClean="0"/>
              <a:t>Since </a:t>
            </a:r>
            <a:r>
              <a:rPr lang="en-AU" dirty="0"/>
              <a:t>the only w sound in Japanese is </a:t>
            </a:r>
            <a:r>
              <a:rPr lang="en-AU" i="1" dirty="0" err="1"/>
              <a:t>wa</a:t>
            </a:r>
            <a:r>
              <a:rPr lang="en-AU" dirty="0"/>
              <a:t>, all other w sounds are generally replaced with </a:t>
            </a:r>
            <a:r>
              <a:rPr lang="en-AU" i="1" dirty="0"/>
              <a:t>u</a:t>
            </a:r>
            <a:r>
              <a:rPr lang="en-AU" dirty="0"/>
              <a:t>. </a:t>
            </a:r>
            <a:endParaRPr lang="en-AU" dirty="0" smtClean="0"/>
          </a:p>
          <a:p>
            <a:r>
              <a:rPr lang="en-AU" dirty="0" smtClean="0"/>
              <a:t>waiter </a:t>
            </a:r>
            <a:r>
              <a:rPr lang="en-AU" dirty="0"/>
              <a:t>= </a:t>
            </a:r>
            <a:r>
              <a:rPr lang="ja-JP" altLang="en-US" dirty="0"/>
              <a:t>ウエータ</a:t>
            </a:r>
            <a:r>
              <a:rPr lang="ja-JP" altLang="en-US" dirty="0" smtClean="0"/>
              <a:t>ー</a:t>
            </a:r>
            <a:endParaRPr lang="en-AU" altLang="ja-JP" dirty="0" smtClean="0"/>
          </a:p>
          <a:p>
            <a:r>
              <a:rPr lang="en-AU" dirty="0" smtClean="0"/>
              <a:t>whisky</a:t>
            </a:r>
            <a:r>
              <a:rPr lang="en-AU" dirty="0"/>
              <a:t>=</a:t>
            </a:r>
            <a:r>
              <a:rPr lang="ja-JP" altLang="en-US" dirty="0"/>
              <a:t>ウイスキー</a:t>
            </a:r>
            <a:endParaRPr lang="en-AU" dirty="0"/>
          </a:p>
        </p:txBody>
      </p:sp>
    </p:spTree>
    <p:extLst>
      <p:ext uri="{BB962C8B-B14F-4D97-AF65-F5344CB8AC3E}">
        <p14:creationId xmlns:p14="http://schemas.microsoft.com/office/powerpoint/2010/main" val="2425796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Autofit/>
          </a:bodyPr>
          <a:lstStyle/>
          <a:p>
            <a:r>
              <a:rPr lang="en-US" b="1" dirty="0"/>
              <a:t>S</a:t>
            </a:r>
            <a:r>
              <a:rPr lang="en-US" b="1" dirty="0" smtClean="0"/>
              <a:t>hort </a:t>
            </a:r>
            <a:r>
              <a:rPr lang="en-US" b="1" dirty="0" smtClean="0"/>
              <a:t>vowel followed by a consonant</a:t>
            </a:r>
            <a:endParaRPr lang="en-AU" b="1" dirty="0"/>
          </a:p>
        </p:txBody>
      </p:sp>
      <p:pic>
        <p:nvPicPr>
          <p:cNvPr id="4" name="Picture 3"/>
          <p:cNvPicPr>
            <a:picLocks noChangeAspect="1"/>
          </p:cNvPicPr>
          <p:nvPr/>
        </p:nvPicPr>
        <p:blipFill>
          <a:blip r:embed="rId2"/>
          <a:stretch>
            <a:fillRect/>
          </a:stretch>
        </p:blipFill>
        <p:spPr>
          <a:xfrm>
            <a:off x="251520" y="1417638"/>
            <a:ext cx="8522947" cy="5206435"/>
          </a:xfrm>
          <a:prstGeom prst="rect">
            <a:avLst/>
          </a:prstGeom>
        </p:spPr>
      </p:pic>
      <p:sp>
        <p:nvSpPr>
          <p:cNvPr id="3" name="Content Placeholder 2"/>
          <p:cNvSpPr>
            <a:spLocks noGrp="1"/>
          </p:cNvSpPr>
          <p:nvPr>
            <p:ph idx="1"/>
          </p:nvPr>
        </p:nvSpPr>
        <p:spPr>
          <a:xfrm>
            <a:off x="683568" y="1916832"/>
            <a:ext cx="8003232" cy="4209331"/>
          </a:xfrm>
        </p:spPr>
        <p:txBody>
          <a:bodyPr>
            <a:normAutofit/>
          </a:bodyPr>
          <a:lstStyle/>
          <a:p>
            <a:pPr marL="0" indent="0">
              <a:buNone/>
            </a:pPr>
            <a:r>
              <a:rPr lang="en-AU" dirty="0"/>
              <a:t>Words that have a short vowel followed by a consonant will often double the consonant. (This is not the case when the consonant is n.) </a:t>
            </a:r>
            <a:endParaRPr lang="en-AU" dirty="0" smtClean="0"/>
          </a:p>
          <a:p>
            <a:r>
              <a:rPr lang="en-AU" dirty="0" smtClean="0"/>
              <a:t>truck </a:t>
            </a:r>
            <a:r>
              <a:rPr lang="en-AU" dirty="0"/>
              <a:t>=</a:t>
            </a:r>
            <a:r>
              <a:rPr lang="ja-JP" altLang="en-US" dirty="0"/>
              <a:t>トラッ</a:t>
            </a:r>
            <a:r>
              <a:rPr lang="ja-JP" altLang="en-US" dirty="0" smtClean="0"/>
              <a:t>ク</a:t>
            </a:r>
            <a:endParaRPr lang="en-AU" altLang="ja-JP" dirty="0" smtClean="0"/>
          </a:p>
          <a:p>
            <a:r>
              <a:rPr lang="en-AU" dirty="0" smtClean="0"/>
              <a:t>bed </a:t>
            </a:r>
            <a:r>
              <a:rPr lang="en-AU" dirty="0"/>
              <a:t>= </a:t>
            </a:r>
            <a:r>
              <a:rPr lang="ja-JP" altLang="en-US" dirty="0"/>
              <a:t>ベッ</a:t>
            </a:r>
            <a:r>
              <a:rPr lang="ja-JP" altLang="en-US" dirty="0" smtClean="0"/>
              <a:t>ド</a:t>
            </a:r>
            <a:endParaRPr lang="en-AU" altLang="ja-JP" dirty="0" smtClean="0"/>
          </a:p>
          <a:p>
            <a:r>
              <a:rPr lang="en-AU" dirty="0"/>
              <a:t>p</a:t>
            </a:r>
            <a:r>
              <a:rPr lang="en-AU" dirty="0" smtClean="0"/>
              <a:t>et = </a:t>
            </a:r>
            <a:r>
              <a:rPr lang="ja-JP" altLang="en-US" dirty="0" smtClean="0"/>
              <a:t>ペ</a:t>
            </a:r>
            <a:r>
              <a:rPr lang="ja-JP" altLang="en-US" dirty="0"/>
              <a:t>ット</a:t>
            </a:r>
            <a:r>
              <a:rPr lang="en-AU" dirty="0"/>
              <a:t> </a:t>
            </a:r>
            <a:endParaRPr lang="en-AU" dirty="0" smtClean="0"/>
          </a:p>
          <a:p>
            <a:r>
              <a:rPr lang="en-AU" dirty="0" smtClean="0"/>
              <a:t>pen </a:t>
            </a:r>
            <a:r>
              <a:rPr lang="en-AU" dirty="0"/>
              <a:t>= </a:t>
            </a:r>
            <a:r>
              <a:rPr lang="ja-JP" altLang="en-US" dirty="0"/>
              <a:t>ペン</a:t>
            </a:r>
            <a:endParaRPr lang="en-AU" dirty="0"/>
          </a:p>
        </p:txBody>
      </p:sp>
    </p:spTree>
    <p:extLst>
      <p:ext uri="{BB962C8B-B14F-4D97-AF65-F5344CB8AC3E}">
        <p14:creationId xmlns:p14="http://schemas.microsoft.com/office/powerpoint/2010/main" val="2013239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575" y="1417638"/>
            <a:ext cx="8516850" cy="5206435"/>
          </a:xfrm>
          <a:prstGeom prst="rect">
            <a:avLst/>
          </a:prstGeom>
        </p:spPr>
      </p:pic>
      <p:sp>
        <p:nvSpPr>
          <p:cNvPr id="2" name="Title 1"/>
          <p:cNvSpPr>
            <a:spLocks noGrp="1"/>
          </p:cNvSpPr>
          <p:nvPr>
            <p:ph type="title"/>
          </p:nvPr>
        </p:nvSpPr>
        <p:spPr/>
        <p:txBody>
          <a:bodyPr>
            <a:normAutofit/>
          </a:bodyPr>
          <a:lstStyle/>
          <a:p>
            <a:r>
              <a:rPr lang="en-US" sz="5400" b="1" dirty="0"/>
              <a:t>T</a:t>
            </a:r>
            <a:r>
              <a:rPr lang="en-US" sz="5400" b="1" dirty="0" smtClean="0"/>
              <a:t>he </a:t>
            </a:r>
            <a:r>
              <a:rPr lang="en-US" sz="5400" b="1" dirty="0" smtClean="0"/>
              <a:t>‘y’ sound</a:t>
            </a:r>
            <a:endParaRPr lang="en-AU" sz="5400" b="1" dirty="0"/>
          </a:p>
        </p:txBody>
      </p:sp>
      <p:sp>
        <p:nvSpPr>
          <p:cNvPr id="3" name="Content Placeholder 2"/>
          <p:cNvSpPr>
            <a:spLocks noGrp="1"/>
          </p:cNvSpPr>
          <p:nvPr>
            <p:ph idx="1"/>
          </p:nvPr>
        </p:nvSpPr>
        <p:spPr>
          <a:xfrm>
            <a:off x="755576" y="1988840"/>
            <a:ext cx="7931224" cy="4137323"/>
          </a:xfrm>
        </p:spPr>
        <p:txBody>
          <a:bodyPr/>
          <a:lstStyle/>
          <a:p>
            <a:pPr marL="0" indent="0">
              <a:buNone/>
            </a:pPr>
            <a:r>
              <a:rPr lang="en-AU" dirty="0"/>
              <a:t>The "y" sound, except when followed by a, o, or u, is usually replaced with </a:t>
            </a:r>
            <a:r>
              <a:rPr lang="en-AU" i="1" dirty="0" err="1"/>
              <a:t>i</a:t>
            </a:r>
            <a:r>
              <a:rPr lang="en-AU" dirty="0"/>
              <a:t>.</a:t>
            </a:r>
            <a:endParaRPr lang="en-AU" dirty="0" smtClean="0"/>
          </a:p>
          <a:p>
            <a:r>
              <a:rPr lang="en-AU" dirty="0" smtClean="0"/>
              <a:t>you </a:t>
            </a:r>
            <a:r>
              <a:rPr lang="en-AU" dirty="0"/>
              <a:t>= </a:t>
            </a:r>
            <a:r>
              <a:rPr lang="ja-JP" altLang="en-US" dirty="0"/>
              <a:t>ユ</a:t>
            </a:r>
            <a:r>
              <a:rPr lang="ja-JP" altLang="en-US" dirty="0" smtClean="0"/>
              <a:t>ー</a:t>
            </a:r>
            <a:endParaRPr lang="en-AU" altLang="ja-JP" dirty="0" smtClean="0"/>
          </a:p>
          <a:p>
            <a:r>
              <a:rPr lang="en-AU" dirty="0" smtClean="0"/>
              <a:t>year </a:t>
            </a:r>
            <a:r>
              <a:rPr lang="en-AU" dirty="0"/>
              <a:t>= </a:t>
            </a:r>
            <a:r>
              <a:rPr lang="ja-JP" altLang="en-US" dirty="0"/>
              <a:t>イヤー</a:t>
            </a:r>
            <a:endParaRPr lang="en-AU" dirty="0"/>
          </a:p>
        </p:txBody>
      </p:sp>
    </p:spTree>
    <p:extLst>
      <p:ext uri="{BB962C8B-B14F-4D97-AF65-F5344CB8AC3E}">
        <p14:creationId xmlns:p14="http://schemas.microsoft.com/office/powerpoint/2010/main" val="1507681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a:t>
            </a:r>
            <a:r>
              <a:rPr lang="en-US" b="1" dirty="0" smtClean="0"/>
              <a:t>ew </a:t>
            </a:r>
            <a:r>
              <a:rPr lang="en-US" b="1" dirty="0" smtClean="0"/>
              <a:t>pronunciations: small vowels</a:t>
            </a:r>
            <a:br>
              <a:rPr lang="en-US" b="1" dirty="0" smtClean="0"/>
            </a:br>
            <a:r>
              <a:rPr lang="en-US" b="1" dirty="0" smtClean="0"/>
              <a:t>(particularly ‘</a:t>
            </a:r>
            <a:r>
              <a:rPr lang="en-US" b="1" dirty="0" err="1" smtClean="0"/>
              <a:t>ti</a:t>
            </a:r>
            <a:r>
              <a:rPr lang="en-US" b="1" dirty="0" smtClean="0"/>
              <a:t>’ and ‘di’ sounds)</a:t>
            </a:r>
            <a:endParaRPr lang="en-AU" b="1" dirty="0"/>
          </a:p>
        </p:txBody>
      </p:sp>
      <p:pic>
        <p:nvPicPr>
          <p:cNvPr id="4" name="Picture 3"/>
          <p:cNvPicPr>
            <a:picLocks noChangeAspect="1"/>
          </p:cNvPicPr>
          <p:nvPr/>
        </p:nvPicPr>
        <p:blipFill>
          <a:blip r:embed="rId2"/>
          <a:stretch>
            <a:fillRect/>
          </a:stretch>
        </p:blipFill>
        <p:spPr>
          <a:xfrm>
            <a:off x="313575" y="1417638"/>
            <a:ext cx="8516850" cy="5206435"/>
          </a:xfrm>
          <a:prstGeom prst="rect">
            <a:avLst/>
          </a:prstGeom>
        </p:spPr>
      </p:pic>
      <p:sp>
        <p:nvSpPr>
          <p:cNvPr id="3" name="Content Placeholder 2"/>
          <p:cNvSpPr>
            <a:spLocks noGrp="1"/>
          </p:cNvSpPr>
          <p:nvPr>
            <p:ph idx="1"/>
          </p:nvPr>
        </p:nvSpPr>
        <p:spPr>
          <a:xfrm>
            <a:off x="1079612" y="1916832"/>
            <a:ext cx="6984776" cy="4392488"/>
          </a:xfrm>
        </p:spPr>
        <p:txBody>
          <a:bodyPr>
            <a:normAutofit fontScale="92500" lnSpcReduction="10000"/>
          </a:bodyPr>
          <a:lstStyle/>
          <a:p>
            <a:pPr marL="0" indent="0">
              <a:buNone/>
            </a:pPr>
            <a:r>
              <a:rPr lang="en-AU" dirty="0"/>
              <a:t>Recently, in order to make the words sound more similar to their English pronunciations, small </a:t>
            </a:r>
            <a:r>
              <a:rPr lang="ja-JP" altLang="en-US" dirty="0"/>
              <a:t>ァ、ィ、ゥ、ェ、</a:t>
            </a:r>
            <a:r>
              <a:rPr lang="en-AU" dirty="0"/>
              <a:t>and </a:t>
            </a:r>
            <a:r>
              <a:rPr lang="ja-JP" altLang="en-US" dirty="0"/>
              <a:t>ォ</a:t>
            </a:r>
            <a:r>
              <a:rPr lang="en-AU" dirty="0"/>
              <a:t> are sometimes added to words. </a:t>
            </a:r>
          </a:p>
          <a:p>
            <a:r>
              <a:rPr lang="en-AU" dirty="0"/>
              <a:t>Fork: </a:t>
            </a:r>
            <a:r>
              <a:rPr lang="ja-JP" altLang="en-US" dirty="0"/>
              <a:t>フォーク</a:t>
            </a:r>
            <a:endParaRPr lang="en-AU" dirty="0"/>
          </a:p>
          <a:p>
            <a:r>
              <a:rPr lang="en-AU" dirty="0"/>
              <a:t>Vender: </a:t>
            </a:r>
            <a:r>
              <a:rPr lang="ja-JP" altLang="en-US" dirty="0"/>
              <a:t>ヴェンダー</a:t>
            </a:r>
            <a:endParaRPr lang="en-AU" dirty="0"/>
          </a:p>
          <a:p>
            <a:r>
              <a:rPr lang="en-AU" dirty="0"/>
              <a:t>Figure: </a:t>
            </a:r>
            <a:r>
              <a:rPr lang="ja-JP" altLang="en-US" dirty="0"/>
              <a:t>フィギュ</a:t>
            </a:r>
            <a:r>
              <a:rPr lang="ja-JP" altLang="en-US" dirty="0" smtClean="0"/>
              <a:t>ア</a:t>
            </a:r>
            <a:endParaRPr lang="en-US" altLang="ja-JP" dirty="0" smtClean="0"/>
          </a:p>
          <a:p>
            <a:r>
              <a:rPr lang="en-US" dirty="0" smtClean="0"/>
              <a:t>Tea: </a:t>
            </a:r>
            <a:r>
              <a:rPr lang="ja-JP" altLang="en-US" dirty="0" smtClean="0"/>
              <a:t>ティー</a:t>
            </a:r>
            <a:endParaRPr lang="en-US" altLang="ja-JP" dirty="0" smtClean="0"/>
          </a:p>
          <a:p>
            <a:r>
              <a:rPr lang="en-US" dirty="0" smtClean="0"/>
              <a:t>Dinner: </a:t>
            </a:r>
            <a:r>
              <a:rPr lang="ja-JP" altLang="en-US" dirty="0" smtClean="0"/>
              <a:t>ディナー</a:t>
            </a:r>
            <a:endParaRPr lang="en-AU" dirty="0"/>
          </a:p>
        </p:txBody>
      </p:sp>
    </p:spTree>
    <p:extLst>
      <p:ext uri="{BB962C8B-B14F-4D97-AF65-F5344CB8AC3E}">
        <p14:creationId xmlns:p14="http://schemas.microsoft.com/office/powerpoint/2010/main" val="1768730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80528" y="2492896"/>
            <a:ext cx="9721080" cy="1470025"/>
          </a:xfrm>
        </p:spPr>
        <p:txBody>
          <a:bodyPr>
            <a:noAutofit/>
          </a:bodyPr>
          <a:lstStyle/>
          <a:p>
            <a:r>
              <a:rPr lang="ja-JP" altLang="en-US" sz="9600" dirty="0"/>
              <a:t>ウエル　ダー</a:t>
            </a:r>
            <a:r>
              <a:rPr lang="ja-JP" altLang="en-US" sz="9600" dirty="0" smtClean="0"/>
              <a:t>ン</a:t>
            </a:r>
            <a:r>
              <a:rPr lang="en-US" altLang="ja-JP" sz="9600" dirty="0" smtClean="0"/>
              <a:t>!!!</a:t>
            </a:r>
            <a:endParaRPr lang="en-AU" sz="9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581128"/>
            <a:ext cx="1462676" cy="21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794" y="4437112"/>
            <a:ext cx="1623877" cy="219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323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 do I have to memorize all that???</a:t>
            </a:r>
            <a:endParaRPr lang="en-AU" b="1"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9600" dirty="0" smtClean="0"/>
              <a:t>NO!!!!!!!!!!!</a:t>
            </a:r>
          </a:p>
          <a:p>
            <a:pPr marL="0" indent="0">
              <a:buNone/>
            </a:pPr>
            <a:r>
              <a:rPr lang="en-US" dirty="0" smtClean="0"/>
              <a:t>You will pick up the rules as you learn useful </a:t>
            </a:r>
            <a:r>
              <a:rPr lang="ja-JP" altLang="en-US" dirty="0" smtClean="0"/>
              <a:t>カタカナ </a:t>
            </a:r>
            <a:r>
              <a:rPr lang="en-US" altLang="ja-JP" dirty="0" smtClean="0"/>
              <a:t>words. Rather, this is just a way to explain how some of the sounds change incase you were getting confused. People generally pick up </a:t>
            </a:r>
            <a:r>
              <a:rPr lang="ja-JP" altLang="en-US" dirty="0" smtClean="0"/>
              <a:t>カタカナ </a:t>
            </a:r>
            <a:r>
              <a:rPr lang="en-US" altLang="ja-JP" dirty="0" smtClean="0"/>
              <a:t>very naturally, but it takes a while.</a:t>
            </a:r>
          </a:p>
          <a:p>
            <a:pPr marL="0" indent="0">
              <a:buNone/>
            </a:pPr>
            <a:endParaRPr lang="en-US" altLang="ja-JP" dirty="0" smtClean="0"/>
          </a:p>
          <a:p>
            <a:pPr marL="0" indent="0">
              <a:buNone/>
            </a:pPr>
            <a:r>
              <a:rPr lang="en-US" sz="2800" dirty="0" smtClean="0"/>
              <a:t>If you feel like you need a bit of extra help, go through and learn all of the words in this presentation. They contain all of the rules, so if you know one word using the rule you will generally recognize it in other words!</a:t>
            </a:r>
            <a:endParaRPr lang="en-AU" sz="2800" dirty="0"/>
          </a:p>
        </p:txBody>
      </p:sp>
    </p:spTree>
    <p:extLst>
      <p:ext uri="{BB962C8B-B14F-4D97-AF65-F5344CB8AC3E}">
        <p14:creationId xmlns:p14="http://schemas.microsoft.com/office/powerpoint/2010/main" val="1241778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5" name="Rectangle 4"/>
          <p:cNvSpPr/>
          <p:nvPr/>
        </p:nvSpPr>
        <p:spPr>
          <a:xfrm>
            <a:off x="395536" y="4581128"/>
            <a:ext cx="8280920"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US" b="1" dirty="0" smtClean="0"/>
              <a:t>A little test to finish off….</a:t>
            </a:r>
            <a:endParaRPr lang="en-AU"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Write a short story about your day in </a:t>
            </a:r>
            <a:r>
              <a:rPr lang="ja-JP" altLang="en-US" dirty="0" smtClean="0"/>
              <a:t>カタカナ </a:t>
            </a:r>
            <a:r>
              <a:rPr lang="en-US" b="1" dirty="0" smtClean="0"/>
              <a:t>ENGLISH (</a:t>
            </a:r>
            <a:r>
              <a:rPr lang="en-US" b="1" dirty="0" err="1" smtClean="0"/>
              <a:t>english</a:t>
            </a:r>
            <a:r>
              <a:rPr lang="en-US" b="1" dirty="0" smtClean="0"/>
              <a:t> words, but using katakana rules)</a:t>
            </a:r>
            <a:r>
              <a:rPr lang="en-US" dirty="0" smtClean="0"/>
              <a:t>. It should be about 3 lines - start off with:</a:t>
            </a:r>
            <a:endParaRPr lang="en-US" dirty="0"/>
          </a:p>
          <a:p>
            <a:pPr marL="0" indent="0">
              <a:buNone/>
            </a:pPr>
            <a:endParaRPr lang="en-US" altLang="ja-JP" dirty="0" smtClean="0"/>
          </a:p>
          <a:p>
            <a:pPr marL="0" indent="0" algn="ctr">
              <a:buNone/>
            </a:pPr>
            <a:r>
              <a:rPr lang="ja-JP" altLang="en-US" dirty="0" smtClean="0"/>
              <a:t>テゥデイ、アイ　ウエント　ツー</a:t>
            </a:r>
            <a:r>
              <a:rPr lang="en-US" altLang="ja-JP" dirty="0" smtClean="0"/>
              <a:t>…</a:t>
            </a:r>
          </a:p>
          <a:p>
            <a:pPr marL="0" indent="0">
              <a:buNone/>
            </a:pPr>
            <a:endParaRPr lang="en-US" altLang="ja-JP" dirty="0" smtClean="0"/>
          </a:p>
          <a:p>
            <a:pPr marL="0" indent="0" algn="ctr">
              <a:buNone/>
            </a:pPr>
            <a:r>
              <a:rPr lang="en-US" altLang="ja-JP" sz="2800" dirty="0" smtClean="0"/>
              <a:t>If you feel stuck, use some words from the box below!</a:t>
            </a:r>
          </a:p>
          <a:p>
            <a:pPr marL="0" indent="0" algn="ctr">
              <a:buNone/>
            </a:pPr>
            <a:endParaRPr lang="en-US" altLang="ja-JP" sz="2800" dirty="0"/>
          </a:p>
          <a:p>
            <a:pPr marL="0" indent="0">
              <a:buNone/>
            </a:pPr>
            <a:r>
              <a:rPr lang="ja-JP" altLang="en-US" dirty="0" smtClean="0"/>
              <a:t>ビーチ　　レストラン　　プール　　ショッピング　センター</a:t>
            </a:r>
            <a:endParaRPr lang="en-US" altLang="ja-JP" dirty="0" smtClean="0"/>
          </a:p>
          <a:p>
            <a:pPr marL="0" indent="0">
              <a:buNone/>
            </a:pPr>
            <a:endParaRPr lang="en-US" altLang="ja-JP" dirty="0" smtClean="0"/>
          </a:p>
          <a:p>
            <a:pPr marL="0" indent="0">
              <a:buNone/>
            </a:pPr>
            <a:r>
              <a:rPr lang="ja-JP" altLang="en-US" dirty="0"/>
              <a:t>ファ</a:t>
            </a:r>
            <a:r>
              <a:rPr lang="ja-JP" altLang="en-US" dirty="0" smtClean="0"/>
              <a:t>ン　イントレスティング　エクサイティング　ボーリング　</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891" y="2348880"/>
            <a:ext cx="1310295" cy="183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56969"/>
            <a:ext cx="1152128" cy="173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572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2576" y="1772816"/>
            <a:ext cx="9144000" cy="1470025"/>
          </a:xfrm>
        </p:spPr>
        <p:txBody>
          <a:bodyPr>
            <a:noAutofit/>
          </a:bodyPr>
          <a:lstStyle/>
          <a:p>
            <a:pPr>
              <a:lnSpc>
                <a:spcPct val="150000"/>
              </a:lnSpc>
            </a:pPr>
            <a:r>
              <a:rPr lang="ja-JP" altLang="en-US" sz="11500" dirty="0"/>
              <a:t>カタカナ　</a:t>
            </a:r>
            <a:r>
              <a:rPr lang="en-US" altLang="ja-JP" sz="11500" dirty="0" smtClean="0"/>
              <a:t/>
            </a:r>
            <a:br>
              <a:rPr lang="en-US" altLang="ja-JP" sz="11500" dirty="0" smtClean="0"/>
            </a:br>
            <a:r>
              <a:rPr lang="ja-JP" altLang="en-US" sz="11500" dirty="0" smtClean="0"/>
              <a:t>イ</a:t>
            </a:r>
            <a:r>
              <a:rPr lang="ja-JP" altLang="en-US" sz="11500" dirty="0"/>
              <a:t>ングリシュ！</a:t>
            </a:r>
            <a:endParaRPr lang="en-AU" sz="115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0" y="4581128"/>
            <a:ext cx="1291698" cy="20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284" y="4653136"/>
            <a:ext cx="1426869" cy="199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444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0" y="2420888"/>
            <a:ext cx="9144000" cy="1470025"/>
          </a:xfrm>
        </p:spPr>
        <p:txBody>
          <a:bodyPr>
            <a:noAutofit/>
          </a:bodyPr>
          <a:lstStyle/>
          <a:p>
            <a:pPr>
              <a:lnSpc>
                <a:spcPct val="150000"/>
              </a:lnSpc>
            </a:pPr>
            <a:r>
              <a:rPr lang="ja-JP" altLang="en-US" sz="6600" dirty="0"/>
              <a:t>イン　ジャパン、　メニー　ピープル　スピーク　</a:t>
            </a:r>
            <a:r>
              <a:rPr lang="en-US" altLang="ja-JP" sz="6600" dirty="0" smtClean="0"/>
              <a:t/>
            </a:r>
            <a:br>
              <a:rPr lang="en-US" altLang="ja-JP" sz="6600" dirty="0" smtClean="0"/>
            </a:br>
            <a:r>
              <a:rPr lang="ja-JP" altLang="en-US" sz="6600" dirty="0" smtClean="0"/>
              <a:t>カ</a:t>
            </a:r>
            <a:r>
              <a:rPr lang="ja-JP" altLang="en-US" sz="6600" dirty="0"/>
              <a:t>タカナ　イングリシュ。　ウアイ？？</a:t>
            </a:r>
            <a:endParaRPr lang="en-AU" sz="6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9" y="4581128"/>
            <a:ext cx="1276311" cy="214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456655"/>
            <a:ext cx="1474671" cy="226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736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45" y="1268760"/>
            <a:ext cx="9144000" cy="1470025"/>
          </a:xfrm>
        </p:spPr>
        <p:txBody>
          <a:bodyPr>
            <a:noAutofit/>
          </a:bodyPr>
          <a:lstStyle/>
          <a:p>
            <a:pPr>
              <a:lnSpc>
                <a:spcPct val="150000"/>
              </a:lnSpc>
            </a:pPr>
            <a:r>
              <a:rPr lang="ja-JP" altLang="en-US" sz="4000" dirty="0"/>
              <a:t>ウエン　ヤング　ジャパニーズ　ピープル　ラーン　イングリシュ、　ザー　ティーチャ　オフェン　ライツ　カタカナ　オン　トップ　</a:t>
            </a:r>
            <a:r>
              <a:rPr lang="en-US" altLang="ja-JP" sz="4000" dirty="0" smtClean="0"/>
              <a:t/>
            </a:r>
            <a:br>
              <a:rPr lang="en-US" altLang="ja-JP" sz="4000" dirty="0" smtClean="0"/>
            </a:br>
            <a:r>
              <a:rPr lang="ja-JP" altLang="en-US" sz="4000" dirty="0" smtClean="0"/>
              <a:t>オ</a:t>
            </a:r>
            <a:r>
              <a:rPr lang="ja-JP" altLang="en-US" sz="4000" dirty="0"/>
              <a:t>ブ　ザ　イングリシュ　ワーズ</a:t>
            </a:r>
            <a:r>
              <a:rPr lang="ja-JP" altLang="en-US" sz="4000" dirty="0" smtClean="0"/>
              <a:t>。</a:t>
            </a:r>
            <a:endParaRPr lang="en-AU" sz="4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21088"/>
            <a:ext cx="5472608" cy="204737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365104"/>
            <a:ext cx="1404168" cy="224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816" y="4491089"/>
            <a:ext cx="1656184" cy="210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813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45" y="1268760"/>
            <a:ext cx="9144000" cy="1470025"/>
          </a:xfrm>
        </p:spPr>
        <p:txBody>
          <a:bodyPr>
            <a:noAutofit/>
          </a:bodyPr>
          <a:lstStyle/>
          <a:p>
            <a:pPr>
              <a:lnSpc>
                <a:spcPct val="150000"/>
              </a:lnSpc>
            </a:pPr>
            <a:r>
              <a:rPr lang="ja-JP" altLang="en-US" dirty="0"/>
              <a:t>ゼアフォア、　モスト　ピープル　ラーン　</a:t>
            </a:r>
            <a:r>
              <a:rPr lang="en-US" altLang="ja-JP" dirty="0" smtClean="0"/>
              <a:t/>
            </a:r>
            <a:br>
              <a:rPr lang="en-US" altLang="ja-JP" dirty="0" smtClean="0"/>
            </a:br>
            <a:r>
              <a:rPr lang="ja-JP" altLang="en-US" dirty="0" smtClean="0"/>
              <a:t>カ</a:t>
            </a:r>
            <a:r>
              <a:rPr lang="ja-JP" altLang="en-US" dirty="0"/>
              <a:t>タカナ　プロナンシエーション。</a:t>
            </a: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817"/>
            <a:ext cx="1372917" cy="217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221088"/>
            <a:ext cx="5472608" cy="204737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715" y="4596845"/>
            <a:ext cx="1611917" cy="199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939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3568" y="2492896"/>
            <a:ext cx="8352928" cy="1470025"/>
          </a:xfrm>
        </p:spPr>
        <p:txBody>
          <a:bodyPr>
            <a:noAutofit/>
          </a:bodyPr>
          <a:lstStyle/>
          <a:p>
            <a:r>
              <a:rPr lang="ja-JP" altLang="en-US" sz="19000" dirty="0" smtClean="0"/>
              <a:t>バット！</a:t>
            </a:r>
            <a:endParaRPr lang="en-AU" sz="19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509120"/>
            <a:ext cx="1368152" cy="220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921" y="4581128"/>
            <a:ext cx="1706580" cy="213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932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539552" y="188640"/>
            <a:ext cx="8352928" cy="4824536"/>
          </a:xfrm>
        </p:spPr>
        <p:txBody>
          <a:bodyPr>
            <a:noAutofit/>
          </a:bodyPr>
          <a:lstStyle/>
          <a:p>
            <a:pPr>
              <a:lnSpc>
                <a:spcPct val="150000"/>
              </a:lnSpc>
            </a:pPr>
            <a:r>
              <a:rPr lang="ja-JP" altLang="en-US" sz="7200" dirty="0"/>
              <a:t>ウアイ　シュッド　アイ　ラーン　カタカナ　</a:t>
            </a:r>
            <a:r>
              <a:rPr lang="en-US" altLang="ja-JP" sz="7200" dirty="0" smtClean="0"/>
              <a:t/>
            </a:r>
            <a:br>
              <a:rPr lang="en-US" altLang="ja-JP" sz="7200" dirty="0" smtClean="0"/>
            </a:br>
            <a:r>
              <a:rPr lang="ja-JP" altLang="en-US" sz="7200" dirty="0" smtClean="0"/>
              <a:t>イ</a:t>
            </a:r>
            <a:r>
              <a:rPr lang="ja-JP" altLang="en-US" sz="7200" dirty="0"/>
              <a:t>ングリシュ！？！</a:t>
            </a:r>
            <a:endParaRPr lang="en-AU" sz="7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81128"/>
            <a:ext cx="1303910" cy="20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717401"/>
            <a:ext cx="1532372" cy="194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37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C8C7"/>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67544" y="476672"/>
            <a:ext cx="8352928" cy="4824536"/>
          </a:xfrm>
        </p:spPr>
        <p:txBody>
          <a:bodyPr>
            <a:noAutofit/>
          </a:bodyPr>
          <a:lstStyle/>
          <a:p>
            <a:pPr>
              <a:lnSpc>
                <a:spcPct val="150000"/>
              </a:lnSpc>
            </a:pPr>
            <a:r>
              <a:rPr lang="ja-JP" altLang="en-US" sz="4000" dirty="0"/>
              <a:t>ウエル、イフ　ユー　サバイブ　ア</a:t>
            </a:r>
            <a:r>
              <a:rPr lang="ja-JP" altLang="en-US" sz="4000" dirty="0" smtClean="0"/>
              <a:t>ンティル</a:t>
            </a:r>
            <a:r>
              <a:rPr lang="ja-JP" altLang="en-US" sz="4000" dirty="0"/>
              <a:t>　ザ　エンド　オブ　ズィス　プレゼンテーション、ユー　ウイル　</a:t>
            </a:r>
            <a:r>
              <a:rPr lang="ja-JP" altLang="en-US" sz="4000" dirty="0" smtClean="0"/>
              <a:t>アン</a:t>
            </a:r>
            <a:r>
              <a:rPr lang="ja-JP" altLang="en-US" sz="4000" dirty="0"/>
              <a:t>ダースタンド　サム　オブ　ザ　ルールズ　オブ　カタカナ　イングリシュ。</a:t>
            </a:r>
            <a:endParaRPr lang="en-AU" sz="4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559304"/>
            <a:ext cx="1331640" cy="211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559304"/>
            <a:ext cx="1506786" cy="211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17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800</Words>
  <Application>Microsoft Office PowerPoint</Application>
  <PresentationFormat>On-screen Show (4:3)</PresentationFormat>
  <Paragraphs>98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ＭＳ Ｐゴシック</vt:lpstr>
      <vt:lpstr>Arial</vt:lpstr>
      <vt:lpstr>Calibri</vt:lpstr>
      <vt:lpstr>Office Theme</vt:lpstr>
      <vt:lpstr>ハロー！</vt:lpstr>
      <vt:lpstr>テゥデイ、 ウイ　アー　 ゴイング　ツー　 ラーン　アバウト。。。</vt:lpstr>
      <vt:lpstr>カタカナ　 イングリシュ！</vt:lpstr>
      <vt:lpstr>イン　ジャパン、　メニー　ピープル　スピーク　 カタカナ　イングリシュ。　ウアイ？？</vt:lpstr>
      <vt:lpstr>ウエン　ヤング　ジャパニーズ　ピープル　ラーン　イングリシュ、　ザー　ティーチャ　オフェン　ライツ　カタカナ　オン　トップ　 オブ　ザ　イングリシュ　ワーズ。</vt:lpstr>
      <vt:lpstr>ゼアフォア、　モスト　ピープル　ラーン　 カタカナ　プロナンシエーション。</vt:lpstr>
      <vt:lpstr>バット！</vt:lpstr>
      <vt:lpstr>ウアイ　シュッド　アイ　ラーン　カタカナ　 イングリシュ！？！</vt:lpstr>
      <vt:lpstr>ウエル、イフ　ユー　サバイブ　アンティル　ザ　エンド　オブ　ズィス　プレゼンテーション、ユー　ウイル　アンダースタンド　サム　オブ　ザ　ルールズ　オブ　カタカナ　イングリシュ。</vt:lpstr>
      <vt:lpstr>オー　イエア!!! レッツ　ゴー!!!</vt:lpstr>
      <vt:lpstr>カタカナ</vt:lpstr>
      <vt:lpstr>‘v’ sounds</vt:lpstr>
      <vt:lpstr>‘d’ and ‘t’ sounds</vt:lpstr>
      <vt:lpstr>‘j’ sounds</vt:lpstr>
      <vt:lpstr>Other single consonant sounds</vt:lpstr>
      <vt:lpstr>‘L’ and ‘R’ sounds</vt:lpstr>
      <vt:lpstr>The ‘tyoo’ sound (eg. tube)</vt:lpstr>
      <vt:lpstr>The ‘see’ sound and soft ‘th’ sounds</vt:lpstr>
      <vt:lpstr>Hard ‘th’ sounds</vt:lpstr>
      <vt:lpstr>‘W’ sounds</vt:lpstr>
      <vt:lpstr>Short vowel followed by a consonant</vt:lpstr>
      <vt:lpstr>The ‘y’ sound</vt:lpstr>
      <vt:lpstr>New pronunciations: small vowels (particularly ‘ti’ and ‘di’ sounds)</vt:lpstr>
      <vt:lpstr>ウエル　ダーン!!!</vt:lpstr>
      <vt:lpstr>So… do I have to memorize all that???</vt:lpstr>
      <vt:lpstr>A little test to finish off….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Hills Grammar School</dc:creator>
  <cp:lastModifiedBy>billinge</cp:lastModifiedBy>
  <cp:revision>11</cp:revision>
  <dcterms:created xsi:type="dcterms:W3CDTF">2012-05-20T22:56:55Z</dcterms:created>
  <dcterms:modified xsi:type="dcterms:W3CDTF">2013-11-02T03:23:07Z</dcterms:modified>
</cp:coreProperties>
</file>