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537458-7BB0-4BB8-B12B-DCC333BF78F2}" type="datetimeFigureOut">
              <a:rPr lang="en-AU"/>
              <a:pPr>
                <a:defRPr/>
              </a:pPr>
              <a:t>12/09/2012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856055-E6DD-47C0-B36A-9EB6F828FC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667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1D296F-FE46-4565-8767-0219A1C895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7666-E45A-4F5B-9266-208C8EA657FD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B309-4095-4290-8BA0-8667B299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6842-3236-4A97-8AF5-A20B84C3B88C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A03C-9336-4CA6-A9EB-D741047F3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9786-DB94-4049-8F58-C296413C4C2B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619C-C069-4392-A5F5-EF218A0D1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A1DC-F691-4AFF-8B44-5307B3DE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872F-311B-4698-ABFF-BFE82CD50C4A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20F2-136C-4193-B635-17592DB3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EA1F-7E3D-4AE1-9327-C54B4EBDFAA9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8C27-49E2-49CF-83EA-EB488796E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1D3F-6325-4A5A-8F6A-211F7F8593AC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2FEF-F88A-4F26-B522-727414C52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C8B7-E581-40B7-A6BD-174AEC4107B3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0820-8B40-4702-974C-1AE822636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1E84-CADE-4AC2-8CB2-90962385FACD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9377-011D-43F9-9297-27AC55154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A51-11BB-4553-A2D8-C302290ADA94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9065-56CE-4D7A-9383-7AE68ABC2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6ED5-C0E0-4C25-A038-616D29C7F55D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6668-CFB8-4499-A7EC-720469927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6AAE-E5B6-41FC-A060-35398E3F2904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5F5B-FE47-4870-A717-1860F33C6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C56F2-B0C8-4FF1-A1ED-BC9630EF16BF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533FD4-5EFB-40A3-9BEC-CA54103E5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Japanese_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0" y="-500063"/>
            <a:ext cx="10477500" cy="785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z="9600" smtClean="0">
                <a:latin typeface="Japan"/>
              </a:rPr>
              <a:t>Name</a:t>
            </a:r>
            <a:endParaRPr lang="en-US" sz="9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AU" sz="8000" u="sng" dirty="0" smtClean="0"/>
              <a:t>My name is 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844824"/>
            <a:ext cx="8664575" cy="47244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AU" dirty="0" smtClean="0"/>
              <a:t>GRAMMAR STRUCTURE</a:t>
            </a:r>
          </a:p>
          <a:p>
            <a:r>
              <a:rPr lang="en-AU" u="sng" dirty="0" err="1" smtClean="0">
                <a:solidFill>
                  <a:srgbClr val="FF0000"/>
                </a:solidFill>
              </a:rPr>
              <a:t>Watashi</a:t>
            </a:r>
            <a:r>
              <a:rPr lang="en-AU" u="sng" dirty="0" smtClean="0">
                <a:solidFill>
                  <a:srgbClr val="FF0000"/>
                </a:solidFill>
              </a:rPr>
              <a:t>   no</a:t>
            </a:r>
            <a:r>
              <a:rPr lang="en-AU" dirty="0" smtClean="0"/>
              <a:t>   </a:t>
            </a:r>
            <a:r>
              <a:rPr lang="en-AU" dirty="0" err="1" smtClean="0">
                <a:solidFill>
                  <a:srgbClr val="00B0F0"/>
                </a:solidFill>
              </a:rPr>
              <a:t>namae</a:t>
            </a:r>
            <a:r>
              <a:rPr lang="en-AU" dirty="0" smtClean="0"/>
              <a:t>   </a:t>
            </a:r>
            <a:r>
              <a:rPr lang="en-AU" dirty="0" err="1" smtClean="0"/>
              <a:t>wa</a:t>
            </a:r>
            <a:r>
              <a:rPr lang="en-AU" dirty="0" smtClean="0"/>
              <a:t>   </a:t>
            </a:r>
            <a:r>
              <a:rPr lang="en-AU" u="sng" dirty="0" smtClean="0">
                <a:solidFill>
                  <a:srgbClr val="00B050"/>
                </a:solidFill>
              </a:rPr>
              <a:t>(NAME)</a:t>
            </a:r>
            <a:r>
              <a:rPr lang="en-AU" dirty="0" smtClean="0">
                <a:solidFill>
                  <a:srgbClr val="00B050"/>
                </a:solidFill>
              </a:rPr>
              <a:t>   </a:t>
            </a:r>
            <a:r>
              <a:rPr lang="en-AU" dirty="0" err="1" smtClean="0"/>
              <a:t>desu</a:t>
            </a:r>
            <a:r>
              <a:rPr lang="en-AU" dirty="0" smtClean="0"/>
              <a:t>.</a:t>
            </a:r>
          </a:p>
          <a:p>
            <a:pPr>
              <a:buFont typeface="Arial" charset="0"/>
              <a:buNone/>
            </a:pPr>
            <a:r>
              <a:rPr lang="en-AU" dirty="0" smtClean="0"/>
              <a:t>             </a:t>
            </a:r>
            <a:r>
              <a:rPr lang="en-AU" dirty="0" smtClean="0">
                <a:solidFill>
                  <a:srgbClr val="FF0000"/>
                </a:solidFill>
              </a:rPr>
              <a:t>My</a:t>
            </a:r>
            <a:r>
              <a:rPr lang="en-AU" dirty="0" smtClean="0"/>
              <a:t>		 </a:t>
            </a:r>
            <a:r>
              <a:rPr lang="en-AU" dirty="0" smtClean="0">
                <a:solidFill>
                  <a:srgbClr val="00B0F0"/>
                </a:solidFill>
              </a:rPr>
              <a:t>name</a:t>
            </a:r>
          </a:p>
          <a:p>
            <a:r>
              <a:rPr lang="en-AU" dirty="0" smtClean="0"/>
              <a:t>	‘</a:t>
            </a:r>
            <a:r>
              <a:rPr lang="en-AU" b="1" dirty="0" err="1" smtClean="0">
                <a:solidFill>
                  <a:srgbClr val="FF0000"/>
                </a:solidFill>
              </a:rPr>
              <a:t>Boku</a:t>
            </a:r>
            <a:r>
              <a:rPr lang="en-AU" dirty="0" smtClean="0"/>
              <a:t>’ can replace ‘</a:t>
            </a:r>
            <a:r>
              <a:rPr lang="en-AU" b="1" dirty="0" err="1" smtClean="0">
                <a:solidFill>
                  <a:srgbClr val="FF0000"/>
                </a:solidFill>
              </a:rPr>
              <a:t>Watashi</a:t>
            </a:r>
            <a:r>
              <a:rPr lang="en-AU" dirty="0" smtClean="0"/>
              <a:t>’ – </a:t>
            </a:r>
            <a:r>
              <a:rPr lang="en-AU" u="sng" dirty="0" smtClean="0">
                <a:solidFill>
                  <a:srgbClr val="FFC000"/>
                </a:solidFill>
              </a:rPr>
              <a:t>only for boys!</a:t>
            </a:r>
          </a:p>
          <a:p>
            <a:r>
              <a:rPr lang="en-AU" dirty="0" smtClean="0"/>
              <a:t>Surname</a:t>
            </a:r>
            <a:r>
              <a:rPr lang="en-AU" b="1" dirty="0" smtClean="0"/>
              <a:t> </a:t>
            </a:r>
            <a:r>
              <a:rPr lang="en-AU" b="1" u="sng" dirty="0" smtClean="0"/>
              <a:t>before</a:t>
            </a:r>
            <a:r>
              <a:rPr lang="en-AU" b="1" dirty="0" smtClean="0"/>
              <a:t> </a:t>
            </a:r>
            <a:r>
              <a:rPr lang="en-AU" dirty="0" smtClean="0"/>
              <a:t>first name</a:t>
            </a:r>
          </a:p>
          <a:p>
            <a:pPr>
              <a:buFont typeface="Arial" charset="0"/>
              <a:buNone/>
            </a:pPr>
            <a:r>
              <a:rPr lang="en-AU" u="sng" dirty="0" smtClean="0"/>
              <a:t>Example:</a:t>
            </a:r>
          </a:p>
          <a:p>
            <a:pPr>
              <a:buFont typeface="Arial" charset="0"/>
              <a:buNone/>
            </a:pPr>
            <a:r>
              <a:rPr lang="en-AU" dirty="0" err="1" smtClean="0">
                <a:solidFill>
                  <a:srgbClr val="FF0000"/>
                </a:solidFill>
              </a:rPr>
              <a:t>Watashi</a:t>
            </a:r>
            <a:r>
              <a:rPr lang="en-AU" dirty="0" smtClean="0">
                <a:solidFill>
                  <a:srgbClr val="FF0000"/>
                </a:solidFill>
              </a:rPr>
              <a:t> no</a:t>
            </a:r>
            <a:r>
              <a:rPr lang="en-AU" dirty="0" smtClean="0"/>
              <a:t> </a:t>
            </a:r>
            <a:r>
              <a:rPr lang="en-AU" dirty="0" err="1" smtClean="0">
                <a:solidFill>
                  <a:srgbClr val="00B0F0"/>
                </a:solidFill>
              </a:rPr>
              <a:t>namae</a:t>
            </a:r>
            <a:r>
              <a:rPr lang="en-AU" dirty="0" smtClean="0"/>
              <a:t> </a:t>
            </a:r>
            <a:r>
              <a:rPr lang="en-AU" dirty="0" err="1" smtClean="0"/>
              <a:t>wa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00B050"/>
                </a:solidFill>
              </a:rPr>
              <a:t>Mary</a:t>
            </a:r>
            <a:r>
              <a:rPr lang="en-AU" dirty="0" smtClean="0"/>
              <a:t> </a:t>
            </a:r>
            <a:r>
              <a:rPr lang="en-AU" dirty="0" err="1" smtClean="0"/>
              <a:t>desu</a:t>
            </a:r>
            <a:r>
              <a:rPr lang="en-AU" dirty="0" smtClean="0"/>
              <a:t>.</a:t>
            </a:r>
          </a:p>
          <a:p>
            <a:pPr>
              <a:buFont typeface="Arial" charset="0"/>
              <a:buNone/>
            </a:pPr>
            <a:r>
              <a:rPr lang="en-AU" dirty="0" err="1" smtClean="0">
                <a:solidFill>
                  <a:srgbClr val="FF0000"/>
                </a:solidFill>
              </a:rPr>
              <a:t>Watashi</a:t>
            </a:r>
            <a:r>
              <a:rPr lang="en-AU" dirty="0" smtClean="0">
                <a:solidFill>
                  <a:srgbClr val="FF0000"/>
                </a:solidFill>
              </a:rPr>
              <a:t> no </a:t>
            </a:r>
            <a:r>
              <a:rPr lang="en-AU" dirty="0" err="1" smtClean="0">
                <a:solidFill>
                  <a:srgbClr val="00B0F0"/>
                </a:solidFill>
              </a:rPr>
              <a:t>namae</a:t>
            </a:r>
            <a:r>
              <a:rPr lang="en-AU" dirty="0" smtClean="0"/>
              <a:t> </a:t>
            </a:r>
            <a:r>
              <a:rPr lang="en-AU" dirty="0" err="1" smtClean="0"/>
              <a:t>wa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00B050"/>
                </a:solidFill>
              </a:rPr>
              <a:t>Smith John</a:t>
            </a:r>
            <a:r>
              <a:rPr lang="en-AU" dirty="0" smtClean="0"/>
              <a:t> </a:t>
            </a:r>
            <a:r>
              <a:rPr lang="en-AU" dirty="0" err="1" smtClean="0"/>
              <a:t>desu</a:t>
            </a:r>
            <a:r>
              <a:rPr lang="en-AU" dirty="0" smtClean="0"/>
              <a:t>.		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772816"/>
            <a:ext cx="8569325" cy="18732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8000" u="sng" smtClean="0"/>
              <a:t>I am ….</a:t>
            </a:r>
            <a:r>
              <a:rPr lang="en-AU" sz="8000" smtClean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8229600" cy="47244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AU" dirty="0" smtClean="0"/>
              <a:t>GRAMMAR STRUCTURE</a:t>
            </a:r>
          </a:p>
          <a:p>
            <a:pPr>
              <a:buFont typeface="Arial" charset="0"/>
              <a:buNone/>
            </a:pPr>
            <a:r>
              <a:rPr lang="en-AU" u="sng" dirty="0" err="1" smtClean="0">
                <a:solidFill>
                  <a:srgbClr val="FF0000"/>
                </a:solidFill>
              </a:rPr>
              <a:t>Watashi</a:t>
            </a:r>
            <a:r>
              <a:rPr lang="en-AU" dirty="0" smtClean="0"/>
              <a:t>   </a:t>
            </a:r>
            <a:r>
              <a:rPr lang="en-AU" dirty="0" err="1" smtClean="0"/>
              <a:t>wa</a:t>
            </a:r>
            <a:r>
              <a:rPr lang="en-AU" dirty="0" smtClean="0"/>
              <a:t>   </a:t>
            </a:r>
            <a:r>
              <a:rPr lang="en-AU" u="sng" dirty="0" smtClean="0">
                <a:solidFill>
                  <a:srgbClr val="00B050"/>
                </a:solidFill>
              </a:rPr>
              <a:t>(NAME)</a:t>
            </a:r>
            <a:r>
              <a:rPr lang="en-AU" dirty="0" smtClean="0">
                <a:solidFill>
                  <a:srgbClr val="00B050"/>
                </a:solidFill>
              </a:rPr>
              <a:t>   </a:t>
            </a:r>
            <a:r>
              <a:rPr lang="en-AU" dirty="0" err="1" smtClean="0"/>
              <a:t>desu</a:t>
            </a:r>
            <a:r>
              <a:rPr lang="en-AU" dirty="0" smtClean="0"/>
              <a:t>.</a:t>
            </a:r>
          </a:p>
          <a:p>
            <a:pPr>
              <a:buFont typeface="Arial" charset="0"/>
              <a:buNone/>
            </a:pPr>
            <a:r>
              <a:rPr lang="en-AU" dirty="0" smtClean="0"/>
              <a:t>        </a:t>
            </a:r>
            <a:r>
              <a:rPr lang="en-AU" dirty="0" smtClean="0">
                <a:solidFill>
                  <a:srgbClr val="FF0000"/>
                </a:solidFill>
              </a:rPr>
              <a:t>I	</a:t>
            </a:r>
            <a:r>
              <a:rPr lang="en-AU" dirty="0" smtClean="0"/>
              <a:t>	 </a:t>
            </a:r>
            <a:endParaRPr lang="en-AU" dirty="0" smtClean="0">
              <a:solidFill>
                <a:srgbClr val="00B0F0"/>
              </a:solidFill>
            </a:endParaRPr>
          </a:p>
          <a:p>
            <a:pPr>
              <a:buFont typeface="Arial" charset="0"/>
              <a:buNone/>
            </a:pPr>
            <a:endParaRPr lang="en-AU" u="sng" dirty="0" smtClean="0"/>
          </a:p>
          <a:p>
            <a:pPr>
              <a:buFont typeface="Arial" charset="0"/>
              <a:buNone/>
            </a:pPr>
            <a:r>
              <a:rPr lang="en-AU" u="sng" dirty="0" smtClean="0"/>
              <a:t>Example:</a:t>
            </a:r>
          </a:p>
          <a:p>
            <a:pPr>
              <a:buFont typeface="Arial" charset="0"/>
              <a:buNone/>
            </a:pPr>
            <a:r>
              <a:rPr lang="en-AU" dirty="0" err="1" smtClean="0">
                <a:solidFill>
                  <a:srgbClr val="FF0000"/>
                </a:solidFill>
              </a:rPr>
              <a:t>Watashi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/>
              <a:t>wa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00B050"/>
                </a:solidFill>
              </a:rPr>
              <a:t>Mary</a:t>
            </a:r>
            <a:r>
              <a:rPr lang="en-AU" dirty="0" smtClean="0"/>
              <a:t> </a:t>
            </a:r>
            <a:r>
              <a:rPr lang="en-AU" dirty="0" err="1" smtClean="0"/>
              <a:t>desu</a:t>
            </a:r>
            <a:r>
              <a:rPr lang="en-AU" dirty="0" smtClean="0"/>
              <a:t>.</a:t>
            </a:r>
          </a:p>
          <a:p>
            <a:pPr>
              <a:buFont typeface="Arial" charset="0"/>
              <a:buNone/>
            </a:pPr>
            <a:r>
              <a:rPr lang="en-AU" dirty="0" err="1" smtClean="0">
                <a:solidFill>
                  <a:srgbClr val="FF0000"/>
                </a:solidFill>
              </a:rPr>
              <a:t>Boku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 </a:t>
            </a:r>
            <a:r>
              <a:rPr lang="en-AU" dirty="0" err="1" smtClean="0"/>
              <a:t>wa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00B050"/>
                </a:solidFill>
              </a:rPr>
              <a:t>Smith John</a:t>
            </a:r>
            <a:r>
              <a:rPr lang="en-AU" dirty="0" smtClean="0"/>
              <a:t> </a:t>
            </a:r>
            <a:r>
              <a:rPr lang="en-AU" dirty="0" err="1" smtClean="0"/>
              <a:t>desu</a:t>
            </a:r>
            <a:r>
              <a:rPr lang="en-AU" dirty="0" smtClean="0"/>
              <a:t>.		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337" y="1916832"/>
            <a:ext cx="8569325" cy="18732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J:\JAPANESE TEACHING RESOURCES\2011\Term 1\Week 1 - Intro Lesson\Personal Japanese Photos\ELTF Japan 144.jpg"/>
          <p:cNvPicPr>
            <a:picLocks noChangeAspect="1" noChangeArrowheads="1"/>
          </p:cNvPicPr>
          <p:nvPr/>
        </p:nvPicPr>
        <p:blipFill>
          <a:blip r:embed="rId2" cstate="print"/>
          <a:srcRect l="31673" r="30873"/>
          <a:stretch>
            <a:fillRect/>
          </a:stretch>
        </p:blipFill>
        <p:spPr bwMode="auto">
          <a:xfrm>
            <a:off x="457200" y="381000"/>
            <a:ext cx="1763713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2743200" y="914400"/>
            <a:ext cx="5334000" cy="2895600"/>
          </a:xfrm>
          <a:prstGeom prst="wedgeRoundRectCallout">
            <a:avLst>
              <a:gd name="adj1" fmla="val -73486"/>
              <a:gd name="adj2" fmla="val -1870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 err="1">
                <a:solidFill>
                  <a:schemeClr val="tx1"/>
                </a:solidFill>
              </a:rPr>
              <a:t>Watashi</a:t>
            </a:r>
            <a:r>
              <a:rPr lang="en-AU" sz="6000" dirty="0">
                <a:solidFill>
                  <a:schemeClr val="tx1"/>
                </a:solidFill>
              </a:rPr>
              <a:t> </a:t>
            </a:r>
            <a:r>
              <a:rPr lang="en-AU" sz="6000" dirty="0" err="1">
                <a:solidFill>
                  <a:schemeClr val="tx1"/>
                </a:solidFill>
              </a:rPr>
              <a:t>wa</a:t>
            </a:r>
            <a:r>
              <a:rPr lang="en-AU" sz="6000" dirty="0">
                <a:solidFill>
                  <a:schemeClr val="tx1"/>
                </a:solidFill>
              </a:rPr>
              <a:t> Michiko </a:t>
            </a:r>
            <a:r>
              <a:rPr lang="en-AU" sz="6000" dirty="0" err="1">
                <a:solidFill>
                  <a:schemeClr val="tx1"/>
                </a:solidFill>
              </a:rPr>
              <a:t>desu</a:t>
            </a:r>
            <a:r>
              <a:rPr lang="en-AU" sz="60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J:\JAPANESE TEACHING RESOURCES\2011\Term 1\Week 1 - Intro Lesson\Personal Japanese Photos\Japan6 072.jpg"/>
          <p:cNvPicPr>
            <a:picLocks noChangeAspect="1" noChangeArrowheads="1"/>
          </p:cNvPicPr>
          <p:nvPr/>
        </p:nvPicPr>
        <p:blipFill>
          <a:blip r:embed="rId2" cstate="print"/>
          <a:srcRect l="14139" r="24889"/>
          <a:stretch>
            <a:fillRect/>
          </a:stretch>
        </p:blipFill>
        <p:spPr bwMode="auto">
          <a:xfrm>
            <a:off x="228600" y="1447800"/>
            <a:ext cx="3282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3657600" y="2133600"/>
            <a:ext cx="5334000" cy="2895600"/>
          </a:xfrm>
          <a:prstGeom prst="wedgeRoundRectCallout">
            <a:avLst>
              <a:gd name="adj1" fmla="val -71853"/>
              <a:gd name="adj2" fmla="val 122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 err="1">
                <a:solidFill>
                  <a:schemeClr val="tx1"/>
                </a:solidFill>
              </a:rPr>
              <a:t>Boku</a:t>
            </a:r>
            <a:r>
              <a:rPr lang="en-AU" sz="6000" dirty="0">
                <a:solidFill>
                  <a:schemeClr val="tx1"/>
                </a:solidFill>
              </a:rPr>
              <a:t> </a:t>
            </a:r>
            <a:r>
              <a:rPr lang="en-AU" sz="6000" dirty="0" err="1">
                <a:solidFill>
                  <a:schemeClr val="tx1"/>
                </a:solidFill>
              </a:rPr>
              <a:t>wa</a:t>
            </a:r>
            <a:r>
              <a:rPr lang="en-AU" sz="6000" dirty="0">
                <a:solidFill>
                  <a:schemeClr val="tx1"/>
                </a:solidFill>
              </a:rPr>
              <a:t> </a:t>
            </a:r>
            <a:r>
              <a:rPr lang="en-AU" sz="6000" dirty="0" err="1">
                <a:solidFill>
                  <a:schemeClr val="tx1"/>
                </a:solidFill>
              </a:rPr>
              <a:t>Mitsu</a:t>
            </a:r>
            <a:r>
              <a:rPr lang="en-AU" sz="6000" dirty="0">
                <a:solidFill>
                  <a:schemeClr val="tx1"/>
                </a:solidFill>
              </a:rPr>
              <a:t> </a:t>
            </a:r>
            <a:r>
              <a:rPr lang="en-AU" sz="6000" dirty="0" err="1">
                <a:solidFill>
                  <a:schemeClr val="tx1"/>
                </a:solidFill>
              </a:rPr>
              <a:t>desu</a:t>
            </a:r>
            <a:r>
              <a:rPr lang="en-AU" sz="60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J:\JAPANESE TEACHING RESOURCES\2011\Term 1\Week 1 - Intro Lesson\Personal Japanese Photos\ELTF Japan 307.jpg"/>
          <p:cNvPicPr>
            <a:picLocks noChangeAspect="1" noChangeArrowheads="1"/>
          </p:cNvPicPr>
          <p:nvPr/>
        </p:nvPicPr>
        <p:blipFill>
          <a:blip r:embed="rId2" cstate="print"/>
          <a:srcRect l="28668"/>
          <a:stretch>
            <a:fillRect/>
          </a:stretch>
        </p:blipFill>
        <p:spPr bwMode="auto">
          <a:xfrm>
            <a:off x="5464175" y="152400"/>
            <a:ext cx="335915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163513" y="1143000"/>
            <a:ext cx="5334000" cy="4114800"/>
          </a:xfrm>
          <a:prstGeom prst="wedgeRoundRectCallout">
            <a:avLst>
              <a:gd name="adj1" fmla="val 75494"/>
              <a:gd name="adj2" fmla="val -2622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 err="1">
                <a:solidFill>
                  <a:schemeClr val="tx1"/>
                </a:solidFill>
              </a:rPr>
              <a:t>Watashi</a:t>
            </a:r>
            <a:r>
              <a:rPr lang="en-AU" sz="6000" dirty="0">
                <a:solidFill>
                  <a:schemeClr val="tx1"/>
                </a:solidFill>
              </a:rPr>
              <a:t> no </a:t>
            </a:r>
            <a:r>
              <a:rPr lang="en-AU" sz="6000" dirty="0" err="1">
                <a:solidFill>
                  <a:schemeClr val="tx1"/>
                </a:solidFill>
              </a:rPr>
              <a:t>namae</a:t>
            </a:r>
            <a:r>
              <a:rPr lang="en-AU" sz="6000" dirty="0">
                <a:solidFill>
                  <a:schemeClr val="tx1"/>
                </a:solidFill>
              </a:rPr>
              <a:t> </a:t>
            </a:r>
            <a:r>
              <a:rPr lang="en-AU" sz="6000" dirty="0" err="1">
                <a:solidFill>
                  <a:schemeClr val="tx1"/>
                </a:solidFill>
              </a:rPr>
              <a:t>wa</a:t>
            </a:r>
            <a:r>
              <a:rPr lang="en-AU" sz="6000" dirty="0">
                <a:solidFill>
                  <a:schemeClr val="tx1"/>
                </a:solidFill>
              </a:rPr>
              <a:t> Toyoda </a:t>
            </a:r>
            <a:r>
              <a:rPr lang="en-AU" sz="6000" dirty="0" err="1">
                <a:solidFill>
                  <a:schemeClr val="tx1"/>
                </a:solidFill>
              </a:rPr>
              <a:t>Fuyuko</a:t>
            </a:r>
            <a:r>
              <a:rPr lang="en-AU" sz="6000" dirty="0">
                <a:solidFill>
                  <a:schemeClr val="tx1"/>
                </a:solidFill>
              </a:rPr>
              <a:t> </a:t>
            </a:r>
            <a:r>
              <a:rPr lang="en-AU" sz="6000" dirty="0" err="1">
                <a:solidFill>
                  <a:schemeClr val="tx1"/>
                </a:solidFill>
              </a:rPr>
              <a:t>desu</a:t>
            </a:r>
            <a:r>
              <a:rPr lang="en-AU" sz="60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304800" y="228600"/>
            <a:ext cx="8382000" cy="6248400"/>
          </a:xfrm>
          <a:prstGeom prst="irregularSeal1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z="9600" smtClean="0">
                <a:latin typeface="Japan"/>
              </a:rPr>
              <a:t>It’s Your Turn!</a:t>
            </a:r>
            <a:endParaRPr lang="en-US" sz="9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J:\JAPANESE TEACHING RESOURCES\2011\Term 1\Week 1 - Intro Lesson\Personal Japanese Photos\Japan2 022.jpg"/>
          <p:cNvPicPr>
            <a:picLocks noChangeAspect="1" noChangeArrowheads="1"/>
          </p:cNvPicPr>
          <p:nvPr/>
        </p:nvPicPr>
        <p:blipFill>
          <a:blip r:embed="rId2" cstate="print"/>
          <a:srcRect l="33365" t="9012" r="42186" b="23106"/>
          <a:stretch>
            <a:fillRect/>
          </a:stretch>
        </p:blipFill>
        <p:spPr bwMode="auto">
          <a:xfrm>
            <a:off x="6858000" y="1066800"/>
            <a:ext cx="185102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533400" y="1066800"/>
            <a:ext cx="5943600" cy="4724400"/>
          </a:xfrm>
          <a:prstGeom prst="wedgeRoundRectCallout">
            <a:avLst>
              <a:gd name="adj1" fmla="val 73155"/>
              <a:gd name="adj2" fmla="val -235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800" dirty="0" err="1">
                <a:solidFill>
                  <a:schemeClr val="tx1"/>
                </a:solidFill>
              </a:rPr>
              <a:t>Onamae</a:t>
            </a:r>
            <a:r>
              <a:rPr lang="en-AU" sz="8800" dirty="0">
                <a:solidFill>
                  <a:schemeClr val="tx1"/>
                </a:solidFill>
              </a:rPr>
              <a:t> </a:t>
            </a:r>
            <a:r>
              <a:rPr lang="en-AU" sz="8800" dirty="0" err="1">
                <a:solidFill>
                  <a:schemeClr val="tx1"/>
                </a:solidFill>
              </a:rPr>
              <a:t>wa</a:t>
            </a:r>
            <a:r>
              <a:rPr lang="en-AU" sz="8800" dirty="0">
                <a:solidFill>
                  <a:schemeClr val="tx1"/>
                </a:solidFill>
              </a:rPr>
              <a:t> nan </a:t>
            </a:r>
            <a:r>
              <a:rPr lang="en-AU" sz="8800" dirty="0" err="1">
                <a:solidFill>
                  <a:schemeClr val="tx1"/>
                </a:solidFill>
              </a:rPr>
              <a:t>desu</a:t>
            </a:r>
            <a:r>
              <a:rPr lang="en-AU" sz="8800" dirty="0">
                <a:solidFill>
                  <a:schemeClr val="tx1"/>
                </a:solidFill>
              </a:rPr>
              <a:t> </a:t>
            </a:r>
            <a:r>
              <a:rPr lang="en-AU" sz="8800" dirty="0" err="1">
                <a:solidFill>
                  <a:schemeClr val="tx1"/>
                </a:solidFill>
              </a:rPr>
              <a:t>ka</a:t>
            </a:r>
            <a:r>
              <a:rPr lang="en-AU" sz="88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8000" smtClean="0"/>
              <a:t>Remember!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84582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40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4000" dirty="0" err="1" smtClean="0">
                <a:solidFill>
                  <a:srgbClr val="FF0000"/>
                </a:solidFill>
              </a:rPr>
              <a:t>Watashi</a:t>
            </a:r>
            <a:r>
              <a:rPr lang="en-AU" sz="4000" dirty="0" smtClean="0">
                <a:solidFill>
                  <a:srgbClr val="FF0000"/>
                </a:solidFill>
              </a:rPr>
              <a:t> </a:t>
            </a:r>
            <a:r>
              <a:rPr lang="en-AU" sz="4000" dirty="0">
                <a:solidFill>
                  <a:srgbClr val="FF0000"/>
                </a:solidFill>
              </a:rPr>
              <a:t>no</a:t>
            </a:r>
            <a:r>
              <a:rPr lang="en-AU" sz="4000" dirty="0"/>
              <a:t> </a:t>
            </a:r>
            <a:r>
              <a:rPr lang="en-AU" sz="4000" dirty="0" err="1">
                <a:solidFill>
                  <a:srgbClr val="00B0F0"/>
                </a:solidFill>
              </a:rPr>
              <a:t>namae</a:t>
            </a:r>
            <a:r>
              <a:rPr lang="en-AU" sz="4000" dirty="0"/>
              <a:t> </a:t>
            </a:r>
            <a:r>
              <a:rPr lang="en-AU" sz="4000" dirty="0" err="1"/>
              <a:t>wa</a:t>
            </a:r>
            <a:r>
              <a:rPr lang="en-AU" sz="4000" dirty="0"/>
              <a:t> </a:t>
            </a:r>
            <a:r>
              <a:rPr lang="en-AU" sz="4000" u="sng" dirty="0">
                <a:solidFill>
                  <a:srgbClr val="00B050"/>
                </a:solidFill>
              </a:rPr>
              <a:t>(NAME)</a:t>
            </a:r>
            <a:r>
              <a:rPr lang="en-AU" sz="4000" dirty="0" smtClean="0"/>
              <a:t> </a:t>
            </a:r>
            <a:r>
              <a:rPr lang="en-AU" sz="4000" dirty="0" err="1" smtClean="0"/>
              <a:t>desu</a:t>
            </a:r>
            <a:r>
              <a:rPr lang="en-AU" sz="4000" dirty="0" smtClean="0"/>
              <a:t>.</a:t>
            </a:r>
          </a:p>
          <a:p>
            <a:pPr marL="3657600" lvl="8" indent="0">
              <a:buFont typeface="Arial" pitchFamily="34" charset="0"/>
              <a:buNone/>
              <a:defRPr/>
            </a:pPr>
            <a:endParaRPr lang="en-AU" sz="2800" dirty="0" smtClean="0"/>
          </a:p>
          <a:p>
            <a:pPr marL="3657600" lvl="8" indent="0">
              <a:buFont typeface="Arial" pitchFamily="34" charset="0"/>
              <a:buNone/>
              <a:defRPr/>
            </a:pPr>
            <a:r>
              <a:rPr lang="en-AU" sz="2800" dirty="0" smtClean="0"/>
              <a:t>OR</a:t>
            </a:r>
          </a:p>
          <a:p>
            <a:pPr marL="3657600" lvl="8" indent="0">
              <a:buFont typeface="Arial" pitchFamily="34" charset="0"/>
              <a:buNone/>
              <a:defRPr/>
            </a:pPr>
            <a:endParaRPr lang="en-AU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4000" dirty="0" err="1">
                <a:solidFill>
                  <a:srgbClr val="FF0000"/>
                </a:solidFill>
              </a:rPr>
              <a:t>Watashi</a:t>
            </a:r>
            <a:r>
              <a:rPr lang="en-AU" sz="4000" dirty="0">
                <a:solidFill>
                  <a:srgbClr val="FF0000"/>
                </a:solidFill>
              </a:rPr>
              <a:t> </a:t>
            </a:r>
            <a:r>
              <a:rPr lang="en-AU" sz="4000" dirty="0" err="1"/>
              <a:t>wa</a:t>
            </a:r>
            <a:r>
              <a:rPr lang="en-AU" sz="4000" dirty="0"/>
              <a:t> </a:t>
            </a:r>
            <a:r>
              <a:rPr lang="en-AU" sz="4000" u="sng" dirty="0" smtClean="0">
                <a:solidFill>
                  <a:srgbClr val="00B050"/>
                </a:solidFill>
              </a:rPr>
              <a:t>(NAME)</a:t>
            </a:r>
            <a:r>
              <a:rPr lang="en-AU" sz="4000" dirty="0" smtClean="0"/>
              <a:t> </a:t>
            </a:r>
            <a:r>
              <a:rPr lang="en-AU" sz="4000" dirty="0" err="1" smtClean="0"/>
              <a:t>desu</a:t>
            </a:r>
            <a:r>
              <a:rPr lang="en-AU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4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80</Words>
  <Application>Microsoft Office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Name</vt:lpstr>
      <vt:lpstr>My name is ….</vt:lpstr>
      <vt:lpstr>I am …. </vt:lpstr>
      <vt:lpstr>PowerPoint Presentation</vt:lpstr>
      <vt:lpstr>PowerPoint Presentation</vt:lpstr>
      <vt:lpstr>PowerPoint Presentation</vt:lpstr>
      <vt:lpstr>It’s Your Turn!</vt:lpstr>
      <vt:lpstr>PowerPoint Presentation</vt:lpstr>
      <vt:lpstr>Remember!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Japan</dc:title>
  <dc:creator>MILLER, Matthew</dc:creator>
  <cp:lastModifiedBy>Bill &amp; Inge</cp:lastModifiedBy>
  <cp:revision>13</cp:revision>
  <dcterms:created xsi:type="dcterms:W3CDTF">2006-08-16T00:00:00Z</dcterms:created>
  <dcterms:modified xsi:type="dcterms:W3CDTF">2012-09-12T02:40:58Z</dcterms:modified>
</cp:coreProperties>
</file>