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64" autoAdjust="0"/>
    <p:restoredTop sz="94660"/>
  </p:normalViewPr>
  <p:slideViewPr>
    <p:cSldViewPr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C537458-7BB0-4BB8-B12B-DCC333BF78F2}" type="datetimeFigureOut">
              <a:rPr lang="en-AU"/>
              <a:pPr>
                <a:defRPr/>
              </a:pPr>
              <a:t>12/09/2012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856055-E6DD-47C0-B36A-9EB6F828FCE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9667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1D296F-FE46-4565-8767-0219A1C895D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F7666-E45A-4F5B-9266-208C8EA657FD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CB309-4095-4290-8BA0-8667B2997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6842-3236-4A97-8AF5-A20B84C3B88C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0A03C-9336-4CA6-A9EB-D741047F3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69786-DB94-4049-8F58-C296413C4C2B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4619C-C069-4392-A5F5-EF218A0D1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9A1DC-F691-4AFF-8B44-5307B3DE0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B872F-311B-4698-ABFF-BFE82CD50C4A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B20F2-136C-4193-B635-17592DB31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AEA1F-7E3D-4AE1-9327-C54B4EBDFAA9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18C27-49E2-49CF-83EA-EB488796E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81D3F-6325-4A5A-8F6A-211F7F8593AC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2FEF-F88A-4F26-B522-727414C52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8C8B7-E581-40B7-A6BD-174AEC4107B3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0820-8B40-4702-974C-1AE822636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1E84-CADE-4AC2-8CB2-90962385FACD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B9377-011D-43F9-9297-27AC55154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A5A51-11BB-4553-A2D8-C302290ADA94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99065-56CE-4D7A-9383-7AE68ABC2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D6ED5-C0E0-4C25-A038-616D29C7F55D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56668-CFB8-4499-A7EC-720469927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A6AAE-E5B6-41FC-A060-35398E3F2904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B5F5B-FE47-4870-A717-1860F33C6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2C56F2-B0C8-4FF1-A1ED-BC9630EF16BF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533FD4-5EFB-40A3-9BEC-CA54103E5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Japanese_fl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66750" y="-500063"/>
            <a:ext cx="10477500" cy="785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sz="9600" dirty="0" smtClean="0">
                <a:latin typeface="Japan"/>
              </a:rPr>
              <a:t>Hobbies</a:t>
            </a:r>
            <a:endParaRPr lang="en-US" sz="9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1143000"/>
          </a:xfrm>
        </p:spPr>
        <p:txBody>
          <a:bodyPr/>
          <a:lstStyle/>
          <a:p>
            <a:r>
              <a:rPr lang="en-AU" sz="8000" dirty="0" smtClean="0"/>
              <a:t>Instructions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981200"/>
            <a:ext cx="8458200" cy="4114800"/>
          </a:xfrm>
        </p:spPr>
        <p:txBody>
          <a:bodyPr rtlCol="0">
            <a:normAutofit/>
          </a:bodyPr>
          <a:lstStyle/>
          <a:p>
            <a:pPr marL="3657600" lvl="8" indent="0">
              <a:buFont typeface="Arial" pitchFamily="34" charset="0"/>
              <a:buNone/>
              <a:defRPr/>
            </a:pPr>
            <a:endParaRPr lang="en-AU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4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4000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323528" y="1340768"/>
            <a:ext cx="845820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AU" sz="2800" noProof="0" dirty="0" smtClean="0">
                <a:latin typeface="+mn-lt"/>
              </a:rPr>
              <a:t>Walk around the room and ask your classmates what their hobby is in Japanese </a:t>
            </a:r>
            <a:r>
              <a:rPr lang="en-AU" sz="2800" b="1" u="sng" noProof="0" dirty="0" smtClean="0">
                <a:latin typeface="+mn-lt"/>
              </a:rPr>
              <a:t>ONLY</a:t>
            </a:r>
            <a:r>
              <a:rPr lang="en-AU" sz="2800" noProof="0" dirty="0" smtClean="0">
                <a:latin typeface="+mn-lt"/>
              </a:rPr>
              <a:t>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28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AU" sz="28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Say:</a:t>
            </a:r>
            <a:r>
              <a:rPr kumimoji="0" lang="en-AU" sz="2800" b="0" i="0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AU" sz="2800" b="0" i="0" u="none" strike="noStrike" kern="1200" cap="none" spc="0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Shumi</a:t>
            </a:r>
            <a:r>
              <a:rPr kumimoji="0" lang="en-AU" sz="2800" b="0" i="0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AU" sz="2800" b="0" i="0" u="none" strike="noStrike" kern="1200" cap="none" spc="0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</a:t>
            </a:r>
            <a:r>
              <a:rPr kumimoji="0" lang="en-AU" sz="2800" b="0" i="0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AU" sz="2800" b="0" i="0" u="none" strike="noStrike" kern="1200" cap="none" spc="0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nan</a:t>
            </a:r>
            <a:r>
              <a:rPr kumimoji="0" lang="en-AU" sz="2800" b="0" i="0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AU" sz="2800" b="0" i="0" u="none" strike="noStrike" kern="1200" cap="none" spc="0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desu</a:t>
            </a:r>
            <a:r>
              <a:rPr kumimoji="0" lang="en-AU" sz="2800" b="0" i="0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ka?” = what is your hobby?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AU" sz="2800" baseline="0" noProof="0" dirty="0" smtClean="0">
              <a:latin typeface="+mn-lt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 startAt="2"/>
              <a:tabLst/>
              <a:defRPr/>
            </a:pPr>
            <a:r>
              <a:rPr lang="en-AU" sz="2800" dirty="0" smtClean="0">
                <a:latin typeface="+mn-lt"/>
              </a:rPr>
              <a:t>Your classmate must answer: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2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AU" sz="2800" b="0" i="0" u="none" strike="noStrike" kern="1200" cap="none" spc="0" normalizeH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Say: “</a:t>
            </a:r>
            <a:r>
              <a:rPr kumimoji="0" lang="en-AU" sz="2800" b="0" i="0" u="none" strike="noStrike" kern="1200" cap="none" spc="0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Shumi</a:t>
            </a:r>
            <a:r>
              <a:rPr kumimoji="0" lang="en-AU" sz="2800" b="0" i="0" u="none" strike="noStrike" kern="1200" cap="none" spc="0" normalizeH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AU" sz="2800" b="0" i="0" u="none" strike="noStrike" kern="1200" cap="none" spc="0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</a:t>
            </a:r>
            <a:r>
              <a:rPr kumimoji="0" lang="en-AU" sz="2800" b="0" i="0" u="none" strike="noStrike" kern="1200" cap="none" spc="0" normalizeH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_________ </a:t>
            </a:r>
            <a:r>
              <a:rPr kumimoji="0" lang="en-AU" sz="2800" b="0" i="0" u="none" strike="noStrike" kern="1200" cap="none" spc="0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desu</a:t>
            </a:r>
            <a:r>
              <a:rPr kumimoji="0" lang="en-AU" sz="2800" b="0" i="0" u="none" strike="noStrike" kern="1200" cap="none" spc="0" normalizeH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AU" sz="2800" dirty="0" smtClean="0">
                <a:latin typeface="+mn-lt"/>
              </a:rPr>
              <a:t>	(Only choose a hobby from the sheet that matches yours)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AU" sz="2800" b="0" i="0" u="none" strike="noStrike" kern="1200" cap="none" spc="0" normalizeH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AU" sz="2800" dirty="0" smtClean="0">
                <a:latin typeface="+mn-lt"/>
              </a:rPr>
              <a:t>3.	Make sure you record the person’s name in the blank for that hobby. If it is already taken ask the question again or move on to someone else.</a:t>
            </a:r>
            <a:endParaRPr kumimoji="0" lang="en-AU" sz="2800" b="0" i="0" u="none" strike="noStrike" kern="1200" cap="none" spc="0" normalizeH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 startAt="2"/>
              <a:tabLst/>
              <a:defRPr/>
            </a:pPr>
            <a:endParaRPr kumimoji="0" lang="en-AU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0796" t="16000" r="19302" b="11269"/>
          <a:stretch>
            <a:fillRect/>
          </a:stretch>
        </p:blipFill>
        <p:spPr bwMode="auto">
          <a:xfrm>
            <a:off x="0" y="476672"/>
            <a:ext cx="9144000" cy="6011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AU" sz="8000" u="sng" dirty="0" smtClean="0"/>
              <a:t>My hobby is ….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844824"/>
            <a:ext cx="8664575" cy="4724400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en-AU" dirty="0" smtClean="0"/>
              <a:t>GRAMMAR STRUCTURE</a:t>
            </a:r>
          </a:p>
          <a:p>
            <a:r>
              <a:rPr lang="en-AU" u="sng" dirty="0" err="1" smtClean="0">
                <a:solidFill>
                  <a:srgbClr val="FF0000"/>
                </a:solidFill>
              </a:rPr>
              <a:t>Watashi</a:t>
            </a:r>
            <a:r>
              <a:rPr lang="en-AU" u="sng" dirty="0" smtClean="0">
                <a:solidFill>
                  <a:srgbClr val="FF0000"/>
                </a:solidFill>
              </a:rPr>
              <a:t>   no</a:t>
            </a:r>
            <a:r>
              <a:rPr lang="en-AU" dirty="0" smtClean="0"/>
              <a:t>   </a:t>
            </a:r>
            <a:r>
              <a:rPr lang="en-AU" dirty="0" err="1" smtClean="0">
                <a:solidFill>
                  <a:srgbClr val="00B0F0"/>
                </a:solidFill>
              </a:rPr>
              <a:t>shumi</a:t>
            </a:r>
            <a:r>
              <a:rPr lang="en-AU" dirty="0" smtClean="0"/>
              <a:t>   </a:t>
            </a:r>
            <a:r>
              <a:rPr lang="en-AU" dirty="0" err="1" smtClean="0"/>
              <a:t>wa</a:t>
            </a:r>
            <a:r>
              <a:rPr lang="en-AU" dirty="0" smtClean="0"/>
              <a:t>   </a:t>
            </a:r>
            <a:r>
              <a:rPr lang="en-AU" u="sng" dirty="0" smtClean="0">
                <a:solidFill>
                  <a:srgbClr val="00B050"/>
                </a:solidFill>
              </a:rPr>
              <a:t>(hobby)</a:t>
            </a:r>
            <a:r>
              <a:rPr lang="en-AU" dirty="0" smtClean="0">
                <a:solidFill>
                  <a:srgbClr val="00B050"/>
                </a:solidFill>
              </a:rPr>
              <a:t>   </a:t>
            </a:r>
            <a:r>
              <a:rPr lang="en-AU" dirty="0" err="1" smtClean="0"/>
              <a:t>desu</a:t>
            </a:r>
            <a:r>
              <a:rPr lang="en-AU" dirty="0" smtClean="0"/>
              <a:t>.</a:t>
            </a:r>
          </a:p>
          <a:p>
            <a:pPr>
              <a:buFont typeface="Arial" charset="0"/>
              <a:buNone/>
            </a:pPr>
            <a:r>
              <a:rPr lang="en-AU" dirty="0" smtClean="0"/>
              <a:t>             </a:t>
            </a:r>
            <a:r>
              <a:rPr lang="en-AU" dirty="0" smtClean="0">
                <a:solidFill>
                  <a:srgbClr val="FF0000"/>
                </a:solidFill>
              </a:rPr>
              <a:t>My</a:t>
            </a:r>
            <a:r>
              <a:rPr lang="en-AU" dirty="0" smtClean="0"/>
              <a:t>	         </a:t>
            </a:r>
            <a:r>
              <a:rPr lang="en-AU" dirty="0" smtClean="0">
                <a:solidFill>
                  <a:srgbClr val="00B0F0"/>
                </a:solidFill>
              </a:rPr>
              <a:t>hobby</a:t>
            </a:r>
          </a:p>
          <a:p>
            <a:pPr>
              <a:buNone/>
            </a:pPr>
            <a:r>
              <a:rPr lang="en-AU" dirty="0" smtClean="0"/>
              <a:t>	</a:t>
            </a:r>
            <a:endParaRPr lang="en-AU" u="sng" dirty="0" smtClean="0">
              <a:solidFill>
                <a:srgbClr val="FFC000"/>
              </a:solidFill>
            </a:endParaRPr>
          </a:p>
          <a:p>
            <a:r>
              <a:rPr lang="en-AU" dirty="0" smtClean="0">
                <a:solidFill>
                  <a:srgbClr val="FF0000"/>
                </a:solidFill>
              </a:rPr>
              <a:t>‘</a:t>
            </a:r>
            <a:r>
              <a:rPr lang="en-AU" dirty="0" err="1" smtClean="0">
                <a:solidFill>
                  <a:srgbClr val="FF0000"/>
                </a:solidFill>
              </a:rPr>
              <a:t>Watashi</a:t>
            </a:r>
            <a:r>
              <a:rPr lang="en-AU" dirty="0" smtClean="0">
                <a:solidFill>
                  <a:srgbClr val="FF0000"/>
                </a:solidFill>
              </a:rPr>
              <a:t>   no’</a:t>
            </a:r>
            <a:r>
              <a:rPr lang="en-AU" dirty="0" smtClean="0"/>
              <a:t> can be removed</a:t>
            </a:r>
          </a:p>
          <a:p>
            <a:pPr>
              <a:buFont typeface="Arial" charset="0"/>
              <a:buNone/>
            </a:pPr>
            <a:r>
              <a:rPr lang="en-AU" u="sng" dirty="0" smtClean="0"/>
              <a:t>Example:</a:t>
            </a:r>
          </a:p>
          <a:p>
            <a:pPr>
              <a:buFont typeface="Arial" charset="0"/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Watashi</a:t>
            </a:r>
            <a:r>
              <a:rPr lang="en-AU" dirty="0" smtClean="0">
                <a:solidFill>
                  <a:srgbClr val="FF0000"/>
                </a:solidFill>
              </a:rPr>
              <a:t> no</a:t>
            </a:r>
            <a:r>
              <a:rPr lang="en-AU" dirty="0" smtClean="0"/>
              <a:t> </a:t>
            </a:r>
            <a:r>
              <a:rPr lang="en-AU" dirty="0" err="1" smtClean="0">
                <a:solidFill>
                  <a:srgbClr val="00B0F0"/>
                </a:solidFill>
              </a:rPr>
              <a:t>shumi</a:t>
            </a:r>
            <a:r>
              <a:rPr lang="en-AU" dirty="0" smtClean="0"/>
              <a:t> </a:t>
            </a:r>
            <a:r>
              <a:rPr lang="en-AU" dirty="0" err="1" smtClean="0"/>
              <a:t>wa</a:t>
            </a:r>
            <a:r>
              <a:rPr lang="en-AU" dirty="0" smtClean="0"/>
              <a:t> </a:t>
            </a:r>
            <a:r>
              <a:rPr lang="en-AU" dirty="0" smtClean="0">
                <a:solidFill>
                  <a:srgbClr val="00B050"/>
                </a:solidFill>
              </a:rPr>
              <a:t>ikebana</a:t>
            </a:r>
            <a:r>
              <a:rPr lang="en-AU" dirty="0" smtClean="0"/>
              <a:t> </a:t>
            </a:r>
            <a:r>
              <a:rPr lang="en-AU" dirty="0" err="1" smtClean="0"/>
              <a:t>desu</a:t>
            </a:r>
            <a:r>
              <a:rPr lang="en-AU" dirty="0" smtClean="0"/>
              <a:t>.</a:t>
            </a:r>
          </a:p>
          <a:p>
            <a:pPr>
              <a:buFont typeface="Arial" charset="0"/>
              <a:buNone/>
            </a:pPr>
            <a:r>
              <a:rPr lang="en-AU" dirty="0" err="1" smtClean="0">
                <a:solidFill>
                  <a:srgbClr val="00B0F0"/>
                </a:solidFill>
              </a:rPr>
              <a:t>shumi</a:t>
            </a:r>
            <a:r>
              <a:rPr lang="en-AU" dirty="0" smtClean="0"/>
              <a:t> </a:t>
            </a:r>
            <a:r>
              <a:rPr lang="en-AU" dirty="0" err="1" smtClean="0"/>
              <a:t>wa</a:t>
            </a:r>
            <a:r>
              <a:rPr lang="en-AU" dirty="0" smtClean="0"/>
              <a:t> </a:t>
            </a:r>
            <a:r>
              <a:rPr lang="en-AU" dirty="0" err="1" smtClean="0">
                <a:solidFill>
                  <a:srgbClr val="00B050"/>
                </a:solidFill>
              </a:rPr>
              <a:t>tenisu</a:t>
            </a:r>
            <a:r>
              <a:rPr lang="en-AU" dirty="0" smtClean="0"/>
              <a:t> </a:t>
            </a:r>
            <a:r>
              <a:rPr lang="en-AU" dirty="0" err="1" smtClean="0"/>
              <a:t>desu</a:t>
            </a:r>
            <a:r>
              <a:rPr lang="en-AU" dirty="0" smtClean="0"/>
              <a:t>.		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1772816"/>
            <a:ext cx="8569325" cy="187325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corbisimages.com/images/67/015B60DC-0D96-4260-A49A-F2FBB653BE8E/OW0014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5688632" cy="3759830"/>
          </a:xfrm>
          <a:prstGeom prst="rect">
            <a:avLst/>
          </a:prstGeom>
          <a:noFill/>
        </p:spPr>
      </p:pic>
      <p:sp>
        <p:nvSpPr>
          <p:cNvPr id="5" name="Rounded Rectangular Callout 4"/>
          <p:cNvSpPr/>
          <p:nvPr/>
        </p:nvSpPr>
        <p:spPr>
          <a:xfrm>
            <a:off x="3347864" y="3573016"/>
            <a:ext cx="5334000" cy="2895600"/>
          </a:xfrm>
          <a:prstGeom prst="wedgeRoundRectCallout">
            <a:avLst>
              <a:gd name="adj1" fmla="val -51928"/>
              <a:gd name="adj2" fmla="val -60808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6000" dirty="0" err="1" smtClean="0">
                <a:solidFill>
                  <a:schemeClr val="tx1"/>
                </a:solidFill>
              </a:rPr>
              <a:t>Watashi</a:t>
            </a:r>
            <a:r>
              <a:rPr lang="en-AU" sz="6000" dirty="0" smtClean="0">
                <a:solidFill>
                  <a:schemeClr val="tx1"/>
                </a:solidFill>
              </a:rPr>
              <a:t> no </a:t>
            </a:r>
            <a:r>
              <a:rPr lang="en-AU" sz="6000" dirty="0" err="1" smtClean="0">
                <a:solidFill>
                  <a:schemeClr val="tx1"/>
                </a:solidFill>
              </a:rPr>
              <a:t>shumi</a:t>
            </a:r>
            <a:r>
              <a:rPr lang="en-AU" sz="6000" dirty="0" smtClean="0">
                <a:solidFill>
                  <a:schemeClr val="tx1"/>
                </a:solidFill>
              </a:rPr>
              <a:t> </a:t>
            </a:r>
            <a:r>
              <a:rPr lang="en-AU" sz="6000" dirty="0" err="1" smtClean="0">
                <a:solidFill>
                  <a:schemeClr val="tx1"/>
                </a:solidFill>
              </a:rPr>
              <a:t>wa</a:t>
            </a:r>
            <a:r>
              <a:rPr lang="en-AU" sz="6000" dirty="0" smtClean="0">
                <a:solidFill>
                  <a:schemeClr val="tx1"/>
                </a:solidFill>
              </a:rPr>
              <a:t> piano </a:t>
            </a:r>
            <a:r>
              <a:rPr lang="en-AU" sz="6000" dirty="0" err="1">
                <a:solidFill>
                  <a:schemeClr val="tx1"/>
                </a:solidFill>
              </a:rPr>
              <a:t>desu</a:t>
            </a:r>
            <a:r>
              <a:rPr lang="en-AU" sz="60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g1.ak.crunchyroll.com/i/spire3/05212008/6/0/d/6/60d67f5a5c4380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3747116" cy="4968552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>
            <a:off x="3810000" y="2348880"/>
            <a:ext cx="5334000" cy="2895600"/>
          </a:xfrm>
          <a:prstGeom prst="wedgeRoundRectCallout">
            <a:avLst>
              <a:gd name="adj1" fmla="val -80165"/>
              <a:gd name="adj2" fmla="val 5050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6000" dirty="0" err="1">
                <a:solidFill>
                  <a:schemeClr val="tx1"/>
                </a:solidFill>
              </a:rPr>
              <a:t>Boku</a:t>
            </a:r>
            <a:r>
              <a:rPr lang="en-AU" sz="6000" dirty="0">
                <a:solidFill>
                  <a:schemeClr val="tx1"/>
                </a:solidFill>
              </a:rPr>
              <a:t> </a:t>
            </a:r>
            <a:r>
              <a:rPr lang="en-AU" sz="6000" dirty="0" smtClean="0">
                <a:solidFill>
                  <a:schemeClr val="tx1"/>
                </a:solidFill>
              </a:rPr>
              <a:t>no </a:t>
            </a:r>
            <a:r>
              <a:rPr lang="en-AU" sz="6000" dirty="0" err="1" smtClean="0">
                <a:solidFill>
                  <a:schemeClr val="tx1"/>
                </a:solidFill>
              </a:rPr>
              <a:t>shumi</a:t>
            </a:r>
            <a:r>
              <a:rPr lang="en-AU" sz="6000" dirty="0" smtClean="0">
                <a:solidFill>
                  <a:schemeClr val="tx1"/>
                </a:solidFill>
              </a:rPr>
              <a:t> </a:t>
            </a:r>
            <a:r>
              <a:rPr lang="en-AU" sz="6000" dirty="0" err="1" smtClean="0">
                <a:solidFill>
                  <a:schemeClr val="tx1"/>
                </a:solidFill>
              </a:rPr>
              <a:t>wa</a:t>
            </a:r>
            <a:r>
              <a:rPr lang="en-AU" sz="6000" dirty="0" smtClean="0">
                <a:solidFill>
                  <a:schemeClr val="tx1"/>
                </a:solidFill>
              </a:rPr>
              <a:t> karate </a:t>
            </a:r>
            <a:r>
              <a:rPr lang="en-AU" sz="6000" dirty="0" err="1">
                <a:solidFill>
                  <a:schemeClr val="tx1"/>
                </a:solidFill>
              </a:rPr>
              <a:t>desu</a:t>
            </a:r>
            <a:r>
              <a:rPr lang="en-AU" sz="60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J:\JAPANESE TEACHING RESOURCES\2011\Term 1\Week 1 - Intro Lesson\Personal Japanese Photos\ELTF Japan 307.jpg"/>
          <p:cNvPicPr>
            <a:picLocks noChangeAspect="1" noChangeArrowheads="1"/>
          </p:cNvPicPr>
          <p:nvPr/>
        </p:nvPicPr>
        <p:blipFill>
          <a:blip r:embed="rId2" cstate="print"/>
          <a:srcRect l="28668"/>
          <a:stretch>
            <a:fillRect/>
          </a:stretch>
        </p:blipFill>
        <p:spPr bwMode="auto">
          <a:xfrm>
            <a:off x="5464175" y="152400"/>
            <a:ext cx="3359150" cy="627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>
          <a:xfrm>
            <a:off x="163513" y="1143000"/>
            <a:ext cx="5334000" cy="4114800"/>
          </a:xfrm>
          <a:prstGeom prst="wedgeRoundRectCallout">
            <a:avLst>
              <a:gd name="adj1" fmla="val 75494"/>
              <a:gd name="adj2" fmla="val -26222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6000" dirty="0" err="1" smtClean="0">
                <a:solidFill>
                  <a:schemeClr val="tx1"/>
                </a:solidFill>
              </a:rPr>
              <a:t>shumi</a:t>
            </a:r>
            <a:r>
              <a:rPr lang="en-AU" sz="6000" dirty="0" smtClean="0">
                <a:solidFill>
                  <a:schemeClr val="tx1"/>
                </a:solidFill>
              </a:rPr>
              <a:t> </a:t>
            </a:r>
            <a:r>
              <a:rPr lang="en-AU" sz="6000" dirty="0" err="1">
                <a:solidFill>
                  <a:schemeClr val="tx1"/>
                </a:solidFill>
              </a:rPr>
              <a:t>wa</a:t>
            </a:r>
            <a:r>
              <a:rPr lang="en-AU" sz="6000" dirty="0">
                <a:solidFill>
                  <a:schemeClr val="tx1"/>
                </a:solidFill>
              </a:rPr>
              <a:t> </a:t>
            </a:r>
            <a:r>
              <a:rPr lang="en-AU" sz="6000" dirty="0" smtClean="0">
                <a:solidFill>
                  <a:schemeClr val="tx1"/>
                </a:solidFill>
              </a:rPr>
              <a:t>sad</a:t>
            </a:r>
            <a:r>
              <a:rPr lang="en-US" sz="6000" dirty="0" smtClean="0">
                <a:solidFill>
                  <a:schemeClr val="tx1"/>
                </a:solidFill>
              </a:rPr>
              <a:t>ō</a:t>
            </a:r>
            <a:r>
              <a:rPr lang="en-AU" sz="6000" dirty="0" smtClean="0">
                <a:solidFill>
                  <a:schemeClr val="tx1"/>
                </a:solidFill>
              </a:rPr>
              <a:t> </a:t>
            </a:r>
            <a:r>
              <a:rPr lang="en-AU" sz="6000" dirty="0" err="1">
                <a:solidFill>
                  <a:schemeClr val="tx1"/>
                </a:solidFill>
              </a:rPr>
              <a:t>desu</a:t>
            </a:r>
            <a:r>
              <a:rPr lang="en-AU" sz="60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xplosion 1 5"/>
          <p:cNvSpPr/>
          <p:nvPr/>
        </p:nvSpPr>
        <p:spPr>
          <a:xfrm>
            <a:off x="304800" y="228600"/>
            <a:ext cx="8382000" cy="6248400"/>
          </a:xfrm>
          <a:prstGeom prst="irregularSeal1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sz="9600" smtClean="0">
                <a:latin typeface="Japan"/>
              </a:rPr>
              <a:t>It’s Your Turn!</a:t>
            </a:r>
            <a:endParaRPr lang="en-US" sz="9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hinadaily.com.cn/english/doc/2006-03/03/xin_19030303095823408021.jpg"/>
          <p:cNvPicPr>
            <a:picLocks noChangeAspect="1" noChangeArrowheads="1"/>
          </p:cNvPicPr>
          <p:nvPr/>
        </p:nvPicPr>
        <p:blipFill>
          <a:blip r:embed="rId2" cstate="print"/>
          <a:srcRect r="62201"/>
          <a:stretch>
            <a:fillRect/>
          </a:stretch>
        </p:blipFill>
        <p:spPr bwMode="auto">
          <a:xfrm>
            <a:off x="6588224" y="1484784"/>
            <a:ext cx="2163542" cy="4112052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>
            <a:off x="395536" y="1124744"/>
            <a:ext cx="5943600" cy="4522440"/>
          </a:xfrm>
          <a:prstGeom prst="wedgeRoundRectCallout">
            <a:avLst>
              <a:gd name="adj1" fmla="val 67095"/>
              <a:gd name="adj2" fmla="val -14072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8800" dirty="0" err="1" smtClean="0">
                <a:solidFill>
                  <a:schemeClr val="tx1"/>
                </a:solidFill>
              </a:rPr>
              <a:t>shumi</a:t>
            </a:r>
            <a:r>
              <a:rPr lang="en-AU" sz="8800" dirty="0" smtClean="0">
                <a:solidFill>
                  <a:schemeClr val="tx1"/>
                </a:solidFill>
              </a:rPr>
              <a:t> </a:t>
            </a:r>
            <a:r>
              <a:rPr lang="en-AU" sz="8800" dirty="0" err="1">
                <a:solidFill>
                  <a:schemeClr val="tx1"/>
                </a:solidFill>
              </a:rPr>
              <a:t>wa</a:t>
            </a:r>
            <a:r>
              <a:rPr lang="en-AU" sz="8800" dirty="0">
                <a:solidFill>
                  <a:schemeClr val="tx1"/>
                </a:solidFill>
              </a:rPr>
              <a:t> nan </a:t>
            </a:r>
            <a:r>
              <a:rPr lang="en-AU" sz="8800" dirty="0" err="1">
                <a:solidFill>
                  <a:schemeClr val="tx1"/>
                </a:solidFill>
              </a:rPr>
              <a:t>desu</a:t>
            </a:r>
            <a:r>
              <a:rPr lang="en-AU" sz="8800" dirty="0">
                <a:solidFill>
                  <a:schemeClr val="tx1"/>
                </a:solidFill>
              </a:rPr>
              <a:t> ka?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8000" dirty="0" smtClean="0"/>
              <a:t>Remember!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981200"/>
            <a:ext cx="8458200" cy="4114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4000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4000" dirty="0" err="1" smtClean="0">
                <a:solidFill>
                  <a:srgbClr val="FF0000"/>
                </a:solidFill>
              </a:rPr>
              <a:t>Watashi</a:t>
            </a:r>
            <a:r>
              <a:rPr lang="en-AU" sz="4000" dirty="0" smtClean="0">
                <a:solidFill>
                  <a:srgbClr val="FF0000"/>
                </a:solidFill>
              </a:rPr>
              <a:t> </a:t>
            </a:r>
            <a:r>
              <a:rPr lang="en-AU" sz="4000" dirty="0">
                <a:solidFill>
                  <a:srgbClr val="FF0000"/>
                </a:solidFill>
              </a:rPr>
              <a:t>no</a:t>
            </a:r>
            <a:r>
              <a:rPr lang="en-AU" sz="4000" dirty="0"/>
              <a:t> </a:t>
            </a:r>
            <a:r>
              <a:rPr lang="en-AU" sz="4000" dirty="0" err="1" smtClean="0">
                <a:solidFill>
                  <a:srgbClr val="00B0F0"/>
                </a:solidFill>
              </a:rPr>
              <a:t>shumi</a:t>
            </a:r>
            <a:r>
              <a:rPr lang="en-AU" sz="4000" dirty="0" smtClean="0"/>
              <a:t> </a:t>
            </a:r>
            <a:r>
              <a:rPr lang="en-AU" sz="4000" dirty="0" err="1"/>
              <a:t>wa</a:t>
            </a:r>
            <a:r>
              <a:rPr lang="en-AU" sz="4000" dirty="0"/>
              <a:t> </a:t>
            </a:r>
            <a:r>
              <a:rPr lang="en-AU" sz="4000" u="sng" dirty="0" smtClean="0">
                <a:solidFill>
                  <a:srgbClr val="00B050"/>
                </a:solidFill>
              </a:rPr>
              <a:t>(hobby)</a:t>
            </a:r>
            <a:r>
              <a:rPr lang="en-AU" sz="4000" dirty="0" smtClean="0"/>
              <a:t> </a:t>
            </a:r>
            <a:r>
              <a:rPr lang="en-AU" sz="4000" dirty="0" err="1" smtClean="0"/>
              <a:t>desu</a:t>
            </a:r>
            <a:r>
              <a:rPr lang="en-AU" sz="4000" dirty="0" smtClean="0"/>
              <a:t>.</a:t>
            </a:r>
          </a:p>
          <a:p>
            <a:pPr marL="3657600" lvl="8" indent="0">
              <a:buFont typeface="Arial" pitchFamily="34" charset="0"/>
              <a:buNone/>
              <a:defRPr/>
            </a:pPr>
            <a:endParaRPr lang="en-AU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4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xplosion 1 5"/>
          <p:cNvSpPr/>
          <p:nvPr/>
        </p:nvSpPr>
        <p:spPr>
          <a:xfrm>
            <a:off x="304800" y="228600"/>
            <a:ext cx="8382000" cy="6248400"/>
          </a:xfrm>
          <a:prstGeom prst="irregularSeal1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sz="9600" dirty="0" smtClean="0">
                <a:latin typeface="Japan"/>
              </a:rPr>
              <a:t>Let’s Play</a:t>
            </a:r>
            <a:br>
              <a:rPr lang="en-US" sz="9600" dirty="0" smtClean="0">
                <a:latin typeface="Japan"/>
              </a:rPr>
            </a:br>
            <a:r>
              <a:rPr lang="en-US" dirty="0" smtClean="0">
                <a:latin typeface="Japan"/>
              </a:rPr>
              <a:t>‘Dare </a:t>
            </a:r>
            <a:r>
              <a:rPr lang="en-US" dirty="0" err="1" smtClean="0">
                <a:latin typeface="Japan"/>
              </a:rPr>
              <a:t>desu</a:t>
            </a:r>
            <a:r>
              <a:rPr lang="en-US" dirty="0" smtClean="0">
                <a:latin typeface="Japan"/>
              </a:rPr>
              <a:t> ka?’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79</Words>
  <Application>Microsoft Office PowerPoint</Application>
  <PresentationFormat>On-screen Show (4:3)</PresentationFormat>
  <Paragraphs>31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Hobbies</vt:lpstr>
      <vt:lpstr>My hobby is ….</vt:lpstr>
      <vt:lpstr>PowerPoint Presentation</vt:lpstr>
      <vt:lpstr>PowerPoint Presentation</vt:lpstr>
      <vt:lpstr>PowerPoint Presentation</vt:lpstr>
      <vt:lpstr>It’s Your Turn!</vt:lpstr>
      <vt:lpstr>PowerPoint Presentation</vt:lpstr>
      <vt:lpstr>Remember!</vt:lpstr>
      <vt:lpstr>Let’s Play ‘Dare desu ka?’</vt:lpstr>
      <vt:lpstr>Instructions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in Japan</dc:title>
  <dc:creator>MILLER, Matthew</dc:creator>
  <cp:lastModifiedBy>Bill &amp; Inge</cp:lastModifiedBy>
  <cp:revision>48</cp:revision>
  <dcterms:created xsi:type="dcterms:W3CDTF">2006-08-16T00:00:00Z</dcterms:created>
  <dcterms:modified xsi:type="dcterms:W3CDTF">2012-09-12T02:45:45Z</dcterms:modified>
</cp:coreProperties>
</file>