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71" r:id="rId9"/>
    <p:sldId id="261" r:id="rId10"/>
    <p:sldId id="262" r:id="rId11"/>
    <p:sldId id="268" r:id="rId12"/>
    <p:sldId id="278" r:id="rId13"/>
    <p:sldId id="275" r:id="rId14"/>
    <p:sldId id="276" r:id="rId15"/>
    <p:sldId id="277" r:id="rId16"/>
    <p:sldId id="274" r:id="rId17"/>
    <p:sldId id="279" r:id="rId18"/>
    <p:sldId id="280" r:id="rId19"/>
    <p:sldId id="281" r:id="rId20"/>
    <p:sldId id="286" r:id="rId21"/>
    <p:sldId id="288" r:id="rId22"/>
    <p:sldId id="287" r:id="rId23"/>
    <p:sldId id="283" r:id="rId24"/>
    <p:sldId id="285" r:id="rId25"/>
    <p:sldId id="289" r:id="rId26"/>
    <p:sldId id="290" r:id="rId27"/>
    <p:sldId id="294" r:id="rId28"/>
    <p:sldId id="291" r:id="rId29"/>
    <p:sldId id="292" r:id="rId30"/>
    <p:sldId id="295" r:id="rId31"/>
    <p:sldId id="297" r:id="rId32"/>
    <p:sldId id="296" r:id="rId33"/>
    <p:sldId id="298" r:id="rId34"/>
    <p:sldId id="29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>
      <p:cViewPr varScale="1">
        <p:scale>
          <a:sx n="111" d="100"/>
          <a:sy n="111" d="100"/>
        </p:scale>
        <p:origin x="-109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6A4057-F56C-4665-955A-8842D5B5C64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gif"/><Relationship Id="rId7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gif"/><Relationship Id="rId7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6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gif"/><Relationship Id="rId7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6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gif"/><Relationship Id="rId7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6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7.gif"/><Relationship Id="rId7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6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828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Destinations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ja-JP" altLang="en-US" smtClean="0">
                <a:solidFill>
                  <a:schemeClr val="tx1"/>
                </a:solidFill>
              </a:rPr>
              <a:t>ど</a:t>
            </a:r>
            <a:r>
              <a:rPr lang="ja-JP" altLang="en-US" dirty="0" smtClean="0">
                <a:solidFill>
                  <a:schemeClr val="tx1"/>
                </a:solidFill>
              </a:rPr>
              <a:t>こ</a:t>
            </a:r>
            <a:r>
              <a:rPr lang="ja-JP" altLang="en-US" smtClean="0">
                <a:solidFill>
                  <a:schemeClr val="tx1"/>
                </a:solidFill>
              </a:rPr>
              <a:t>　に　いきます　か。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://s3.images.com/huge.0.2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3276600" cy="278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5029200"/>
            <a:ext cx="8183562" cy="1052512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</a:rPr>
              <a:t>レストラン</a:t>
            </a:r>
            <a:r>
              <a:rPr lang="en-US" altLang="ja-JP" sz="5400" dirty="0" smtClean="0">
                <a:solidFill>
                  <a:schemeClr val="tx1"/>
                </a:solidFill>
              </a:rPr>
              <a:t>	</a:t>
            </a:r>
            <a:r>
              <a:rPr lang="en-US" altLang="ja-JP" sz="5400" dirty="0">
                <a:solidFill>
                  <a:schemeClr val="tx1"/>
                </a:solidFill>
              </a:rPr>
              <a:t/>
            </a:r>
            <a:br>
              <a:rPr lang="en-US" altLang="ja-JP" sz="5400" dirty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RESUTORAN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67" y="533400"/>
            <a:ext cx="3886200" cy="431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87830"/>
            <a:ext cx="1817997" cy="1592259"/>
          </a:xfrm>
          <a:prstGeom prst="rect">
            <a:avLst/>
          </a:prstGeom>
        </p:spPr>
      </p:pic>
      <p:pic>
        <p:nvPicPr>
          <p:cNvPr id="12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53" y="546721"/>
            <a:ext cx="1371600" cy="127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743200"/>
            <a:ext cx="1794800" cy="1542808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553" y="2671297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http://www.frontech.fujitsu.com/imgv3/jp/group/frontech/services/scene/html/ill-lightning.jpg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631393" cy="15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3" descr="Eki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58012" y="387830"/>
            <a:ext cx="1593328" cy="1593370"/>
          </a:xfrm>
          <a:prstGeom prst="rect">
            <a:avLst/>
          </a:prstGeom>
        </p:spPr>
      </p:pic>
      <p:pic>
        <p:nvPicPr>
          <p:cNvPr id="16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2121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49777"/>
            <a:ext cx="1653696" cy="14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818" y="4653744"/>
            <a:ext cx="1195260" cy="21864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898877"/>
            <a:ext cx="1592451" cy="176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8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2057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VERBS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6168"/>
          </a:xfrm>
        </p:spPr>
        <p:txBody>
          <a:bodyPr>
            <a:normAutofit/>
          </a:bodyPr>
          <a:lstStyle/>
          <a:p>
            <a:pPr algn="ctr"/>
            <a:r>
              <a:rPr lang="en-US" sz="3100" dirty="0" smtClean="0"/>
              <a:t>GO</a:t>
            </a:r>
          </a:p>
          <a:p>
            <a:pPr algn="ctr"/>
            <a:r>
              <a:rPr lang="en-US" sz="3100" dirty="0" smtClean="0"/>
              <a:t>COME</a:t>
            </a:r>
          </a:p>
          <a:p>
            <a:pPr algn="ctr"/>
            <a:r>
              <a:rPr lang="en-US" sz="3100" dirty="0" smtClean="0"/>
              <a:t>RETURN / GO BACK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35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85800"/>
            <a:ext cx="5850467" cy="43752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5181600"/>
            <a:ext cx="295465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いきま</a:t>
            </a:r>
            <a:r>
              <a:rPr lang="ja-JP" altLang="en-US" sz="5400" dirty="0" smtClean="0"/>
              <a:t>す</a:t>
            </a:r>
            <a:endParaRPr lang="en-US" altLang="ja-JP" sz="5400" dirty="0" smtClean="0"/>
          </a:p>
          <a:p>
            <a:pPr algn="ctr"/>
            <a:r>
              <a:rPr lang="en-US" sz="2400" dirty="0" smtClean="0"/>
              <a:t>IKIMASU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8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5181600"/>
            <a:ext cx="227261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 smtClean="0"/>
              <a:t>き</a:t>
            </a:r>
            <a:r>
              <a:rPr lang="ja-JP" altLang="en-US" sz="5400" dirty="0"/>
              <a:t>ま</a:t>
            </a:r>
            <a:r>
              <a:rPr lang="ja-JP" altLang="en-US" sz="5400" dirty="0" smtClean="0"/>
              <a:t>す</a:t>
            </a:r>
            <a:endParaRPr lang="en-US" altLang="ja-JP" sz="5400" dirty="0" smtClean="0"/>
          </a:p>
          <a:p>
            <a:pPr algn="ctr"/>
            <a:r>
              <a:rPr lang="en-US" sz="2400" dirty="0" smtClean="0"/>
              <a:t>KIMASU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5479210" cy="404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5164509"/>
            <a:ext cx="364715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かえります</a:t>
            </a:r>
            <a:endParaRPr lang="en-US" altLang="ja-JP" sz="5400" dirty="0" smtClean="0"/>
          </a:p>
          <a:p>
            <a:pPr algn="ctr"/>
            <a:r>
              <a:rPr lang="en-US" sz="2400" dirty="0" smtClean="0"/>
              <a:t>KAERIMASU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667" y="533400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381000"/>
            <a:ext cx="8183880" cy="105156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AU" smtClean="0"/>
              <a:t>Verbs Conjugations</a:t>
            </a:r>
            <a:endParaRPr lang="en-AU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24000"/>
            <a:ext cx="9220200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AU" sz="2400" b="1" dirty="0" smtClean="0"/>
              <a:t>I go/I will go.		</a:t>
            </a:r>
            <a:r>
              <a:rPr lang="en-AU" sz="3200" b="1" dirty="0" err="1" smtClean="0"/>
              <a:t>iki</a:t>
            </a:r>
            <a:r>
              <a:rPr lang="en-AU" sz="3200" b="1" dirty="0" err="1" smtClean="0">
                <a:solidFill>
                  <a:srgbClr val="FF0000"/>
                </a:solidFill>
              </a:rPr>
              <a:t>masu</a:t>
            </a:r>
            <a:r>
              <a:rPr lang="en-US" sz="3200" b="1" dirty="0" smtClean="0"/>
              <a:t>		</a:t>
            </a:r>
          </a:p>
          <a:p>
            <a:pPr>
              <a:buFont typeface="Wingdings 2"/>
              <a:buNone/>
            </a:pPr>
            <a:r>
              <a:rPr lang="en-US" altLang="ja-JP" sz="3200" b="1" dirty="0"/>
              <a:t>	</a:t>
            </a:r>
            <a:r>
              <a:rPr lang="en-US" altLang="ja-JP" sz="3200" b="1" dirty="0" smtClean="0"/>
              <a:t>				</a:t>
            </a:r>
            <a:r>
              <a:rPr lang="ja-JP" altLang="en-US" sz="3200" b="1" dirty="0" smtClean="0"/>
              <a:t>いき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ます</a:t>
            </a:r>
            <a:endParaRPr lang="en-US" altLang="ja-JP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won’t go.		</a:t>
            </a:r>
            <a:r>
              <a:rPr lang="en-AU" sz="3200" b="1" dirty="0" err="1" smtClean="0"/>
              <a:t>iki</a:t>
            </a:r>
            <a:r>
              <a:rPr lang="en-AU" sz="3200" b="1" dirty="0" err="1" smtClean="0">
                <a:solidFill>
                  <a:srgbClr val="FF0000"/>
                </a:solidFill>
              </a:rPr>
              <a:t>masen</a:t>
            </a:r>
            <a:endParaRPr lang="en-AU" sz="3200" b="1" dirty="0" smtClean="0"/>
          </a:p>
          <a:p>
            <a:pPr>
              <a:buFont typeface="Wingdings 2"/>
              <a:buNone/>
            </a:pPr>
            <a:r>
              <a:rPr lang="en-AU" altLang="ja-JP" sz="3200" b="1" dirty="0"/>
              <a:t>	</a:t>
            </a:r>
            <a:r>
              <a:rPr lang="en-AU" altLang="ja-JP" sz="3200" b="1" dirty="0" smtClean="0"/>
              <a:t>				</a:t>
            </a:r>
            <a:r>
              <a:rPr lang="ja-JP" altLang="en-US" sz="3200" b="1" dirty="0" smtClean="0"/>
              <a:t>いき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ません</a:t>
            </a:r>
            <a:endParaRPr lang="en-US" altLang="ja-JP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went.			</a:t>
            </a:r>
            <a:r>
              <a:rPr lang="en-AU" sz="3000" b="1" dirty="0" err="1" smtClean="0"/>
              <a:t>iki</a:t>
            </a:r>
            <a:r>
              <a:rPr lang="en-AU" sz="3000" b="1" dirty="0" err="1" smtClean="0">
                <a:solidFill>
                  <a:srgbClr val="FF0000"/>
                </a:solidFill>
              </a:rPr>
              <a:t>mashita</a:t>
            </a:r>
            <a:r>
              <a:rPr lang="en-AU" sz="3000" b="1" dirty="0" smtClean="0"/>
              <a:t>	</a:t>
            </a:r>
          </a:p>
          <a:p>
            <a:pPr>
              <a:buFont typeface="Wingdings 2"/>
              <a:buNone/>
            </a:pPr>
            <a:r>
              <a:rPr lang="en-AU" altLang="ja-JP" sz="3000" b="1" dirty="0"/>
              <a:t>	</a:t>
            </a:r>
            <a:r>
              <a:rPr lang="en-AU" altLang="ja-JP" sz="3000" b="1" dirty="0" smtClean="0"/>
              <a:t>				</a:t>
            </a:r>
            <a:r>
              <a:rPr lang="ja-JP" altLang="en-US" sz="3000" b="1" dirty="0" smtClean="0"/>
              <a:t>いき</a:t>
            </a:r>
            <a:r>
              <a:rPr lang="ja-JP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ました</a:t>
            </a:r>
            <a:endParaRPr lang="en-US" altLang="ja-JP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didn’t go.		</a:t>
            </a:r>
            <a:r>
              <a:rPr lang="en-AU" sz="3000" b="1" dirty="0" err="1" smtClean="0"/>
              <a:t>iki</a:t>
            </a:r>
            <a:r>
              <a:rPr lang="en-AU" sz="3000" b="1" dirty="0" err="1" smtClean="0">
                <a:solidFill>
                  <a:srgbClr val="FF0000"/>
                </a:solidFill>
              </a:rPr>
              <a:t>masen</a:t>
            </a:r>
            <a:r>
              <a:rPr lang="en-AU" sz="3000" b="1" dirty="0" smtClean="0">
                <a:solidFill>
                  <a:srgbClr val="FF0000"/>
                </a:solidFill>
              </a:rPr>
              <a:t> </a:t>
            </a:r>
            <a:r>
              <a:rPr lang="en-AU" sz="3000" b="1" dirty="0" err="1" smtClean="0">
                <a:solidFill>
                  <a:srgbClr val="FF0000"/>
                </a:solidFill>
              </a:rPr>
              <a:t>deshita</a:t>
            </a:r>
            <a:r>
              <a:rPr lang="ja-JP" altLang="en-US" sz="3000" b="1" dirty="0" smtClean="0"/>
              <a:t>　 </a:t>
            </a:r>
            <a:endParaRPr lang="en-US" altLang="ja-JP" sz="3000" b="1" dirty="0" smtClean="0"/>
          </a:p>
          <a:p>
            <a:pPr>
              <a:buFont typeface="Wingdings 2"/>
              <a:buNone/>
            </a:pPr>
            <a:r>
              <a:rPr lang="en-US" altLang="ja-JP" sz="3000" b="1" dirty="0"/>
              <a:t>	</a:t>
            </a:r>
            <a:r>
              <a:rPr lang="en-US" altLang="ja-JP" sz="3000" b="1" dirty="0" smtClean="0"/>
              <a:t>				</a:t>
            </a:r>
            <a:r>
              <a:rPr lang="ja-JP" altLang="en-US" sz="3000" b="1" dirty="0" smtClean="0"/>
              <a:t>いき</a:t>
            </a:r>
            <a:r>
              <a:rPr lang="ja-JP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ませんでした</a:t>
            </a:r>
            <a:endParaRPr lang="en-AU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US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70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381000"/>
            <a:ext cx="8183880" cy="105156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AU" smtClean="0"/>
              <a:t>Verbs Conjugations</a:t>
            </a:r>
            <a:endParaRPr lang="en-AU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24000"/>
            <a:ext cx="9220200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AU" sz="2400" b="1" dirty="0" smtClean="0"/>
              <a:t>I come/I will come.	</a:t>
            </a:r>
            <a:r>
              <a:rPr lang="en-AU" sz="3200" b="1" dirty="0" err="1" smtClean="0"/>
              <a:t>ki</a:t>
            </a:r>
            <a:r>
              <a:rPr lang="en-AU" sz="3200" b="1" dirty="0" err="1" smtClean="0">
                <a:solidFill>
                  <a:srgbClr val="FF0000"/>
                </a:solidFill>
              </a:rPr>
              <a:t>masu</a:t>
            </a:r>
            <a:r>
              <a:rPr lang="en-US" sz="3200" b="1" dirty="0" smtClean="0"/>
              <a:t>		</a:t>
            </a:r>
          </a:p>
          <a:p>
            <a:pPr>
              <a:buFont typeface="Wingdings 2"/>
              <a:buNone/>
            </a:pPr>
            <a:r>
              <a:rPr lang="en-US" altLang="ja-JP" sz="3200" b="1" dirty="0"/>
              <a:t>	</a:t>
            </a:r>
            <a:r>
              <a:rPr lang="en-US" altLang="ja-JP" sz="3200" b="1" dirty="0" smtClean="0"/>
              <a:t>				</a:t>
            </a:r>
            <a:r>
              <a:rPr lang="ja-JP" altLang="en-US" sz="3200" b="1" dirty="0" smtClean="0"/>
              <a:t>き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ます</a:t>
            </a:r>
            <a:endParaRPr lang="en-US" altLang="ja-JP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won’t come.		</a:t>
            </a:r>
            <a:r>
              <a:rPr lang="en-AU" sz="3200" b="1" dirty="0" err="1" smtClean="0"/>
              <a:t>ki</a:t>
            </a:r>
            <a:r>
              <a:rPr lang="en-AU" sz="3200" b="1" dirty="0" err="1" smtClean="0">
                <a:solidFill>
                  <a:srgbClr val="FF0000"/>
                </a:solidFill>
              </a:rPr>
              <a:t>masen</a:t>
            </a:r>
            <a:endParaRPr lang="en-AU" sz="3200" b="1" dirty="0" smtClean="0"/>
          </a:p>
          <a:p>
            <a:pPr>
              <a:buFont typeface="Wingdings 2"/>
              <a:buNone/>
            </a:pPr>
            <a:r>
              <a:rPr lang="en-AU" altLang="ja-JP" sz="3200" b="1" dirty="0"/>
              <a:t>	</a:t>
            </a:r>
            <a:r>
              <a:rPr lang="en-AU" altLang="ja-JP" sz="3200" b="1" dirty="0" smtClean="0"/>
              <a:t>				</a:t>
            </a:r>
            <a:r>
              <a:rPr lang="ja-JP" altLang="en-US" sz="3200" b="1" dirty="0" smtClean="0"/>
              <a:t>き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ません</a:t>
            </a:r>
            <a:endParaRPr lang="en-US" altLang="ja-JP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came.			</a:t>
            </a:r>
            <a:r>
              <a:rPr lang="en-AU" sz="3000" b="1" dirty="0" err="1" smtClean="0"/>
              <a:t>ki</a:t>
            </a:r>
            <a:r>
              <a:rPr lang="en-AU" sz="3000" b="1" dirty="0" err="1" smtClean="0">
                <a:solidFill>
                  <a:srgbClr val="FF0000"/>
                </a:solidFill>
              </a:rPr>
              <a:t>mashita</a:t>
            </a:r>
            <a:r>
              <a:rPr lang="en-AU" sz="3000" b="1" dirty="0" smtClean="0"/>
              <a:t>	</a:t>
            </a:r>
          </a:p>
          <a:p>
            <a:pPr>
              <a:buFont typeface="Wingdings 2"/>
              <a:buNone/>
            </a:pPr>
            <a:r>
              <a:rPr lang="en-AU" altLang="ja-JP" sz="3000" b="1" dirty="0"/>
              <a:t>	</a:t>
            </a:r>
            <a:r>
              <a:rPr lang="en-AU" altLang="ja-JP" sz="3000" b="1" dirty="0" smtClean="0"/>
              <a:t>				</a:t>
            </a:r>
            <a:r>
              <a:rPr lang="ja-JP" altLang="en-US" sz="3000" b="1" dirty="0" smtClean="0"/>
              <a:t>いき</a:t>
            </a:r>
            <a:r>
              <a:rPr lang="ja-JP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ました</a:t>
            </a:r>
            <a:endParaRPr lang="en-US" altLang="ja-JP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didn’t come.		</a:t>
            </a:r>
            <a:r>
              <a:rPr lang="en-AU" sz="3000" b="1" dirty="0" err="1" smtClean="0"/>
              <a:t>ki</a:t>
            </a:r>
            <a:r>
              <a:rPr lang="en-AU" sz="3000" b="1" dirty="0" err="1" smtClean="0">
                <a:solidFill>
                  <a:srgbClr val="FF0000"/>
                </a:solidFill>
              </a:rPr>
              <a:t>masen</a:t>
            </a:r>
            <a:r>
              <a:rPr lang="en-AU" sz="3000" b="1" dirty="0" smtClean="0">
                <a:solidFill>
                  <a:srgbClr val="FF0000"/>
                </a:solidFill>
              </a:rPr>
              <a:t> </a:t>
            </a:r>
            <a:r>
              <a:rPr lang="en-AU" sz="3000" b="1" dirty="0" err="1" smtClean="0">
                <a:solidFill>
                  <a:srgbClr val="FF0000"/>
                </a:solidFill>
              </a:rPr>
              <a:t>deshita</a:t>
            </a:r>
            <a:r>
              <a:rPr lang="ja-JP" altLang="en-US" sz="3000" b="1" dirty="0" smtClean="0"/>
              <a:t>　 </a:t>
            </a:r>
            <a:endParaRPr lang="en-US" altLang="ja-JP" sz="3000" b="1" dirty="0" smtClean="0"/>
          </a:p>
          <a:p>
            <a:pPr>
              <a:buFont typeface="Wingdings 2"/>
              <a:buNone/>
            </a:pPr>
            <a:r>
              <a:rPr lang="en-US" altLang="ja-JP" sz="3000" b="1" dirty="0"/>
              <a:t>	</a:t>
            </a:r>
            <a:r>
              <a:rPr lang="en-US" altLang="ja-JP" sz="3000" b="1" dirty="0" smtClean="0"/>
              <a:t>				</a:t>
            </a:r>
            <a:r>
              <a:rPr lang="ja-JP" altLang="en-US" sz="3000" b="1" dirty="0" smtClean="0"/>
              <a:t>いき</a:t>
            </a:r>
            <a:r>
              <a:rPr lang="ja-JP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ませんでした</a:t>
            </a:r>
            <a:endParaRPr lang="en-AU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US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6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381000"/>
            <a:ext cx="8183880" cy="105156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AU" smtClean="0"/>
              <a:t>Verbs Conjugations</a:t>
            </a:r>
            <a:endParaRPr lang="en-AU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24000"/>
            <a:ext cx="9220200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AU" sz="2400" b="1" dirty="0" smtClean="0"/>
              <a:t>I go back/			</a:t>
            </a:r>
            <a:r>
              <a:rPr lang="en-AU" sz="3200" b="1" dirty="0" err="1" smtClean="0"/>
              <a:t>kaeri</a:t>
            </a:r>
            <a:r>
              <a:rPr lang="en-AU" sz="3200" b="1" dirty="0" err="1" smtClean="0">
                <a:solidFill>
                  <a:srgbClr val="FF0000"/>
                </a:solidFill>
              </a:rPr>
              <a:t>masu</a:t>
            </a:r>
            <a:r>
              <a:rPr lang="en-US" sz="3200" b="1" dirty="0"/>
              <a:t>	</a:t>
            </a:r>
            <a:endParaRPr lang="en-AU" sz="3200" b="1" dirty="0" smtClean="0"/>
          </a:p>
          <a:p>
            <a:pPr>
              <a:buNone/>
            </a:pPr>
            <a:r>
              <a:rPr lang="en-AU" sz="2400" b="1" dirty="0" smtClean="0"/>
              <a:t>   I will go back.		</a:t>
            </a:r>
            <a:r>
              <a:rPr lang="ja-JP" altLang="en-US" sz="3200" b="1" dirty="0"/>
              <a:t>かえり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ま</a:t>
            </a:r>
            <a:r>
              <a:rPr lang="ja-JP" altLang="en-US" sz="3200" b="1" dirty="0">
                <a:solidFill>
                  <a:schemeClr val="accent6">
                    <a:lumMod val="75000"/>
                  </a:schemeClr>
                </a:solidFill>
              </a:rPr>
              <a:t>す</a:t>
            </a:r>
            <a:r>
              <a:rPr lang="en-US" sz="3200" b="1" dirty="0" smtClean="0"/>
              <a:t>	</a:t>
            </a:r>
            <a:r>
              <a:rPr lang="en-US" altLang="ja-JP" sz="3200" b="1" dirty="0" smtClean="0"/>
              <a:t>	</a:t>
            </a:r>
            <a:endParaRPr lang="en-US" altLang="ja-JP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won’t go back.	</a:t>
            </a:r>
            <a:r>
              <a:rPr lang="en-AU" sz="3200" b="1" dirty="0" err="1" smtClean="0"/>
              <a:t>kaeri</a:t>
            </a:r>
            <a:r>
              <a:rPr lang="en-AU" sz="3200" b="1" dirty="0" err="1" smtClean="0">
                <a:solidFill>
                  <a:srgbClr val="FF0000"/>
                </a:solidFill>
              </a:rPr>
              <a:t>masen</a:t>
            </a:r>
            <a:endParaRPr lang="en-AU" sz="3200" b="1" dirty="0" smtClean="0"/>
          </a:p>
          <a:p>
            <a:pPr>
              <a:buFont typeface="Wingdings 2"/>
              <a:buNone/>
            </a:pPr>
            <a:r>
              <a:rPr lang="en-AU" altLang="ja-JP" sz="3200" b="1" dirty="0"/>
              <a:t>	</a:t>
            </a:r>
            <a:r>
              <a:rPr lang="en-AU" altLang="ja-JP" sz="3200" b="1" dirty="0" smtClean="0"/>
              <a:t>				</a:t>
            </a:r>
            <a:r>
              <a:rPr lang="ja-JP" altLang="en-US" sz="3200" b="1" dirty="0"/>
              <a:t>かえり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ません</a:t>
            </a:r>
            <a:endParaRPr lang="en-US" altLang="ja-JP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went back		</a:t>
            </a:r>
            <a:r>
              <a:rPr lang="en-AU" sz="3000" b="1" dirty="0" err="1" smtClean="0"/>
              <a:t>kaeri</a:t>
            </a:r>
            <a:r>
              <a:rPr lang="en-AU" sz="3000" b="1" dirty="0" err="1" smtClean="0">
                <a:solidFill>
                  <a:srgbClr val="FF0000"/>
                </a:solidFill>
              </a:rPr>
              <a:t>mashita</a:t>
            </a:r>
            <a:r>
              <a:rPr lang="en-AU" sz="3000" b="1" dirty="0" smtClean="0"/>
              <a:t>	</a:t>
            </a:r>
          </a:p>
          <a:p>
            <a:pPr>
              <a:buFont typeface="Wingdings 2"/>
              <a:buNone/>
            </a:pPr>
            <a:r>
              <a:rPr lang="en-AU" altLang="ja-JP" sz="3000" b="1" dirty="0"/>
              <a:t>	</a:t>
            </a:r>
            <a:r>
              <a:rPr lang="en-AU" altLang="ja-JP" sz="3000" b="1" dirty="0" smtClean="0"/>
              <a:t>				</a:t>
            </a:r>
            <a:r>
              <a:rPr lang="ja-JP" altLang="en-US" sz="3000" b="1" dirty="0"/>
              <a:t>かえり</a:t>
            </a:r>
            <a:r>
              <a:rPr lang="ja-JP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ました</a:t>
            </a:r>
            <a:endParaRPr lang="en-US" altLang="ja-JP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A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r>
              <a:rPr lang="en-AU" sz="2400" b="1" dirty="0" smtClean="0"/>
              <a:t>I didn’t go back.	</a:t>
            </a:r>
            <a:r>
              <a:rPr lang="en-AU" sz="3000" b="1" dirty="0" err="1" smtClean="0"/>
              <a:t>kaeri</a:t>
            </a:r>
            <a:r>
              <a:rPr lang="en-AU" sz="3000" b="1" dirty="0" err="1" smtClean="0">
                <a:solidFill>
                  <a:srgbClr val="FF0000"/>
                </a:solidFill>
              </a:rPr>
              <a:t>masen</a:t>
            </a:r>
            <a:r>
              <a:rPr lang="en-AU" sz="3000" b="1" dirty="0" smtClean="0">
                <a:solidFill>
                  <a:srgbClr val="FF0000"/>
                </a:solidFill>
              </a:rPr>
              <a:t> </a:t>
            </a:r>
            <a:r>
              <a:rPr lang="en-AU" sz="3000" b="1" dirty="0" err="1" smtClean="0">
                <a:solidFill>
                  <a:srgbClr val="FF0000"/>
                </a:solidFill>
              </a:rPr>
              <a:t>deshita</a:t>
            </a:r>
            <a:r>
              <a:rPr lang="ja-JP" altLang="en-US" sz="3000" b="1" dirty="0" smtClean="0"/>
              <a:t>　 </a:t>
            </a:r>
            <a:endParaRPr lang="en-US" altLang="ja-JP" sz="3000" b="1" dirty="0" smtClean="0"/>
          </a:p>
          <a:p>
            <a:pPr>
              <a:buFont typeface="Wingdings 2"/>
              <a:buNone/>
            </a:pPr>
            <a:r>
              <a:rPr lang="en-US" altLang="ja-JP" sz="3000" b="1" dirty="0"/>
              <a:t>	</a:t>
            </a:r>
            <a:r>
              <a:rPr lang="en-US" altLang="ja-JP" sz="3000" b="1" dirty="0" smtClean="0"/>
              <a:t>				</a:t>
            </a:r>
            <a:r>
              <a:rPr lang="ja-JP" altLang="en-US" sz="3000" b="1" dirty="0"/>
              <a:t>かえり</a:t>
            </a:r>
            <a:r>
              <a:rPr lang="ja-JP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ませんでした</a:t>
            </a:r>
            <a:endParaRPr lang="en-AU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 2"/>
              <a:buNone/>
            </a:pPr>
            <a:endParaRPr lang="en-US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6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3" name="Picture 2" descr="http://www.frontech.fujitsu.com/imgv3/jp/group/frontech/services/scene/html/ill-light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2631393" cy="15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3753"/>
            <a:ext cx="2040467" cy="1525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381000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00B0F0"/>
                </a:solidFill>
              </a:rPr>
              <a:t>くうこ</a:t>
            </a:r>
            <a:r>
              <a:rPr lang="ja-JP" altLang="en-US" sz="4400" dirty="0" smtClean="0">
                <a:solidFill>
                  <a:srgbClr val="00B0F0"/>
                </a:solidFill>
              </a:rPr>
              <a:t>う</a:t>
            </a:r>
            <a:r>
              <a:rPr lang="ja-JP" altLang="en-US" sz="4400" dirty="0" smtClean="0"/>
              <a:t>　に　</a:t>
            </a:r>
            <a:r>
              <a:rPr lang="ja-JP" altLang="en-US" sz="4400" dirty="0" smtClean="0">
                <a:solidFill>
                  <a:srgbClr val="00B050"/>
                </a:solidFill>
              </a:rPr>
              <a:t>いきます</a:t>
            </a:r>
            <a:r>
              <a:rPr lang="ja-JP" altLang="en-US" sz="4400" dirty="0" smtClean="0"/>
              <a:t>。</a:t>
            </a:r>
            <a:endParaRPr lang="en-US" altLang="ja-JP" sz="4400" dirty="0" smtClean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will 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airport</a:t>
            </a:r>
            <a:r>
              <a:rPr lang="en-US" altLang="ja-JP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13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5105400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dirty="0">
                <a:solidFill>
                  <a:schemeClr val="tx1"/>
                </a:solidFill>
              </a:rPr>
              <a:t>く</a:t>
            </a:r>
            <a:r>
              <a:rPr lang="ja-JP" altLang="en-US" sz="6000" dirty="0" smtClean="0">
                <a:solidFill>
                  <a:schemeClr val="tx1"/>
                </a:solidFill>
              </a:rPr>
              <a:t>うこう　</a:t>
            </a:r>
            <a:r>
              <a:rPr lang="en-US" altLang="ja-JP" sz="6000" dirty="0" smtClean="0">
                <a:solidFill>
                  <a:schemeClr val="tx1"/>
                </a:solidFill>
              </a:rPr>
              <a:t/>
            </a:r>
            <a:br>
              <a:rPr lang="en-US" altLang="ja-JP" sz="6000" dirty="0" smtClean="0">
                <a:solidFill>
                  <a:schemeClr val="tx1"/>
                </a:solidFill>
              </a:rPr>
            </a:br>
            <a:r>
              <a:rPr lang="en-US" altLang="ja-JP" sz="2700" dirty="0" smtClean="0">
                <a:solidFill>
                  <a:schemeClr val="tx1"/>
                </a:solidFill>
              </a:rPr>
              <a:t>KŪKŌ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frontech.fujitsu.com/imgv3/jp/group/frontech/services/scene/html/ill-lightning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5842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3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3753"/>
            <a:ext cx="2040467" cy="1525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810000"/>
            <a:ext cx="7696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00B0F0"/>
                </a:solidFill>
              </a:rPr>
              <a:t>レストラン</a:t>
            </a:r>
            <a:r>
              <a:rPr lang="ja-JP" altLang="en-US" sz="4400" dirty="0" smtClean="0"/>
              <a:t>　に　</a:t>
            </a:r>
            <a:r>
              <a:rPr lang="ja-JP" altLang="en-US" sz="4400" dirty="0" smtClean="0">
                <a:solidFill>
                  <a:srgbClr val="00B050"/>
                </a:solidFill>
              </a:rPr>
              <a:t>いきません</a:t>
            </a:r>
            <a:r>
              <a:rPr lang="ja-JP" altLang="en-US" sz="4400" dirty="0" smtClean="0"/>
              <a:t>。</a:t>
            </a:r>
            <a:endParaRPr lang="en-US" altLang="ja-JP" sz="4400" dirty="0" smtClean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</a:t>
            </a:r>
            <a:r>
              <a:rPr lang="en-US" altLang="ja-JP" sz="2400" dirty="0" smtClean="0">
                <a:solidFill>
                  <a:srgbClr val="00B050"/>
                </a:solidFill>
              </a:rPr>
              <a:t>won’t </a:t>
            </a:r>
            <a:r>
              <a:rPr lang="en-US" altLang="ja-JP" sz="2400" dirty="0">
                <a:solidFill>
                  <a:srgbClr val="00B050"/>
                </a:solidFill>
              </a:rPr>
              <a:t>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restaurant</a:t>
            </a:r>
            <a:r>
              <a:rPr lang="en-US" altLang="ja-JP" sz="2400" dirty="0" smtClean="0"/>
              <a:t>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60932"/>
            <a:ext cx="1920667" cy="213160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791200" y="1829112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91200" y="1829112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2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3753"/>
            <a:ext cx="2040467" cy="1525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810000"/>
            <a:ext cx="7696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00B0F0"/>
                </a:solidFill>
              </a:rPr>
              <a:t>ぎんこう</a:t>
            </a:r>
            <a:r>
              <a:rPr lang="ja-JP" altLang="en-US" sz="4400" dirty="0" smtClean="0"/>
              <a:t>　に　</a:t>
            </a:r>
            <a:r>
              <a:rPr lang="ja-JP" altLang="en-US" sz="4400" dirty="0" smtClean="0">
                <a:solidFill>
                  <a:srgbClr val="00B050"/>
                </a:solidFill>
              </a:rPr>
              <a:t>いきました</a:t>
            </a:r>
            <a:r>
              <a:rPr lang="ja-JP" altLang="en-US" sz="4400" dirty="0" smtClean="0"/>
              <a:t>。</a:t>
            </a:r>
            <a:endParaRPr lang="en-US" altLang="ja-JP" sz="4400" dirty="0" smtClean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</a:t>
            </a:r>
            <a:r>
              <a:rPr lang="en-US" altLang="ja-JP" sz="2400" dirty="0" smtClean="0">
                <a:solidFill>
                  <a:srgbClr val="00B050"/>
                </a:solidFill>
              </a:rPr>
              <a:t>went </a:t>
            </a:r>
            <a:r>
              <a:rPr lang="en-US" altLang="ja-JP" sz="2400" dirty="0" smtClean="0"/>
              <a:t>to </a:t>
            </a:r>
            <a:r>
              <a:rPr lang="en-US" altLang="ja-JP" sz="2400" dirty="0" smtClean="0">
                <a:solidFill>
                  <a:srgbClr val="00B0F0"/>
                </a:solidFill>
              </a:rPr>
              <a:t>the bank</a:t>
            </a:r>
            <a:r>
              <a:rPr lang="en-US" altLang="ja-JP" sz="2400" dirty="0" smtClean="0"/>
              <a:t>.</a:t>
            </a:r>
            <a:endParaRPr lang="en-US" sz="2400" dirty="0"/>
          </a:p>
        </p:txBody>
      </p:sp>
      <p:pic>
        <p:nvPicPr>
          <p:cNvPr id="9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12322"/>
            <a:ext cx="2181533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7086600" y="1600200"/>
            <a:ext cx="1447800" cy="826535"/>
          </a:xfrm>
          <a:prstGeom prst="wedgeRoundRectCallout">
            <a:avLst>
              <a:gd name="adj1" fmla="val 52950"/>
              <a:gd name="adj2" fmla="val 9041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ysClr val="windowText" lastClr="000000"/>
                </a:solidFill>
              </a:rPr>
              <a:t>きのう</a:t>
            </a:r>
            <a:r>
              <a:rPr lang="en-US" sz="1400" dirty="0" smtClean="0">
                <a:solidFill>
                  <a:sysClr val="windowText" lastClr="000000"/>
                </a:solidFill>
              </a:rPr>
              <a:t>YESTERDAY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3753"/>
            <a:ext cx="2040467" cy="1525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810000"/>
            <a:ext cx="800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00B0F0"/>
                </a:solidFill>
              </a:rPr>
              <a:t>デパート</a:t>
            </a:r>
            <a:r>
              <a:rPr lang="ja-JP" altLang="en-US" sz="4000" dirty="0" smtClean="0"/>
              <a:t>　に　</a:t>
            </a:r>
            <a:r>
              <a:rPr lang="ja-JP" altLang="en-US" sz="4000" dirty="0" smtClean="0">
                <a:solidFill>
                  <a:srgbClr val="00B050"/>
                </a:solidFill>
              </a:rPr>
              <a:t>いきません</a:t>
            </a:r>
            <a:r>
              <a:rPr lang="ja-JP" altLang="en-US" sz="4000" dirty="0">
                <a:solidFill>
                  <a:srgbClr val="00B050"/>
                </a:solidFill>
              </a:rPr>
              <a:t>でした</a:t>
            </a:r>
            <a:r>
              <a:rPr lang="ja-JP" altLang="en-US" sz="4400" dirty="0" smtClean="0"/>
              <a:t>。</a:t>
            </a:r>
            <a:endParaRPr lang="en-US" altLang="ja-JP" sz="4400" dirty="0" smtClean="0"/>
          </a:p>
          <a:p>
            <a:pPr algn="ctr"/>
            <a:r>
              <a:rPr lang="en-US" altLang="ja-JP" sz="2400" dirty="0" smtClean="0">
                <a:solidFill>
                  <a:srgbClr val="00B050"/>
                </a:solidFill>
              </a:rPr>
              <a:t>I didn’t </a:t>
            </a:r>
            <a:r>
              <a:rPr lang="en-US" altLang="ja-JP" sz="2400" dirty="0">
                <a:solidFill>
                  <a:srgbClr val="00B050"/>
                </a:solidFill>
              </a:rPr>
              <a:t>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department store</a:t>
            </a:r>
            <a:r>
              <a:rPr lang="en-US" altLang="ja-JP" sz="2400" dirty="0" smtClean="0"/>
              <a:t>.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91200" y="1829112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91200" y="1829112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0"/>
            <a:ext cx="2362200" cy="2030544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7086600" y="1600200"/>
            <a:ext cx="1447800" cy="826535"/>
          </a:xfrm>
          <a:prstGeom prst="wedgeRoundRectCallout">
            <a:avLst>
              <a:gd name="adj1" fmla="val 52950"/>
              <a:gd name="adj2" fmla="val 9041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ysClr val="windowText" lastClr="000000"/>
                </a:solidFill>
              </a:rPr>
              <a:t>きのう</a:t>
            </a:r>
            <a:r>
              <a:rPr lang="en-US" sz="1400" dirty="0" smtClean="0">
                <a:solidFill>
                  <a:sysClr val="windowText" lastClr="000000"/>
                </a:solidFill>
              </a:rPr>
              <a:t>YESTERDAY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96" y="2279591"/>
            <a:ext cx="1817997" cy="1592259"/>
          </a:xfrm>
          <a:prstGeom prst="rect">
            <a:avLst/>
          </a:prstGeom>
        </p:spPr>
      </p:pic>
      <p:pic>
        <p:nvPicPr>
          <p:cNvPr id="3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800" y="4705856"/>
            <a:ext cx="1371600" cy="127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00" y="2287199"/>
            <a:ext cx="1794800" cy="15428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05450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frontech.fujitsu.com/imgv3/jp/group/frontech/services/scene/html/ill-lightn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8144"/>
            <a:ext cx="2631393" cy="15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 descr="Eki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98946" y="2372141"/>
            <a:ext cx="1371600" cy="1339142"/>
          </a:xfrm>
          <a:prstGeom prst="rect">
            <a:avLst/>
          </a:prstGeom>
        </p:spPr>
      </p:pic>
      <p:pic>
        <p:nvPicPr>
          <p:cNvPr id="8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33274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3" y="2286000"/>
            <a:ext cx="1653696" cy="14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74" y="4458797"/>
            <a:ext cx="935547" cy="17113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419600"/>
            <a:ext cx="1592451" cy="17673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685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accent1"/>
                </a:solidFill>
              </a:rPr>
              <a:t>どこ　に　いきます　か。</a:t>
            </a:r>
            <a:endParaRPr lang="en-US" sz="4800" dirty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7847" y="4777120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17847" y="4777120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29326" y="2405612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929326" y="2405612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6294" y="2509190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406294" y="2509190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4747950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486400" y="4747950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96" y="2279591"/>
            <a:ext cx="1817997" cy="1592259"/>
          </a:xfrm>
          <a:prstGeom prst="rect">
            <a:avLst/>
          </a:prstGeom>
        </p:spPr>
      </p:pic>
      <p:pic>
        <p:nvPicPr>
          <p:cNvPr id="3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800" y="4705856"/>
            <a:ext cx="1371600" cy="127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00" y="2287199"/>
            <a:ext cx="1794800" cy="15428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05450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frontech.fujitsu.com/imgv3/jp/group/frontech/services/scene/html/ill-lightn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8144"/>
            <a:ext cx="2631393" cy="15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 descr="Eki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98946" y="2372141"/>
            <a:ext cx="1371600" cy="1339142"/>
          </a:xfrm>
          <a:prstGeom prst="rect">
            <a:avLst/>
          </a:prstGeom>
        </p:spPr>
      </p:pic>
      <p:pic>
        <p:nvPicPr>
          <p:cNvPr id="8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33274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3" y="2286000"/>
            <a:ext cx="1653696" cy="14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74" y="4458797"/>
            <a:ext cx="935547" cy="17113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419600"/>
            <a:ext cx="1592451" cy="17673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685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accent1"/>
                </a:solidFill>
              </a:rPr>
              <a:t>どこ　に　いきました　か。</a:t>
            </a:r>
            <a:endParaRPr lang="en-US" sz="4000" dirty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" y="2372141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5800" y="2372141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5147" y="4747950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05147" y="4747950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2325" y="4705856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882325" y="4705856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00700" y="2372141"/>
            <a:ext cx="11430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600700" y="2372141"/>
            <a:ext cx="990600" cy="1133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7145800" y="773665"/>
            <a:ext cx="1447800" cy="826535"/>
          </a:xfrm>
          <a:prstGeom prst="wedgeRoundRectCallout">
            <a:avLst>
              <a:gd name="adj1" fmla="val 52950"/>
              <a:gd name="adj2" fmla="val -1029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ysClr val="windowText" lastClr="000000"/>
                </a:solidFill>
              </a:rPr>
              <a:t>きのう</a:t>
            </a:r>
            <a:r>
              <a:rPr lang="en-US" sz="1400" dirty="0" smtClean="0">
                <a:solidFill>
                  <a:sysClr val="windowText" lastClr="000000"/>
                </a:solidFill>
              </a:rPr>
              <a:t>YESTERDAY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58" y="4765933"/>
            <a:ext cx="1817997" cy="1592259"/>
          </a:xfrm>
          <a:prstGeom prst="rect">
            <a:avLst/>
          </a:prstGeom>
        </p:spPr>
      </p:pic>
      <p:pic>
        <p:nvPicPr>
          <p:cNvPr id="3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76" y="4947434"/>
            <a:ext cx="1371600" cy="127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484" y="3214033"/>
            <a:ext cx="1794800" cy="15428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76" y="3203008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frontech.fujitsu.com/imgv3/jp/group/frontech/services/scene/html/ill-lightn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4" y="2877232"/>
            <a:ext cx="2631393" cy="15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 descr="Eki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783" y="4758977"/>
            <a:ext cx="1593328" cy="1593370"/>
          </a:xfrm>
          <a:prstGeom prst="rect">
            <a:avLst/>
          </a:prstGeom>
        </p:spPr>
      </p:pic>
      <p:pic>
        <p:nvPicPr>
          <p:cNvPr id="8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428" y="4857440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62" y="2973104"/>
            <a:ext cx="1653696" cy="14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024" y="897933"/>
            <a:ext cx="1195260" cy="21864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71" y="4678390"/>
            <a:ext cx="1592451" cy="17673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0641" y="457200"/>
            <a:ext cx="61350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くうこう　に　きます　か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r>
              <a:rPr lang="en-US" altLang="ja-JP" sz="2400" dirty="0"/>
              <a:t>When would you say this?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515070"/>
            <a:ext cx="5715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 err="1" smtClean="0"/>
              <a:t>Eg</a:t>
            </a:r>
            <a:r>
              <a:rPr lang="en-US" altLang="ja-JP" i="1" dirty="0" smtClean="0"/>
              <a:t>. You are waiting at the airport and you call your friend who should be picking you up. 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5275" y="2253734"/>
            <a:ext cx="573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use </a:t>
            </a:r>
            <a:r>
              <a:rPr lang="ja-JP" altLang="en-US" dirty="0" smtClean="0"/>
              <a:t>きます </a:t>
            </a:r>
            <a:r>
              <a:rPr lang="en-US" altLang="ja-JP" dirty="0" smtClean="0"/>
              <a:t>in these situations?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58" y="4765933"/>
            <a:ext cx="1817997" cy="1592259"/>
          </a:xfrm>
          <a:prstGeom prst="rect">
            <a:avLst/>
          </a:prstGeom>
        </p:spPr>
      </p:pic>
      <p:pic>
        <p:nvPicPr>
          <p:cNvPr id="3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76" y="4947434"/>
            <a:ext cx="1371600" cy="127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484" y="3214033"/>
            <a:ext cx="1794800" cy="15428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76" y="3203008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frontech.fujitsu.com/imgv3/jp/group/frontech/services/scene/html/ill-lightn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4" y="2877232"/>
            <a:ext cx="2631393" cy="15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 descr="Eki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783" y="4758977"/>
            <a:ext cx="1593328" cy="1593370"/>
          </a:xfrm>
          <a:prstGeom prst="rect">
            <a:avLst/>
          </a:prstGeom>
        </p:spPr>
      </p:pic>
      <p:pic>
        <p:nvPicPr>
          <p:cNvPr id="8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428" y="4857440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62" y="2973104"/>
            <a:ext cx="1653696" cy="14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018" y="1062476"/>
            <a:ext cx="1195260" cy="21864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71" y="4678390"/>
            <a:ext cx="1592451" cy="17673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0641" y="457200"/>
            <a:ext cx="75200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レストラン　に　かえります　か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r>
              <a:rPr lang="en-US" altLang="ja-JP" sz="2400" dirty="0"/>
              <a:t>When would </a:t>
            </a:r>
            <a:r>
              <a:rPr lang="en-US" altLang="ja-JP" sz="2400" dirty="0" smtClean="0"/>
              <a:t>someone </a:t>
            </a:r>
            <a:r>
              <a:rPr lang="en-US" altLang="ja-JP" sz="2400" dirty="0"/>
              <a:t>say this?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515070"/>
            <a:ext cx="5715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 err="1" smtClean="0"/>
              <a:t>Eg</a:t>
            </a:r>
            <a:r>
              <a:rPr lang="en-US" altLang="ja-JP" i="1" dirty="0" smtClean="0"/>
              <a:t>. You forgot your keys at the restaurant and the restaurant owner calls you.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5275" y="2253734"/>
            <a:ext cx="518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use </a:t>
            </a:r>
            <a:r>
              <a:rPr lang="ja-JP" altLang="en-US" dirty="0" smtClean="0"/>
              <a:t>かえります </a:t>
            </a:r>
            <a:r>
              <a:rPr lang="en-US" altLang="ja-JP" dirty="0" smtClean="0"/>
              <a:t>in these situations?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TIME EXPRESSIONS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Yesterday</a:t>
            </a:r>
          </a:p>
          <a:p>
            <a:r>
              <a:rPr lang="en-US" sz="3600" dirty="0" smtClean="0"/>
              <a:t>Today</a:t>
            </a:r>
          </a:p>
          <a:p>
            <a:r>
              <a:rPr lang="en-US" sz="3600" dirty="0" smtClean="0"/>
              <a:t>Tomorrow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47478"/>
              </p:ext>
            </p:extLst>
          </p:nvPr>
        </p:nvGraphicFramePr>
        <p:xfrm>
          <a:off x="685800" y="1588192"/>
          <a:ext cx="7696200" cy="4419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きのう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KINŌ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</a:t>
            </a:r>
            <a:r>
              <a:rPr lang="ja-JP" altLang="en-US" sz="3200" dirty="0" smtClean="0"/>
              <a:t>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KYŌ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あし</a:t>
            </a:r>
            <a:r>
              <a:rPr lang="ja-JP" altLang="en-US" sz="3200" dirty="0" smtClean="0"/>
              <a:t>た</a:t>
            </a:r>
            <a:endParaRPr lang="en-US" altLang="ja-JP" sz="3200" dirty="0" smtClean="0"/>
          </a:p>
          <a:p>
            <a:pPr algn="ctr"/>
            <a:r>
              <a:rPr lang="en-US" dirty="0" smtClean="0"/>
              <a:t>ASHITA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せんしゅ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SENSHŪ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こん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KONSHŪ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11482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らい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RAISHŪ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せんげつ</a:t>
            </a:r>
            <a:r>
              <a:rPr lang="en-US" altLang="ja-JP" dirty="0" smtClean="0"/>
              <a:t>SENGETSU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こ</a:t>
            </a:r>
            <a:r>
              <a:rPr lang="ja-JP" altLang="en-US" sz="3200" dirty="0" smtClean="0"/>
              <a:t>んげつ</a:t>
            </a:r>
            <a:r>
              <a:rPr lang="en-US" altLang="ja-JP" dirty="0" smtClean="0"/>
              <a:t>KONGETSU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63469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らいげつ</a:t>
            </a:r>
            <a:r>
              <a:rPr lang="en-US" altLang="ja-JP" dirty="0" smtClean="0"/>
              <a:t>RAIGETSU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5158026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きょね</a:t>
            </a:r>
            <a:r>
              <a:rPr lang="ja-JP" altLang="en-US" sz="3200" dirty="0" smtClean="0"/>
              <a:t>ん</a:t>
            </a:r>
            <a:endParaRPr lang="en-US" altLang="ja-JP" dirty="0" smtClean="0"/>
          </a:p>
          <a:p>
            <a:pPr algn="ctr"/>
            <a:r>
              <a:rPr lang="en-US" dirty="0" smtClean="0"/>
              <a:t>KYONEN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7907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ことし</a:t>
            </a:r>
            <a:endParaRPr lang="en-US" altLang="ja-JP" dirty="0"/>
          </a:p>
          <a:p>
            <a:pPr algn="ctr"/>
            <a:r>
              <a:rPr lang="en-US" dirty="0" smtClean="0"/>
              <a:t>KOTOSHI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49582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らいね</a:t>
            </a:r>
            <a:r>
              <a:rPr lang="ja-JP" altLang="en-US" sz="3200" dirty="0" smtClean="0"/>
              <a:t>ん</a:t>
            </a:r>
            <a:r>
              <a:rPr lang="en-US" altLang="ja-JP" dirty="0" smtClean="0"/>
              <a:t>RAINEN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2904" y="533400"/>
            <a:ext cx="697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Relative Time </a:t>
            </a:r>
            <a:r>
              <a:rPr lang="en-US" sz="3600" b="1" dirty="0">
                <a:solidFill>
                  <a:srgbClr val="FF6600"/>
                </a:solidFill>
              </a:rPr>
              <a:t>E</a:t>
            </a:r>
            <a:r>
              <a:rPr lang="en-US" sz="3600" b="1" dirty="0" smtClean="0">
                <a:solidFill>
                  <a:srgbClr val="FF6600"/>
                </a:solidFill>
              </a:rPr>
              <a:t>xpressions</a:t>
            </a:r>
            <a:endParaRPr lang="en-US" sz="36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4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20908"/>
              </p:ext>
            </p:extLst>
          </p:nvPr>
        </p:nvGraphicFramePr>
        <p:xfrm>
          <a:off x="685800" y="1588192"/>
          <a:ext cx="7696200" cy="4419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きのう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KINŌ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</a:t>
            </a:r>
            <a:r>
              <a:rPr lang="ja-JP" altLang="en-US" sz="3200" dirty="0" smtClean="0"/>
              <a:t>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KYŌ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あし</a:t>
            </a:r>
            <a:r>
              <a:rPr lang="ja-JP" altLang="en-US" sz="3200" dirty="0" smtClean="0"/>
              <a:t>た</a:t>
            </a:r>
            <a:endParaRPr lang="en-US" altLang="ja-JP" sz="3200" dirty="0" smtClean="0"/>
          </a:p>
          <a:p>
            <a:pPr algn="ctr"/>
            <a:r>
              <a:rPr lang="en-US" dirty="0" smtClean="0"/>
              <a:t>ASHITA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せんしゅ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SENSHŪ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7907" y="3386529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こん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KONSHŪ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11482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らい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RAISHŪ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せんげつ</a:t>
            </a:r>
            <a:r>
              <a:rPr lang="en-US" altLang="ja-JP" dirty="0" smtClean="0"/>
              <a:t>SENGETSU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こ</a:t>
            </a:r>
            <a:r>
              <a:rPr lang="ja-JP" altLang="en-US" sz="3200" dirty="0" smtClean="0"/>
              <a:t>んげつ</a:t>
            </a:r>
            <a:r>
              <a:rPr lang="en-US" altLang="ja-JP" dirty="0" smtClean="0"/>
              <a:t>KONGETSU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63469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らいげつ</a:t>
            </a:r>
            <a:r>
              <a:rPr lang="en-US" altLang="ja-JP" dirty="0" smtClean="0"/>
              <a:t>RAIGETSU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5158026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きょね</a:t>
            </a:r>
            <a:r>
              <a:rPr lang="ja-JP" altLang="en-US" sz="3200" dirty="0" smtClean="0"/>
              <a:t>ん</a:t>
            </a:r>
            <a:endParaRPr lang="en-US" altLang="ja-JP" dirty="0" smtClean="0"/>
          </a:p>
          <a:p>
            <a:pPr algn="ctr"/>
            <a:r>
              <a:rPr lang="en-US" dirty="0" smtClean="0"/>
              <a:t>KYONEN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7907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ことし</a:t>
            </a:r>
            <a:endParaRPr lang="en-US" altLang="ja-JP" dirty="0"/>
          </a:p>
          <a:p>
            <a:pPr algn="ctr"/>
            <a:r>
              <a:rPr lang="en-US" dirty="0" smtClean="0"/>
              <a:t>KOTOSHI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49582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らいね</a:t>
            </a:r>
            <a:r>
              <a:rPr lang="ja-JP" altLang="en-US" sz="3200" dirty="0" smtClean="0"/>
              <a:t>ん</a:t>
            </a:r>
            <a:r>
              <a:rPr lang="en-US" altLang="ja-JP" dirty="0" smtClean="0"/>
              <a:t>RAINEN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2904" y="533400"/>
            <a:ext cx="697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Relative Time </a:t>
            </a:r>
            <a:r>
              <a:rPr lang="en-US" sz="3600" b="1" dirty="0">
                <a:solidFill>
                  <a:srgbClr val="FF6600"/>
                </a:solidFill>
              </a:rPr>
              <a:t>E</a:t>
            </a:r>
            <a:r>
              <a:rPr lang="en-US" sz="3600" b="1" dirty="0" smtClean="0">
                <a:solidFill>
                  <a:srgbClr val="FF6600"/>
                </a:solidFill>
              </a:rPr>
              <a:t>xpressions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2133600"/>
            <a:ext cx="2438400" cy="419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5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5029200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dirty="0">
                <a:solidFill>
                  <a:schemeClr val="tx1"/>
                </a:solidFill>
              </a:rPr>
              <a:t>ししゃ</a:t>
            </a:r>
            <a:r>
              <a:rPr lang="ja-JP" altLang="en-US" sz="6000" dirty="0" smtClean="0">
                <a:solidFill>
                  <a:schemeClr val="tx1"/>
                </a:solidFill>
              </a:rPr>
              <a:t>　</a:t>
            </a:r>
            <a:r>
              <a:rPr lang="en-US" altLang="ja-JP" sz="6000" dirty="0" smtClean="0">
                <a:solidFill>
                  <a:schemeClr val="tx1"/>
                </a:solidFill>
              </a:rPr>
              <a:t/>
            </a:r>
            <a:br>
              <a:rPr lang="en-US" altLang="ja-JP" sz="6000" dirty="0" smtClean="0">
                <a:solidFill>
                  <a:schemeClr val="tx1"/>
                </a:solidFill>
              </a:rPr>
            </a:br>
            <a:r>
              <a:rPr lang="en-US" altLang="ja-JP" sz="2700" dirty="0" smtClean="0">
                <a:solidFill>
                  <a:schemeClr val="tx1"/>
                </a:solidFill>
              </a:rPr>
              <a:t>SHISHA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8" y="990600"/>
            <a:ext cx="323117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6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RELATIVE TIME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904182"/>
            <a:ext cx="1807079" cy="1351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64" y="3581400"/>
            <a:ext cx="8305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7030A0"/>
                </a:solidFill>
              </a:rPr>
              <a:t>きょ</a:t>
            </a:r>
            <a:r>
              <a:rPr lang="ja-JP" altLang="en-US" sz="4000" dirty="0" smtClean="0">
                <a:solidFill>
                  <a:srgbClr val="7030A0"/>
                </a:solidFill>
              </a:rPr>
              <a:t>う　</a:t>
            </a:r>
            <a:r>
              <a:rPr lang="ja-JP" altLang="en-US" sz="40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4000" dirty="0" smtClean="0"/>
              <a:t>　に　</a:t>
            </a:r>
            <a:r>
              <a:rPr lang="ja-JP" altLang="en-US" sz="4000" dirty="0" smtClean="0">
                <a:solidFill>
                  <a:srgbClr val="00B050"/>
                </a:solidFill>
              </a:rPr>
              <a:t>いき</a:t>
            </a:r>
            <a:r>
              <a:rPr lang="ja-JP" altLang="en-US" sz="4000" dirty="0" smtClean="0">
                <a:solidFill>
                  <a:srgbClr val="00B050"/>
                </a:solidFill>
              </a:rPr>
              <a:t>ま</a:t>
            </a:r>
            <a:r>
              <a:rPr lang="ja-JP" altLang="en-US" sz="4000" dirty="0">
                <a:solidFill>
                  <a:srgbClr val="00B050"/>
                </a:solidFill>
              </a:rPr>
              <a:t>す</a:t>
            </a:r>
            <a:r>
              <a:rPr lang="ja-JP" altLang="en-US" sz="4000" dirty="0" smtClean="0"/>
              <a:t>。</a:t>
            </a:r>
            <a:endParaRPr lang="en-US" altLang="ja-JP" sz="4000" dirty="0" smtClean="0"/>
          </a:p>
          <a:p>
            <a:pPr algn="ctr"/>
            <a:r>
              <a:rPr lang="en-US" altLang="ja-JP" sz="2400" dirty="0" smtClean="0">
                <a:solidFill>
                  <a:srgbClr val="00B050"/>
                </a:solidFill>
              </a:rPr>
              <a:t>I </a:t>
            </a:r>
            <a:r>
              <a:rPr lang="en-US" altLang="ja-JP" sz="2400" dirty="0" smtClean="0">
                <a:solidFill>
                  <a:srgbClr val="00B050"/>
                </a:solidFill>
              </a:rPr>
              <a:t>will go </a:t>
            </a:r>
            <a:r>
              <a:rPr lang="en-US" altLang="ja-JP" sz="2400" dirty="0" smtClean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today</a:t>
            </a:r>
            <a:r>
              <a:rPr lang="en-US" altLang="ja-JP" sz="2400" dirty="0" smtClean="0"/>
              <a:t>.</a:t>
            </a:r>
          </a:p>
          <a:p>
            <a:pPr algn="ctr"/>
            <a:r>
              <a:rPr lang="ja-JP" altLang="en-US" sz="3600" dirty="0">
                <a:solidFill>
                  <a:srgbClr val="7030A0"/>
                </a:solidFill>
              </a:rPr>
              <a:t>こんしゅう　</a:t>
            </a:r>
            <a:r>
              <a:rPr lang="ja-JP" altLang="en-US" sz="36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3600" dirty="0"/>
              <a:t>　に　</a:t>
            </a:r>
            <a:r>
              <a:rPr lang="ja-JP" altLang="en-US" sz="3600" dirty="0">
                <a:solidFill>
                  <a:srgbClr val="00B050"/>
                </a:solidFill>
              </a:rPr>
              <a:t>いきます</a:t>
            </a:r>
            <a:r>
              <a:rPr lang="ja-JP" altLang="en-US" sz="3600" dirty="0"/>
              <a:t>。</a:t>
            </a:r>
            <a:endParaRPr lang="en-US" altLang="ja-JP" sz="3600" dirty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will 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this week</a:t>
            </a:r>
            <a:r>
              <a:rPr lang="en-US" altLang="ja-JP" sz="2400" dirty="0" smtClean="0"/>
              <a:t>.</a:t>
            </a:r>
            <a:endParaRPr lang="en-US" sz="2400" dirty="0"/>
          </a:p>
          <a:p>
            <a:pPr algn="ctr"/>
            <a:r>
              <a:rPr lang="ja-JP" altLang="en-US" sz="4000" dirty="0">
                <a:solidFill>
                  <a:srgbClr val="7030A0"/>
                </a:solidFill>
              </a:rPr>
              <a:t>ことし　</a:t>
            </a:r>
            <a:r>
              <a:rPr lang="ja-JP" altLang="en-US" sz="40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4000" dirty="0"/>
              <a:t>　に　</a:t>
            </a:r>
            <a:r>
              <a:rPr lang="ja-JP" altLang="en-US" sz="4000" dirty="0">
                <a:solidFill>
                  <a:srgbClr val="00B050"/>
                </a:solidFill>
              </a:rPr>
              <a:t>いきます</a:t>
            </a:r>
            <a:r>
              <a:rPr lang="ja-JP" altLang="en-US" sz="4000" dirty="0"/>
              <a:t>。</a:t>
            </a:r>
            <a:endParaRPr lang="en-US" altLang="ja-JP" sz="4000" dirty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will 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this year</a:t>
            </a:r>
            <a:r>
              <a:rPr lang="en-US" altLang="ja-JP" sz="2400" dirty="0" smtClean="0"/>
              <a:t>.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9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52107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4267200"/>
            <a:ext cx="5638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0200" y="5181600"/>
            <a:ext cx="6096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59964" y="6096000"/>
            <a:ext cx="6096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23797"/>
              </p:ext>
            </p:extLst>
          </p:nvPr>
        </p:nvGraphicFramePr>
        <p:xfrm>
          <a:off x="685800" y="1588192"/>
          <a:ext cx="7696200" cy="4419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きのう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KINŌ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</a:t>
            </a:r>
            <a:r>
              <a:rPr lang="ja-JP" altLang="en-US" sz="3200" dirty="0" smtClean="0"/>
              <a:t>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KYŌ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あし</a:t>
            </a:r>
            <a:r>
              <a:rPr lang="ja-JP" altLang="en-US" sz="3200" dirty="0" smtClean="0"/>
              <a:t>た</a:t>
            </a:r>
            <a:endParaRPr lang="en-US" altLang="ja-JP" sz="3200" dirty="0" smtClean="0"/>
          </a:p>
          <a:p>
            <a:pPr algn="ctr"/>
            <a:r>
              <a:rPr lang="en-US" dirty="0" smtClean="0"/>
              <a:t>ASHITA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せんしゅ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SENSHŪ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7907" y="3386529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こん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KONSHŪ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11482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らい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RAISHŪ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せんげつ</a:t>
            </a:r>
            <a:r>
              <a:rPr lang="en-US" altLang="ja-JP" dirty="0" smtClean="0"/>
              <a:t>SENGETSU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こ</a:t>
            </a:r>
            <a:r>
              <a:rPr lang="ja-JP" altLang="en-US" sz="3200" dirty="0" smtClean="0"/>
              <a:t>んげつ</a:t>
            </a:r>
            <a:r>
              <a:rPr lang="en-US" altLang="ja-JP" dirty="0" smtClean="0"/>
              <a:t>KONGETSU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63469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らいげつ</a:t>
            </a:r>
            <a:r>
              <a:rPr lang="en-US" altLang="ja-JP" dirty="0" smtClean="0"/>
              <a:t>RAIGETSU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5158026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きょね</a:t>
            </a:r>
            <a:r>
              <a:rPr lang="ja-JP" altLang="en-US" sz="3200" dirty="0" smtClean="0"/>
              <a:t>ん</a:t>
            </a:r>
            <a:endParaRPr lang="en-US" altLang="ja-JP" dirty="0" smtClean="0"/>
          </a:p>
          <a:p>
            <a:pPr algn="ctr"/>
            <a:r>
              <a:rPr lang="en-US" dirty="0" smtClean="0"/>
              <a:t>KYONEN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7907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ことし</a:t>
            </a:r>
            <a:endParaRPr lang="en-US" altLang="ja-JP" dirty="0"/>
          </a:p>
          <a:p>
            <a:pPr algn="ctr"/>
            <a:r>
              <a:rPr lang="en-US" dirty="0" smtClean="0"/>
              <a:t>KOTOSHI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49582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らいね</a:t>
            </a:r>
            <a:r>
              <a:rPr lang="ja-JP" altLang="en-US" sz="3200" dirty="0" smtClean="0"/>
              <a:t>ん</a:t>
            </a:r>
            <a:r>
              <a:rPr lang="en-US" altLang="ja-JP" dirty="0" smtClean="0"/>
              <a:t>RAINEN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2904" y="533400"/>
            <a:ext cx="697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Relative Time </a:t>
            </a:r>
            <a:r>
              <a:rPr lang="en-US" sz="3600" b="1" dirty="0">
                <a:solidFill>
                  <a:srgbClr val="FF6600"/>
                </a:solidFill>
              </a:rPr>
              <a:t>E</a:t>
            </a:r>
            <a:r>
              <a:rPr lang="en-US" sz="3600" b="1" dirty="0" smtClean="0">
                <a:solidFill>
                  <a:srgbClr val="FF6600"/>
                </a:solidFill>
              </a:rPr>
              <a:t>xpressions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20982" y="2137100"/>
            <a:ext cx="2438400" cy="419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RELATIVE TIME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904182"/>
            <a:ext cx="1807079" cy="1351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64" y="3581400"/>
            <a:ext cx="8305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7030A0"/>
                </a:solidFill>
              </a:rPr>
              <a:t>あした</a:t>
            </a:r>
            <a:r>
              <a:rPr lang="ja-JP" altLang="en-US" sz="4000" dirty="0" smtClean="0">
                <a:solidFill>
                  <a:srgbClr val="7030A0"/>
                </a:solidFill>
              </a:rPr>
              <a:t>　</a:t>
            </a:r>
            <a:r>
              <a:rPr lang="ja-JP" altLang="en-US" sz="40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4000" dirty="0" smtClean="0"/>
              <a:t>　に　</a:t>
            </a:r>
            <a:r>
              <a:rPr lang="ja-JP" altLang="en-US" sz="4000" dirty="0" smtClean="0">
                <a:solidFill>
                  <a:srgbClr val="00B050"/>
                </a:solidFill>
              </a:rPr>
              <a:t>いき</a:t>
            </a:r>
            <a:r>
              <a:rPr lang="ja-JP" altLang="en-US" sz="4000" dirty="0" smtClean="0">
                <a:solidFill>
                  <a:srgbClr val="00B050"/>
                </a:solidFill>
              </a:rPr>
              <a:t>ま</a:t>
            </a:r>
            <a:r>
              <a:rPr lang="ja-JP" altLang="en-US" sz="4000" dirty="0">
                <a:solidFill>
                  <a:srgbClr val="00B050"/>
                </a:solidFill>
              </a:rPr>
              <a:t>す</a:t>
            </a:r>
            <a:r>
              <a:rPr lang="ja-JP" altLang="en-US" sz="4000" dirty="0" smtClean="0"/>
              <a:t>。</a:t>
            </a:r>
            <a:endParaRPr lang="en-US" altLang="ja-JP" sz="4000" dirty="0" smtClean="0"/>
          </a:p>
          <a:p>
            <a:pPr algn="ctr"/>
            <a:r>
              <a:rPr lang="en-US" altLang="ja-JP" sz="2400" dirty="0" smtClean="0">
                <a:solidFill>
                  <a:srgbClr val="00B050"/>
                </a:solidFill>
              </a:rPr>
              <a:t>I </a:t>
            </a:r>
            <a:r>
              <a:rPr lang="en-US" altLang="ja-JP" sz="2400" dirty="0" smtClean="0">
                <a:solidFill>
                  <a:srgbClr val="00B050"/>
                </a:solidFill>
              </a:rPr>
              <a:t>will go </a:t>
            </a:r>
            <a:r>
              <a:rPr lang="en-US" altLang="ja-JP" sz="2400" dirty="0" smtClean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tomorrow</a:t>
            </a:r>
            <a:r>
              <a:rPr lang="en-US" altLang="ja-JP" sz="2400" dirty="0" smtClean="0"/>
              <a:t>.</a:t>
            </a:r>
          </a:p>
          <a:p>
            <a:pPr algn="ctr"/>
            <a:r>
              <a:rPr lang="ja-JP" altLang="en-US" sz="3600" dirty="0" smtClean="0">
                <a:solidFill>
                  <a:srgbClr val="7030A0"/>
                </a:solidFill>
              </a:rPr>
              <a:t>らいし</a:t>
            </a:r>
            <a:r>
              <a:rPr lang="ja-JP" altLang="en-US" sz="3600" dirty="0">
                <a:solidFill>
                  <a:srgbClr val="7030A0"/>
                </a:solidFill>
              </a:rPr>
              <a:t>ゅう　</a:t>
            </a:r>
            <a:r>
              <a:rPr lang="ja-JP" altLang="en-US" sz="36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3600" dirty="0"/>
              <a:t>　に　</a:t>
            </a:r>
            <a:r>
              <a:rPr lang="ja-JP" altLang="en-US" sz="3600" dirty="0">
                <a:solidFill>
                  <a:srgbClr val="00B050"/>
                </a:solidFill>
              </a:rPr>
              <a:t>いきます</a:t>
            </a:r>
            <a:r>
              <a:rPr lang="ja-JP" altLang="en-US" sz="3600" dirty="0"/>
              <a:t>。</a:t>
            </a:r>
            <a:endParaRPr lang="en-US" altLang="ja-JP" sz="3600" dirty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will 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next week</a:t>
            </a:r>
            <a:r>
              <a:rPr lang="en-US" altLang="ja-JP" sz="2400" dirty="0" smtClean="0"/>
              <a:t>.</a:t>
            </a:r>
            <a:endParaRPr lang="en-US" sz="2400" dirty="0"/>
          </a:p>
          <a:p>
            <a:pPr algn="ctr"/>
            <a:r>
              <a:rPr lang="ja-JP" altLang="en-US" sz="4000" dirty="0">
                <a:solidFill>
                  <a:srgbClr val="7030A0"/>
                </a:solidFill>
              </a:rPr>
              <a:t>らいねん　</a:t>
            </a:r>
            <a:r>
              <a:rPr lang="ja-JP" altLang="en-US" sz="40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4000" dirty="0"/>
              <a:t>　に　</a:t>
            </a:r>
            <a:r>
              <a:rPr lang="ja-JP" altLang="en-US" sz="4000" dirty="0">
                <a:solidFill>
                  <a:srgbClr val="00B050"/>
                </a:solidFill>
              </a:rPr>
              <a:t>いきます</a:t>
            </a:r>
            <a:r>
              <a:rPr lang="ja-JP" altLang="en-US" sz="4000" dirty="0"/>
              <a:t>。</a:t>
            </a:r>
            <a:endParaRPr lang="en-US" altLang="ja-JP" sz="4000" dirty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will go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next year</a:t>
            </a:r>
            <a:r>
              <a:rPr lang="en-US" altLang="ja-JP" sz="2400" dirty="0" smtClean="0"/>
              <a:t>.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9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52107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4267200"/>
            <a:ext cx="6172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5181600"/>
            <a:ext cx="6096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6096000"/>
            <a:ext cx="6096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49358"/>
              </p:ext>
            </p:extLst>
          </p:nvPr>
        </p:nvGraphicFramePr>
        <p:xfrm>
          <a:off x="685800" y="1588192"/>
          <a:ext cx="7696200" cy="4419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きのう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KINŌ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</a:t>
            </a:r>
            <a:r>
              <a:rPr lang="ja-JP" altLang="en-US" sz="3200" dirty="0" smtClean="0"/>
              <a:t>う</a:t>
            </a:r>
            <a:endParaRPr lang="en-US" altLang="ja-JP" sz="3200" dirty="0" smtClean="0"/>
          </a:p>
          <a:p>
            <a:pPr algn="ctr"/>
            <a:r>
              <a:rPr lang="en-US" dirty="0" smtClean="0"/>
              <a:t>KYŌ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479018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あし</a:t>
            </a:r>
            <a:r>
              <a:rPr lang="ja-JP" altLang="en-US" sz="3200" dirty="0" smtClean="0"/>
              <a:t>た</a:t>
            </a:r>
            <a:endParaRPr lang="en-US" altLang="ja-JP" sz="3200" dirty="0" smtClean="0"/>
          </a:p>
          <a:p>
            <a:pPr algn="ctr"/>
            <a:r>
              <a:rPr lang="en-US" dirty="0" smtClean="0"/>
              <a:t>ASHITA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せんしゅ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SENSHŪ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7907" y="3386529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こん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KONSHŪ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11482" y="3416992"/>
            <a:ext cx="2057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00" dirty="0"/>
              <a:t>らい</a:t>
            </a:r>
            <a:r>
              <a:rPr lang="ja-JP" altLang="en-US" sz="2900" dirty="0" smtClean="0"/>
              <a:t>し</a:t>
            </a:r>
            <a:r>
              <a:rPr lang="ja-JP" altLang="en-US" sz="2900" dirty="0"/>
              <a:t>ゅ</a:t>
            </a:r>
            <a:r>
              <a:rPr lang="ja-JP" altLang="en-US" sz="2900" dirty="0" smtClean="0"/>
              <a:t>う</a:t>
            </a:r>
            <a:r>
              <a:rPr lang="en-US" altLang="ja-JP" dirty="0" smtClean="0"/>
              <a:t>RAISHŪ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せんげつ</a:t>
            </a:r>
            <a:r>
              <a:rPr lang="en-US" altLang="ja-JP" dirty="0" smtClean="0"/>
              <a:t>SENGETSU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こ</a:t>
            </a:r>
            <a:r>
              <a:rPr lang="ja-JP" altLang="en-US" sz="3200" dirty="0" smtClean="0"/>
              <a:t>んげつ</a:t>
            </a:r>
            <a:r>
              <a:rPr lang="en-US" altLang="ja-JP" dirty="0" smtClean="0"/>
              <a:t>KONGETSU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63469" y="423161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らいげつ</a:t>
            </a:r>
            <a:r>
              <a:rPr lang="en-US" altLang="ja-JP" dirty="0" smtClean="0"/>
              <a:t>RAIGETSU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5158026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きょね</a:t>
            </a:r>
            <a:r>
              <a:rPr lang="ja-JP" altLang="en-US" sz="3200" dirty="0" smtClean="0"/>
              <a:t>ん</a:t>
            </a:r>
            <a:endParaRPr lang="en-US" altLang="ja-JP" dirty="0" smtClean="0"/>
          </a:p>
          <a:p>
            <a:pPr algn="ctr"/>
            <a:r>
              <a:rPr lang="en-US" dirty="0" smtClean="0"/>
              <a:t>KYONEN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7907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ことし</a:t>
            </a:r>
            <a:endParaRPr lang="en-US" altLang="ja-JP" dirty="0"/>
          </a:p>
          <a:p>
            <a:pPr algn="ctr"/>
            <a:r>
              <a:rPr lang="en-US" dirty="0" smtClean="0"/>
              <a:t>KOTOSHI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49582" y="5123328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らいね</a:t>
            </a:r>
            <a:r>
              <a:rPr lang="ja-JP" altLang="en-US" sz="3200" dirty="0" smtClean="0"/>
              <a:t>ん</a:t>
            </a:r>
            <a:r>
              <a:rPr lang="en-US" altLang="ja-JP" dirty="0" smtClean="0"/>
              <a:t>RAINEN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2904" y="533400"/>
            <a:ext cx="697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Relative Time </a:t>
            </a:r>
            <a:r>
              <a:rPr lang="en-US" sz="3600" b="1" dirty="0">
                <a:solidFill>
                  <a:srgbClr val="FF6600"/>
                </a:solidFill>
              </a:rPr>
              <a:t>E</a:t>
            </a:r>
            <a:r>
              <a:rPr lang="en-US" sz="3600" b="1" dirty="0" smtClean="0">
                <a:solidFill>
                  <a:srgbClr val="FF6600"/>
                </a:solidFill>
              </a:rPr>
              <a:t>xpressions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62200" y="2106637"/>
            <a:ext cx="2438400" cy="419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RELATIVE TIME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PLACE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ni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MOVEMENT VERB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904182"/>
            <a:ext cx="1807079" cy="1351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064" y="35814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7030A0"/>
                </a:solidFill>
              </a:rPr>
              <a:t>きのう</a:t>
            </a:r>
            <a:r>
              <a:rPr lang="ja-JP" altLang="en-US" sz="4000" dirty="0" smtClean="0">
                <a:solidFill>
                  <a:srgbClr val="7030A0"/>
                </a:solidFill>
              </a:rPr>
              <a:t>　</a:t>
            </a:r>
            <a:r>
              <a:rPr lang="ja-JP" altLang="en-US" sz="40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4000" dirty="0" smtClean="0"/>
              <a:t>　に　</a:t>
            </a:r>
            <a:r>
              <a:rPr lang="ja-JP" altLang="en-US" sz="4000" dirty="0" smtClean="0">
                <a:solidFill>
                  <a:srgbClr val="00B050"/>
                </a:solidFill>
              </a:rPr>
              <a:t>いき</a:t>
            </a:r>
            <a:r>
              <a:rPr lang="ja-JP" altLang="en-US" sz="4000" dirty="0" smtClean="0">
                <a:solidFill>
                  <a:srgbClr val="00B050"/>
                </a:solidFill>
              </a:rPr>
              <a:t>ま</a:t>
            </a:r>
            <a:r>
              <a:rPr lang="ja-JP" altLang="en-US" sz="4000" dirty="0" smtClean="0">
                <a:solidFill>
                  <a:srgbClr val="00B050"/>
                </a:solidFill>
              </a:rPr>
              <a:t>した</a:t>
            </a:r>
            <a:r>
              <a:rPr lang="ja-JP" altLang="en-US" sz="4000" dirty="0" smtClean="0"/>
              <a:t>。</a:t>
            </a:r>
            <a:endParaRPr lang="en-US" altLang="ja-JP" sz="4000" dirty="0" smtClean="0"/>
          </a:p>
          <a:p>
            <a:pPr algn="ctr"/>
            <a:r>
              <a:rPr lang="en-US" altLang="ja-JP" sz="2400" dirty="0" smtClean="0">
                <a:solidFill>
                  <a:srgbClr val="00B050"/>
                </a:solidFill>
              </a:rPr>
              <a:t>I went </a:t>
            </a:r>
            <a:r>
              <a:rPr lang="en-US" altLang="ja-JP" sz="2400" dirty="0" smtClean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yesterday</a:t>
            </a:r>
            <a:r>
              <a:rPr lang="en-US" altLang="ja-JP" sz="2400" dirty="0" smtClean="0"/>
              <a:t>.</a:t>
            </a:r>
          </a:p>
          <a:p>
            <a:pPr algn="ctr"/>
            <a:r>
              <a:rPr lang="ja-JP" altLang="en-US" sz="3600" dirty="0">
                <a:solidFill>
                  <a:srgbClr val="7030A0"/>
                </a:solidFill>
              </a:rPr>
              <a:t>せんしゅう　</a:t>
            </a:r>
            <a:r>
              <a:rPr lang="ja-JP" altLang="en-US" sz="36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3600" dirty="0"/>
              <a:t>　に　</a:t>
            </a:r>
            <a:r>
              <a:rPr lang="ja-JP" altLang="en-US" sz="3600" dirty="0">
                <a:solidFill>
                  <a:srgbClr val="00B050"/>
                </a:solidFill>
              </a:rPr>
              <a:t>いき</a:t>
            </a:r>
            <a:r>
              <a:rPr lang="ja-JP" altLang="en-US" sz="3600" dirty="0" smtClean="0">
                <a:solidFill>
                  <a:srgbClr val="00B050"/>
                </a:solidFill>
              </a:rPr>
              <a:t>ました</a:t>
            </a:r>
            <a:r>
              <a:rPr lang="ja-JP" altLang="en-US" sz="3600" dirty="0" smtClean="0"/>
              <a:t>。</a:t>
            </a:r>
            <a:endParaRPr lang="en-US" altLang="ja-JP" sz="3600" dirty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</a:t>
            </a:r>
            <a:r>
              <a:rPr lang="en-US" altLang="ja-JP" sz="2400" dirty="0" smtClean="0">
                <a:solidFill>
                  <a:srgbClr val="00B050"/>
                </a:solidFill>
              </a:rPr>
              <a:t>went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last week</a:t>
            </a:r>
            <a:r>
              <a:rPr lang="en-US" altLang="ja-JP" sz="2400" dirty="0" smtClean="0"/>
              <a:t>.</a:t>
            </a:r>
            <a:endParaRPr lang="en-US" sz="2400" dirty="0"/>
          </a:p>
          <a:p>
            <a:pPr algn="ctr"/>
            <a:r>
              <a:rPr lang="ja-JP" altLang="en-US" sz="3800" dirty="0">
                <a:solidFill>
                  <a:srgbClr val="7030A0"/>
                </a:solidFill>
              </a:rPr>
              <a:t>きょねん　</a:t>
            </a:r>
            <a:r>
              <a:rPr lang="ja-JP" altLang="en-US" sz="3800" dirty="0" smtClean="0">
                <a:solidFill>
                  <a:srgbClr val="00B0F0"/>
                </a:solidFill>
              </a:rPr>
              <a:t>ししゃ</a:t>
            </a:r>
            <a:r>
              <a:rPr lang="ja-JP" altLang="en-US" sz="3800" dirty="0"/>
              <a:t>　に　</a:t>
            </a:r>
            <a:r>
              <a:rPr lang="ja-JP" altLang="en-US" sz="3800" dirty="0">
                <a:solidFill>
                  <a:srgbClr val="00B050"/>
                </a:solidFill>
              </a:rPr>
              <a:t>いき</a:t>
            </a:r>
            <a:r>
              <a:rPr lang="ja-JP" altLang="en-US" sz="3800" dirty="0" smtClean="0">
                <a:solidFill>
                  <a:srgbClr val="00B050"/>
                </a:solidFill>
              </a:rPr>
              <a:t>ま</a:t>
            </a:r>
            <a:r>
              <a:rPr lang="ja-JP" altLang="en-US" sz="3800" dirty="0">
                <a:solidFill>
                  <a:srgbClr val="00B050"/>
                </a:solidFill>
              </a:rPr>
              <a:t>した</a:t>
            </a:r>
            <a:r>
              <a:rPr lang="ja-JP" altLang="en-US" sz="3800" dirty="0" smtClean="0"/>
              <a:t>。</a:t>
            </a:r>
            <a:endParaRPr lang="en-US" altLang="ja-JP" sz="3800" dirty="0"/>
          </a:p>
          <a:p>
            <a:pPr algn="ctr"/>
            <a:r>
              <a:rPr lang="en-US" altLang="ja-JP" sz="2400" dirty="0">
                <a:solidFill>
                  <a:srgbClr val="00B050"/>
                </a:solidFill>
              </a:rPr>
              <a:t>I </a:t>
            </a:r>
            <a:r>
              <a:rPr lang="en-US" altLang="ja-JP" sz="2400" dirty="0" smtClean="0">
                <a:solidFill>
                  <a:srgbClr val="00B050"/>
                </a:solidFill>
              </a:rPr>
              <a:t>went </a:t>
            </a:r>
            <a:r>
              <a:rPr lang="en-US" altLang="ja-JP" sz="2400" dirty="0"/>
              <a:t>to </a:t>
            </a:r>
            <a:r>
              <a:rPr lang="en-US" altLang="ja-JP" sz="2400" dirty="0">
                <a:solidFill>
                  <a:srgbClr val="00B0F0"/>
                </a:solidFill>
              </a:rPr>
              <a:t>the </a:t>
            </a:r>
            <a:r>
              <a:rPr lang="en-US" altLang="ja-JP" sz="2400" dirty="0" smtClean="0">
                <a:solidFill>
                  <a:srgbClr val="00B0F0"/>
                </a:solidFill>
              </a:rPr>
              <a:t>branch office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7030A0"/>
                </a:solidFill>
              </a:rPr>
              <a:t>last year</a:t>
            </a:r>
            <a:r>
              <a:rPr lang="en-US" altLang="ja-JP" sz="2400" dirty="0" smtClean="0"/>
              <a:t>.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9" name="Picture 2" descr="http://www.e-kotoba.net/image/cgi-mind/65bi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52107"/>
            <a:ext cx="1371600" cy="14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85900" y="4267200"/>
            <a:ext cx="6172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5181600"/>
            <a:ext cx="6096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6096000"/>
            <a:ext cx="6096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953000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dirty="0">
                <a:solidFill>
                  <a:schemeClr val="tx1"/>
                </a:solidFill>
              </a:rPr>
              <a:t>こうえん</a:t>
            </a:r>
            <a:r>
              <a:rPr lang="ja-JP" altLang="en-US" sz="6000" dirty="0" smtClean="0">
                <a:solidFill>
                  <a:schemeClr val="tx1"/>
                </a:solidFill>
              </a:rPr>
              <a:t>　</a:t>
            </a:r>
            <a:r>
              <a:rPr lang="en-US" altLang="ja-JP" sz="6000" dirty="0" smtClean="0">
                <a:solidFill>
                  <a:schemeClr val="tx1"/>
                </a:solidFill>
              </a:rPr>
              <a:t/>
            </a:r>
            <a:br>
              <a:rPr lang="en-US" altLang="ja-JP" sz="6000" dirty="0" smtClean="0">
                <a:solidFill>
                  <a:schemeClr val="tx1"/>
                </a:solidFill>
              </a:rPr>
            </a:br>
            <a:r>
              <a:rPr lang="en-US" altLang="ja-JP" sz="2700" dirty="0" smtClean="0">
                <a:solidFill>
                  <a:schemeClr val="tx1"/>
                </a:solidFill>
              </a:rPr>
              <a:t>KŌEN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0"/>
            <a:ext cx="4535488" cy="3917950"/>
          </a:xfrm>
        </p:spPr>
      </p:pic>
    </p:spTree>
    <p:extLst>
      <p:ext uri="{BB962C8B-B14F-4D97-AF65-F5344CB8AC3E}">
        <p14:creationId xmlns:p14="http://schemas.microsoft.com/office/powerpoint/2010/main" val="25931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5029200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dirty="0">
                <a:solidFill>
                  <a:schemeClr val="tx1"/>
                </a:solidFill>
              </a:rPr>
              <a:t>ともだ</a:t>
            </a:r>
            <a:r>
              <a:rPr lang="ja-JP" altLang="en-US" sz="6000" dirty="0" smtClean="0">
                <a:solidFill>
                  <a:schemeClr val="tx1"/>
                </a:solidFill>
              </a:rPr>
              <a:t>ち　の　うち　</a:t>
            </a:r>
            <a:r>
              <a:rPr lang="en-US" altLang="ja-JP" sz="2700" dirty="0" smtClean="0">
                <a:solidFill>
                  <a:schemeClr val="tx1"/>
                </a:solidFill>
              </a:rPr>
              <a:t>TOMODACHI NO UCHI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3810000" cy="336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5029200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ぎんこう</a:t>
            </a:r>
            <a:r>
              <a:rPr lang="en-US" altLang="ja-JP" sz="6000" dirty="0" smtClean="0">
                <a:solidFill>
                  <a:schemeClr val="tx1"/>
                </a:solidFill>
              </a:rPr>
              <a:t/>
            </a:r>
            <a:br>
              <a:rPr lang="en-US" altLang="ja-JP" sz="6000" dirty="0" smtClean="0">
                <a:solidFill>
                  <a:schemeClr val="tx1"/>
                </a:solidFill>
              </a:rPr>
            </a:br>
            <a:r>
              <a:rPr lang="en-US" altLang="ja-JP" sz="2700" dirty="0" smtClean="0">
                <a:solidFill>
                  <a:schemeClr val="tx1"/>
                </a:solidFill>
              </a:rPr>
              <a:t>GINKŌ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259121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0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3418" y="4953000"/>
            <a:ext cx="8183562" cy="1052512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</a:rPr>
              <a:t>デパート</a:t>
            </a:r>
            <a:r>
              <a:rPr lang="en-US" altLang="ja-JP" sz="5400" dirty="0" smtClean="0">
                <a:solidFill>
                  <a:schemeClr val="tx1"/>
                </a:solidFill>
              </a:rPr>
              <a:t/>
            </a:r>
            <a:br>
              <a:rPr lang="en-US" altLang="ja-JP" sz="5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DEPĀTO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00" y="830370"/>
            <a:ext cx="4385599" cy="37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5029200"/>
            <a:ext cx="8183562" cy="1052512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たいしか</a:t>
            </a:r>
            <a:r>
              <a:rPr lang="ja-JP" altLang="en-US" sz="5400" dirty="0" smtClean="0">
                <a:solidFill>
                  <a:schemeClr val="tx1"/>
                </a:solidFill>
              </a:rPr>
              <a:t>ん</a:t>
            </a:r>
            <a:r>
              <a:rPr lang="en-US" altLang="ja-JP" sz="6000" dirty="0" smtClean="0">
                <a:solidFill>
                  <a:schemeClr val="tx1"/>
                </a:solidFill>
              </a:rPr>
              <a:t/>
            </a:r>
            <a:br>
              <a:rPr lang="en-US" altLang="ja-JP" sz="60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TAISHIKAN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780584"/>
            <a:ext cx="2228850" cy="407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4953000"/>
            <a:ext cx="8382000" cy="1052512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</a:rPr>
              <a:t>ゆうびんきょく</a:t>
            </a:r>
            <a:r>
              <a:rPr lang="en-US" altLang="ja-JP" sz="4000" dirty="0" smtClean="0">
                <a:solidFill>
                  <a:schemeClr val="tx1"/>
                </a:solidFill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YŪBINKYOKU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297" y="5334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3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187</TotalTime>
  <Words>509</Words>
  <Application>Microsoft Office PowerPoint</Application>
  <PresentationFormat>On-screen Show (4:3)</PresentationFormat>
  <Paragraphs>209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Aspect</vt:lpstr>
      <vt:lpstr>Destinations どこ　に　いきます　か。</vt:lpstr>
      <vt:lpstr>くうこう　 KŪKŌ</vt:lpstr>
      <vt:lpstr>ししゃ　 SHISHA</vt:lpstr>
      <vt:lpstr>こうえん　 KŌEN</vt:lpstr>
      <vt:lpstr>ともだち　の　うち　TOMODACHI NO UCHI</vt:lpstr>
      <vt:lpstr>ぎんこう GINKŌ</vt:lpstr>
      <vt:lpstr>デパート DEPĀTO</vt:lpstr>
      <vt:lpstr>たいしかん TAISHIKAN</vt:lpstr>
      <vt:lpstr>ゆうびんきょく YŪBINKYOKU</vt:lpstr>
      <vt:lpstr>レストラン  RESUTORAN</vt:lpstr>
      <vt:lpstr>PowerPoint Presentation</vt:lpstr>
      <vt:lpstr>VERBS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Doko desu ka? どこ　です　か。</dc:title>
  <dc:creator>Bill and Inge</dc:creator>
  <cp:lastModifiedBy>Bill &amp; Inge</cp:lastModifiedBy>
  <cp:revision>19</cp:revision>
  <dcterms:created xsi:type="dcterms:W3CDTF">2011-10-28T23:31:34Z</dcterms:created>
  <dcterms:modified xsi:type="dcterms:W3CDTF">2012-12-09T03:46:05Z</dcterms:modified>
</cp:coreProperties>
</file>