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0" r:id="rId3"/>
    <p:sldId id="261" r:id="rId4"/>
    <p:sldId id="262" r:id="rId5"/>
    <p:sldId id="273" r:id="rId6"/>
    <p:sldId id="257" r:id="rId7"/>
    <p:sldId id="265" r:id="rId8"/>
    <p:sldId id="274" r:id="rId9"/>
    <p:sldId id="275" r:id="rId10"/>
    <p:sldId id="264" r:id="rId11"/>
    <p:sldId id="272" r:id="rId12"/>
    <p:sldId id="271" r:id="rId13"/>
    <p:sldId id="266" r:id="rId14"/>
    <p:sldId id="267" r:id="rId15"/>
    <p:sldId id="268" r:id="rId16"/>
    <p:sldId id="269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B73F5-463F-48D9-9755-628892A93C02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DDD39-157A-478E-A863-B79DED69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93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3D1C-68C4-419F-B037-A7F1015D7785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1CDB-FD79-485B-AEEE-18E5A6E5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3D1C-68C4-419F-B037-A7F1015D7785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1CDB-FD79-485B-AEEE-18E5A6E5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3D1C-68C4-419F-B037-A7F1015D7785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1CDB-FD79-485B-AEEE-18E5A6E5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3D1C-68C4-419F-B037-A7F1015D7785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1CDB-FD79-485B-AEEE-18E5A6E5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3D1C-68C4-419F-B037-A7F1015D7785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1CDB-FD79-485B-AEEE-18E5A6E5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3D1C-68C4-419F-B037-A7F1015D7785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1CDB-FD79-485B-AEEE-18E5A6E5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3D1C-68C4-419F-B037-A7F1015D7785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1CDB-FD79-485B-AEEE-18E5A6E5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3D1C-68C4-419F-B037-A7F1015D7785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1CDB-FD79-485B-AEEE-18E5A6E5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3D1C-68C4-419F-B037-A7F1015D7785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1CDB-FD79-485B-AEEE-18E5A6E5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3D1C-68C4-419F-B037-A7F1015D7785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1CDB-FD79-485B-AEEE-18E5A6E5EB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3D1C-68C4-419F-B037-A7F1015D7785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DE1CDB-FD79-485B-AEEE-18E5A6E5EB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5DE1CDB-FD79-485B-AEEE-18E5A6E5EB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74E3D1C-68C4-419F-B037-A7F1015D7785}" type="datetimeFigureOut">
              <a:rPr lang="en-US" smtClean="0"/>
              <a:t>7/4/2013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Kore%20Sore%20Are%20video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2593975"/>
          </a:xfrm>
        </p:spPr>
        <p:txBody>
          <a:bodyPr/>
          <a:lstStyle/>
          <a:p>
            <a:r>
              <a:rPr lang="ja-JP" altLang="en-US" b="1" spc="100" dirty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こ</a:t>
            </a:r>
            <a:r>
              <a:rPr lang="ja-JP" altLang="en-US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れ　それ　あれ</a:t>
            </a:r>
            <a:endParaRPr lang="en-US" b="1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429000"/>
            <a:ext cx="8153400" cy="1066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This (near me)	That (near you)	That over there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3352800"/>
            <a:ext cx="2667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3449297"/>
            <a:ext cx="2667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57800" y="6172200"/>
            <a:ext cx="2201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Created by </a:t>
            </a:r>
            <a:r>
              <a:rPr lang="en-US" dirty="0" err="1" smtClean="0"/>
              <a:t>Inge</a:t>
            </a:r>
            <a:r>
              <a:rPr lang="en-US" dirty="0" smtClean="0"/>
              <a:t> Foley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629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icrostaff.jp/wp-content/uploads/2012/02/a5b736967124b38ea9ecf5a6eed00634-3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38400"/>
            <a:ext cx="4225925" cy="4225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16493" y="952857"/>
            <a:ext cx="4267200" cy="533400"/>
          </a:xfrm>
          <a:prstGeom prst="wedgeRoundRectCallout">
            <a:avLst>
              <a:gd name="adj1" fmla="val -3811"/>
              <a:gd name="adj2" fmla="val 833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7947" y="17907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724400" y="952857"/>
            <a:ext cx="4267200" cy="533400"/>
          </a:xfrm>
          <a:prstGeom prst="wedgeRoundRectCallout">
            <a:avLst>
              <a:gd name="adj1" fmla="val -40660"/>
              <a:gd name="adj2" fmla="val -864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　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は　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20000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724400" y="1748683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20000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340131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Match the dialogue to the picture.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1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16493" y="685800"/>
            <a:ext cx="4267200" cy="533400"/>
          </a:xfrm>
          <a:prstGeom prst="wedgeRoundRectCallout">
            <a:avLst>
              <a:gd name="adj1" fmla="val -3811"/>
              <a:gd name="adj2" fmla="val 833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これ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7947" y="14478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724400" y="685800"/>
            <a:ext cx="4267200" cy="533400"/>
          </a:xfrm>
          <a:prstGeom prst="wedgeRoundRectCallout">
            <a:avLst>
              <a:gd name="adj1" fmla="val -40660"/>
              <a:gd name="adj2" fmla="val -864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　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は　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200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724400" y="1447800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200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340131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Match the dialogue to the picture.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224327" y="22098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あれ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80837" y="2181314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あ</a:t>
            </a:r>
            <a:r>
              <a:rPr lang="ja-JP" altLang="en-US" b="1" dirty="0" smtClean="0">
                <a:solidFill>
                  <a:srgbClr val="FF0000"/>
                </a:solidFill>
              </a:rPr>
              <a:t>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</a:t>
            </a:r>
            <a:r>
              <a:rPr lang="en-US" altLang="ja-JP" dirty="0">
                <a:solidFill>
                  <a:sysClr val="windowText" lastClr="000000"/>
                </a:solidFill>
              </a:rPr>
              <a:t>20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pic>
        <p:nvPicPr>
          <p:cNvPr id="11" name="Picture 2" descr="http://1.bp.blogspot.com/_QVd-mlKT-A8/Rw1oWfdoStI/AAAAAAAABK4/nFnWMr-9lmc/s400/two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4229098" cy="2819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57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16493" y="685800"/>
            <a:ext cx="4267200" cy="533400"/>
          </a:xfrm>
          <a:prstGeom prst="wedgeRoundRectCallout">
            <a:avLst>
              <a:gd name="adj1" fmla="val -3811"/>
              <a:gd name="adj2" fmla="val 833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これ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7947" y="14478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724400" y="685800"/>
            <a:ext cx="4267200" cy="533400"/>
          </a:xfrm>
          <a:prstGeom prst="wedgeRoundRectCallout">
            <a:avLst>
              <a:gd name="adj1" fmla="val -40660"/>
              <a:gd name="adj2" fmla="val -864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　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は　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120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724400" y="1447800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120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340131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Match the dialogue to the picture.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224327" y="22098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あれ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80837" y="2181314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あ</a:t>
            </a:r>
            <a:r>
              <a:rPr lang="ja-JP" altLang="en-US" b="1" dirty="0" smtClean="0">
                <a:solidFill>
                  <a:srgbClr val="FF0000"/>
                </a:solidFill>
              </a:rPr>
              <a:t>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120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pic>
        <p:nvPicPr>
          <p:cNvPr id="11266" name="Picture 2" descr="http://t1.gstatic.com/images?q=tbn:ANd9GcSWVDE-OgsyiD_wq-8lgjagPrxlbHv4HiTu0jrwrOW9XQ9SyCOAbENUAVP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169" y="3048000"/>
            <a:ext cx="4026831" cy="34777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25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16493" y="952857"/>
            <a:ext cx="4267200" cy="533400"/>
          </a:xfrm>
          <a:prstGeom prst="wedgeRoundRectCallout">
            <a:avLst>
              <a:gd name="adj1" fmla="val -3811"/>
              <a:gd name="adj2" fmla="val 833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この　パン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7947" y="17907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その　パン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724400" y="952857"/>
            <a:ext cx="4267200" cy="533400"/>
          </a:xfrm>
          <a:prstGeom prst="wedgeRoundRectCallout">
            <a:avLst>
              <a:gd name="adj1" fmla="val -40660"/>
              <a:gd name="adj2" fmla="val -864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　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は　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60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724400" y="1748683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60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340131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Match the dialogue to the picture.</a:t>
            </a:r>
            <a:endParaRPr lang="en-US" dirty="0"/>
          </a:p>
        </p:txBody>
      </p:sp>
      <p:pic>
        <p:nvPicPr>
          <p:cNvPr id="6146" name="Picture 2" descr="http://jplang.tufs.ac.jp/image/do/re021a05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458" y="3048000"/>
            <a:ext cx="4762500" cy="34290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80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16493" y="952857"/>
            <a:ext cx="4267200" cy="533400"/>
          </a:xfrm>
          <a:prstGeom prst="wedgeRoundRectCallout">
            <a:avLst>
              <a:gd name="adj1" fmla="val -3811"/>
              <a:gd name="adj2" fmla="val 833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この　うわぎ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7947" y="17907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その　うわぎ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724400" y="952857"/>
            <a:ext cx="4267200" cy="533400"/>
          </a:xfrm>
          <a:prstGeom prst="wedgeRoundRectCallout">
            <a:avLst>
              <a:gd name="adj1" fmla="val -40660"/>
              <a:gd name="adj2" fmla="val -864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　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は　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15000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724400" y="1748683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</a:t>
            </a:r>
            <a:r>
              <a:rPr lang="en-US" altLang="ja-JP" dirty="0">
                <a:solidFill>
                  <a:sysClr val="windowText" lastClr="000000"/>
                </a:solidFill>
              </a:rPr>
              <a:t>15000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340131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Match the dialogue to the picture.</a:t>
            </a:r>
            <a:endParaRPr lang="en-US" dirty="0"/>
          </a:p>
        </p:txBody>
      </p:sp>
      <p:pic>
        <p:nvPicPr>
          <p:cNvPr id="7170" name="Picture 2" descr="http://www.blacktalon.net/img/entry_shopp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6" y="3200400"/>
            <a:ext cx="3105148" cy="28981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36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16493" y="685800"/>
            <a:ext cx="4267200" cy="533400"/>
          </a:xfrm>
          <a:prstGeom prst="wedgeRoundRectCallout">
            <a:avLst>
              <a:gd name="adj1" fmla="val -3811"/>
              <a:gd name="adj2" fmla="val 833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この　いぬ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7947" y="14478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その　いぬ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724400" y="685800"/>
            <a:ext cx="4267200" cy="533400"/>
          </a:xfrm>
          <a:prstGeom prst="wedgeRoundRectCallout">
            <a:avLst>
              <a:gd name="adj1" fmla="val -40660"/>
              <a:gd name="adj2" fmla="val -864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　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は　</a:t>
            </a:r>
            <a:r>
              <a:rPr lang="en-US" altLang="ja-JP" dirty="0">
                <a:solidFill>
                  <a:sysClr val="windowText" lastClr="000000"/>
                </a:solidFill>
              </a:rPr>
              <a:t>60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000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724400" y="1447800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</a:t>
            </a:r>
            <a:r>
              <a:rPr lang="en-US" altLang="ja-JP" dirty="0">
                <a:solidFill>
                  <a:sysClr val="windowText" lastClr="000000"/>
                </a:solidFill>
              </a:rPr>
              <a:t>60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000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340131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Match the dialogue to the picture.</a:t>
            </a:r>
            <a:endParaRPr lang="en-US" dirty="0"/>
          </a:p>
        </p:txBody>
      </p:sp>
      <p:pic>
        <p:nvPicPr>
          <p:cNvPr id="8194" name="Picture 2" descr="http://johnandwendy.com/blog1/wp-content/uploads/2008/05/how-much-is-that-dogg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243" y="2857154"/>
            <a:ext cx="3707807" cy="38396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224327" y="22098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あの　いぬ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80837" y="2181314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あ</a:t>
            </a:r>
            <a:r>
              <a:rPr lang="ja-JP" altLang="en-US" b="1" dirty="0" smtClean="0">
                <a:solidFill>
                  <a:srgbClr val="FF0000"/>
                </a:solidFill>
              </a:rPr>
              <a:t>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60000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16493" y="685800"/>
            <a:ext cx="4267200" cy="533400"/>
          </a:xfrm>
          <a:prstGeom prst="wedgeRoundRectCallout">
            <a:avLst>
              <a:gd name="adj1" fmla="val -3811"/>
              <a:gd name="adj2" fmla="val 833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この　かばん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7947" y="14478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その　かばん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724400" y="685800"/>
            <a:ext cx="4267200" cy="533400"/>
          </a:xfrm>
          <a:prstGeom prst="wedgeRoundRectCallout">
            <a:avLst>
              <a:gd name="adj1" fmla="val -40660"/>
              <a:gd name="adj2" fmla="val -864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これ</a:t>
            </a:r>
            <a:r>
              <a:rPr lang="ja-JP" altLang="en-US" b="1" dirty="0" smtClean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は　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5000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724400" y="1447800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5000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340131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Match the dialogue to the picture.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224327" y="22098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あの　かばん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いくら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80837" y="2181314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あ</a:t>
            </a:r>
            <a:r>
              <a:rPr lang="ja-JP" altLang="en-US" b="1" dirty="0" smtClean="0">
                <a:solidFill>
                  <a:srgbClr val="FF0000"/>
                </a:solidFill>
              </a:rPr>
              <a:t>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</a:t>
            </a:r>
            <a:r>
              <a:rPr lang="en-US" altLang="ja-JP" dirty="0">
                <a:solidFill>
                  <a:sysClr val="windowText" lastClr="000000"/>
                </a:solidFill>
              </a:rPr>
              <a:t>5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000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円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pic>
        <p:nvPicPr>
          <p:cNvPr id="9218" name="Picture 2" descr="http://www2.cambridge.org/interchangearcade/images/artwork/L1U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00400"/>
            <a:ext cx="5715000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88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GRAMMAR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05800" cy="4800600"/>
          </a:xfrm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ja-JP" altLang="en-US" sz="2800" b="1" dirty="0">
                <a:solidFill>
                  <a:srgbClr val="FF0000"/>
                </a:solidFill>
              </a:rPr>
              <a:t>これ／それ／あ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れ</a:t>
            </a:r>
            <a:r>
              <a:rPr lang="ja-JP" altLang="en-US" sz="2800" dirty="0" smtClean="0"/>
              <a:t>　は　なん　で</a:t>
            </a:r>
            <a:r>
              <a:rPr lang="ja-JP" altLang="en-US" sz="2800" dirty="0"/>
              <a:t>すか。</a:t>
            </a:r>
            <a:endParaRPr lang="en-US" sz="2800" dirty="0"/>
          </a:p>
          <a:p>
            <a:pPr marL="114300" lvl="0" indent="0">
              <a:buNone/>
            </a:pPr>
            <a:r>
              <a:rPr lang="ja-JP" altLang="en-US" sz="2800" b="1" dirty="0">
                <a:solidFill>
                  <a:srgbClr val="FF0000"/>
                </a:solidFill>
              </a:rPr>
              <a:t>これ／それ／あ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れ</a:t>
            </a:r>
            <a:r>
              <a:rPr lang="ja-JP" altLang="en-US" sz="2800" dirty="0" smtClean="0"/>
              <a:t>　は　</a:t>
            </a:r>
            <a:r>
              <a:rPr lang="en-US" sz="2800" dirty="0" smtClean="0">
                <a:solidFill>
                  <a:srgbClr val="00B050"/>
                </a:solidFill>
              </a:rPr>
              <a:t>THING</a:t>
            </a:r>
            <a:r>
              <a:rPr lang="ja-JP" altLang="en-US" sz="2800" dirty="0" smtClean="0"/>
              <a:t>　で</a:t>
            </a:r>
            <a:r>
              <a:rPr lang="ja-JP" altLang="en-US" sz="2800" dirty="0"/>
              <a:t>す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 marL="114300" indent="0">
              <a:buNone/>
            </a:pPr>
            <a:endParaRPr lang="en-US" sz="2800" dirty="0"/>
          </a:p>
          <a:p>
            <a:pPr marL="114300" lvl="0" indent="0">
              <a:buNone/>
            </a:pPr>
            <a:r>
              <a:rPr lang="ja-JP" altLang="en-US" sz="2800" b="1" dirty="0">
                <a:solidFill>
                  <a:srgbClr val="FF0000"/>
                </a:solidFill>
              </a:rPr>
              <a:t>これ／それ／あ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れ</a:t>
            </a:r>
            <a:r>
              <a:rPr lang="ja-JP" altLang="en-US" sz="2800" dirty="0" smtClean="0"/>
              <a:t>　は　い</a:t>
            </a:r>
            <a:r>
              <a:rPr lang="ja-JP" altLang="en-US" sz="2800" dirty="0"/>
              <a:t>く</a:t>
            </a:r>
            <a:r>
              <a:rPr lang="ja-JP" altLang="en-US" sz="2800" dirty="0" smtClean="0"/>
              <a:t>ら　で</a:t>
            </a:r>
            <a:r>
              <a:rPr lang="ja-JP" altLang="en-US" sz="2800" dirty="0"/>
              <a:t>すか。</a:t>
            </a:r>
            <a:endParaRPr lang="en-US" sz="2800" dirty="0"/>
          </a:p>
          <a:p>
            <a:pPr marL="114300" lvl="0" indent="0">
              <a:buNone/>
            </a:pPr>
            <a:r>
              <a:rPr lang="ja-JP" altLang="en-US" sz="2800" b="1" dirty="0">
                <a:solidFill>
                  <a:srgbClr val="FF0000"/>
                </a:solidFill>
              </a:rPr>
              <a:t>これ／それ／あ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れ</a:t>
            </a:r>
            <a:r>
              <a:rPr lang="ja-JP" altLang="en-US" sz="2800" dirty="0" smtClean="0"/>
              <a:t>　は　</a:t>
            </a:r>
            <a:r>
              <a:rPr lang="en-US" sz="2800" dirty="0" smtClean="0">
                <a:solidFill>
                  <a:srgbClr val="00B0F0"/>
                </a:solidFill>
              </a:rPr>
              <a:t>PRICE</a:t>
            </a:r>
            <a:r>
              <a:rPr lang="ja-JP" altLang="en-US" sz="2800" dirty="0"/>
              <a:t>え</a:t>
            </a:r>
            <a:r>
              <a:rPr lang="ja-JP" altLang="en-US" sz="2800" dirty="0" smtClean="0"/>
              <a:t>ん　で</a:t>
            </a:r>
            <a:r>
              <a:rPr lang="ja-JP" altLang="en-US" sz="2800" dirty="0"/>
              <a:t>す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 marL="114300" indent="0">
              <a:buNone/>
            </a:pPr>
            <a:endParaRPr lang="en-US" sz="2800" dirty="0"/>
          </a:p>
          <a:p>
            <a:pPr marL="114300" lvl="0" indent="0">
              <a:buNone/>
            </a:pPr>
            <a:r>
              <a:rPr lang="ja-JP" altLang="en-US" sz="2800" b="1" dirty="0">
                <a:solidFill>
                  <a:srgbClr val="FF0000"/>
                </a:solidFill>
              </a:rPr>
              <a:t>この／その／あ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の</a:t>
            </a:r>
            <a:r>
              <a:rPr lang="en-US" sz="2800" dirty="0" smtClean="0">
                <a:solidFill>
                  <a:srgbClr val="00B050"/>
                </a:solidFill>
              </a:rPr>
              <a:t>THING</a:t>
            </a:r>
            <a:r>
              <a:rPr lang="ja-JP" altLang="en-US" sz="2800" dirty="0" smtClean="0"/>
              <a:t>　は　い</a:t>
            </a:r>
            <a:r>
              <a:rPr lang="ja-JP" altLang="en-US" sz="2800" dirty="0"/>
              <a:t>く</a:t>
            </a:r>
            <a:r>
              <a:rPr lang="ja-JP" altLang="en-US" sz="2800" dirty="0" smtClean="0"/>
              <a:t>ら　で</a:t>
            </a:r>
            <a:r>
              <a:rPr lang="ja-JP" altLang="en-US" sz="2800" dirty="0"/>
              <a:t>すか。</a:t>
            </a:r>
            <a:endParaRPr lang="en-US" sz="2800" dirty="0"/>
          </a:p>
          <a:p>
            <a:pPr marL="114300" lvl="0" indent="0">
              <a:buNone/>
            </a:pPr>
            <a:r>
              <a:rPr lang="ja-JP" altLang="en-US" sz="2800" b="1" dirty="0">
                <a:solidFill>
                  <a:srgbClr val="FF0000"/>
                </a:solidFill>
              </a:rPr>
              <a:t>この／その／あ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の</a:t>
            </a:r>
            <a:r>
              <a:rPr lang="en-US" sz="2800" dirty="0" smtClean="0">
                <a:solidFill>
                  <a:srgbClr val="00B050"/>
                </a:solidFill>
              </a:rPr>
              <a:t>THING</a:t>
            </a:r>
            <a:r>
              <a:rPr lang="ja-JP" altLang="en-US" sz="2800" dirty="0" smtClean="0"/>
              <a:t>　は　</a:t>
            </a:r>
            <a:r>
              <a:rPr lang="en-US" sz="2800" dirty="0" smtClean="0">
                <a:solidFill>
                  <a:srgbClr val="00B0F0"/>
                </a:solidFill>
              </a:rPr>
              <a:t>PRICE</a:t>
            </a:r>
            <a:r>
              <a:rPr lang="ja-JP" altLang="en-US" sz="2800" dirty="0" smtClean="0"/>
              <a:t>えん　で</a:t>
            </a:r>
            <a:r>
              <a:rPr lang="ja-JP" altLang="en-US" sz="2800" dirty="0"/>
              <a:t>す。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8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0999"/>
            <a:ext cx="4634484" cy="6038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35291" y="214947"/>
            <a:ext cx="4432509" cy="544764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A:</a:t>
            </a:r>
            <a:r>
              <a:rPr lang="ja-JP" altLang="en-US" sz="2000" dirty="0" smtClean="0"/>
              <a:t>　すみません。　</a:t>
            </a:r>
            <a:endParaRPr lang="en-US" altLang="ja-JP" sz="2000" dirty="0" smtClean="0"/>
          </a:p>
          <a:p>
            <a:r>
              <a:rPr lang="ja-JP" altLang="en-US" sz="2000" dirty="0" smtClean="0"/>
              <a:t>　　</a:t>
            </a:r>
            <a:r>
              <a:rPr lang="ja-JP" altLang="en-US" sz="2000" dirty="0" smtClean="0">
                <a:solidFill>
                  <a:srgbClr val="FF0000"/>
                </a:solidFill>
              </a:rPr>
              <a:t>これ</a:t>
            </a:r>
            <a:r>
              <a:rPr lang="ja-JP" altLang="en-US" sz="2000" dirty="0" smtClean="0"/>
              <a:t>　は　</a:t>
            </a:r>
            <a:r>
              <a:rPr lang="ja-JP" altLang="en-US" sz="2000" dirty="0" smtClean="0">
                <a:solidFill>
                  <a:srgbClr val="00B050"/>
                </a:solidFill>
              </a:rPr>
              <a:t>とけい</a:t>
            </a:r>
            <a:r>
              <a:rPr lang="ja-JP" altLang="en-US" sz="2000" dirty="0" smtClean="0"/>
              <a:t>　です　か。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B:</a:t>
            </a:r>
            <a:r>
              <a:rPr lang="ja-JP" altLang="en-US" sz="2000" dirty="0" smtClean="0"/>
              <a:t>　はい、そう　です。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en-US" altLang="ja-JP" sz="2000" dirty="0"/>
              <a:t>A</a:t>
            </a:r>
            <a:r>
              <a:rPr lang="en-US" altLang="ja-JP" sz="2000" dirty="0" smtClean="0"/>
              <a:t>:</a:t>
            </a:r>
            <a:r>
              <a:rPr lang="ja-JP" altLang="en-US" sz="2000" dirty="0" smtClean="0"/>
              <a:t>　いくら　です　か。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en-US" altLang="ja-JP" sz="2000" dirty="0"/>
              <a:t>B</a:t>
            </a:r>
            <a:r>
              <a:rPr lang="en-US" altLang="ja-JP" sz="2000" dirty="0" smtClean="0"/>
              <a:t>:</a:t>
            </a:r>
            <a:r>
              <a:rPr lang="ja-JP" altLang="en-US" sz="2000" dirty="0" smtClean="0"/>
              <a:t>　</a:t>
            </a:r>
            <a:r>
              <a:rPr lang="ja-JP" altLang="en-US" sz="2000" dirty="0" smtClean="0">
                <a:solidFill>
                  <a:srgbClr val="FF0000"/>
                </a:solidFill>
              </a:rPr>
              <a:t>それ　</a:t>
            </a:r>
            <a:r>
              <a:rPr lang="ja-JP" altLang="en-US" sz="2000" dirty="0" smtClean="0"/>
              <a:t>は　</a:t>
            </a:r>
            <a:r>
              <a:rPr lang="en-US" altLang="ja-JP" sz="2000" dirty="0">
                <a:solidFill>
                  <a:srgbClr val="00B0F0"/>
                </a:solidFill>
              </a:rPr>
              <a:t>2500</a:t>
            </a:r>
            <a:r>
              <a:rPr lang="ja-JP" altLang="en-US" sz="2000" dirty="0" smtClean="0"/>
              <a:t>えん　です。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A</a:t>
            </a:r>
            <a:r>
              <a:rPr lang="ja-JP" altLang="en-US" sz="2000" dirty="0" smtClean="0"/>
              <a:t>：じゃ、</a:t>
            </a:r>
            <a:r>
              <a:rPr lang="ja-JP" altLang="en-US" sz="2000" dirty="0" smtClean="0">
                <a:solidFill>
                  <a:srgbClr val="FF0000"/>
                </a:solidFill>
              </a:rPr>
              <a:t>これ</a:t>
            </a:r>
            <a:r>
              <a:rPr lang="ja-JP" altLang="en-US" sz="2000" dirty="0" smtClean="0"/>
              <a:t>　を　ください。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カード　でも　いい　です　か。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en-US" altLang="ja-JP" sz="2000" dirty="0"/>
              <a:t>B</a:t>
            </a:r>
            <a:r>
              <a:rPr lang="en-US" altLang="ja-JP" sz="2000" dirty="0" smtClean="0"/>
              <a:t>:</a:t>
            </a:r>
            <a:r>
              <a:rPr lang="ja-JP" altLang="en-US" sz="2000" dirty="0" smtClean="0"/>
              <a:t>　はい、けっこう　です。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en-US" altLang="ja-JP" sz="2000" dirty="0"/>
              <a:t>A</a:t>
            </a:r>
            <a:r>
              <a:rPr lang="en-US" altLang="ja-JP" sz="2000" dirty="0" smtClean="0"/>
              <a:t>:</a:t>
            </a:r>
            <a:r>
              <a:rPr lang="ja-JP" altLang="en-US" sz="2000" dirty="0" smtClean="0"/>
              <a:t>　はい、どうぞ。</a:t>
            </a:r>
            <a:endParaRPr lang="en-US" altLang="ja-JP" sz="2000" dirty="0" smtClean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B:</a:t>
            </a:r>
            <a:r>
              <a:rPr lang="ja-JP" altLang="en-US" sz="2400" dirty="0" smtClean="0"/>
              <a:t>　ありがとう　ございました。</a:t>
            </a:r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" y="14478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2500</a:t>
            </a:r>
            <a:r>
              <a:rPr lang="ja-JP" altLang="en-US" sz="1400" dirty="0" smtClean="0"/>
              <a:t>円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242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0999"/>
            <a:ext cx="4634484" cy="60388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34484" y="367347"/>
            <a:ext cx="4432509" cy="4801314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A:</a:t>
            </a:r>
            <a:r>
              <a:rPr lang="ja-JP" altLang="en-US" dirty="0" smtClean="0"/>
              <a:t>　すみません。　</a:t>
            </a:r>
            <a:endParaRPr lang="en-US" altLang="ja-JP" dirty="0" smtClean="0"/>
          </a:p>
          <a:p>
            <a:r>
              <a:rPr lang="ja-JP" altLang="en-US" dirty="0" smtClean="0"/>
              <a:t>　   </a:t>
            </a:r>
            <a:r>
              <a:rPr lang="ja-JP" altLang="en-US" dirty="0" smtClean="0">
                <a:solidFill>
                  <a:srgbClr val="FF0000"/>
                </a:solidFill>
              </a:rPr>
              <a:t>この　</a:t>
            </a:r>
            <a:r>
              <a:rPr lang="ja-JP" altLang="en-US" dirty="0">
                <a:solidFill>
                  <a:srgbClr val="00B050"/>
                </a:solidFill>
              </a:rPr>
              <a:t>カメ</a:t>
            </a:r>
            <a:r>
              <a:rPr lang="ja-JP" altLang="en-US" dirty="0" smtClean="0">
                <a:solidFill>
                  <a:srgbClr val="00B050"/>
                </a:solidFill>
              </a:rPr>
              <a:t>ラ</a:t>
            </a:r>
            <a:r>
              <a:rPr lang="ja-JP" altLang="en-US" dirty="0" smtClean="0"/>
              <a:t>　は　いくら　ですか。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/>
              <a:t>B</a:t>
            </a:r>
            <a:r>
              <a:rPr lang="en-US" altLang="ja-JP" dirty="0" smtClean="0"/>
              <a:t>:</a:t>
            </a:r>
            <a:r>
              <a:rPr lang="ja-JP" altLang="en-US" dirty="0" smtClean="0"/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それ　</a:t>
            </a:r>
            <a:r>
              <a:rPr lang="ja-JP" altLang="en-US" dirty="0" smtClean="0"/>
              <a:t>は　</a:t>
            </a:r>
            <a:r>
              <a:rPr lang="en-US" altLang="ja-JP" dirty="0" smtClean="0">
                <a:solidFill>
                  <a:srgbClr val="00B0F0"/>
                </a:solidFill>
              </a:rPr>
              <a:t>25000</a:t>
            </a:r>
            <a:r>
              <a:rPr lang="ja-JP" altLang="en-US" dirty="0" smtClean="0"/>
              <a:t>えん　です。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A</a:t>
            </a:r>
            <a:r>
              <a:rPr lang="ja-JP" altLang="en-US" dirty="0" smtClean="0"/>
              <a:t>： </a:t>
            </a:r>
            <a:r>
              <a:rPr lang="ja-JP" altLang="en-US" dirty="0" smtClean="0">
                <a:solidFill>
                  <a:srgbClr val="FF0000"/>
                </a:solidFill>
              </a:rPr>
              <a:t>その</a:t>
            </a:r>
            <a:r>
              <a:rPr lang="ja-JP" altLang="en-US" dirty="0" smtClean="0"/>
              <a:t>　</a:t>
            </a:r>
            <a:r>
              <a:rPr lang="ja-JP" altLang="en-US" dirty="0">
                <a:solidFill>
                  <a:srgbClr val="00B050"/>
                </a:solidFill>
              </a:rPr>
              <a:t>カメラ</a:t>
            </a:r>
            <a:r>
              <a:rPr lang="ja-JP" altLang="en-US" dirty="0" smtClean="0">
                <a:solidFill>
                  <a:srgbClr val="00B050"/>
                </a:solidFill>
              </a:rPr>
              <a:t>　</a:t>
            </a:r>
            <a:r>
              <a:rPr lang="ja-JP" altLang="en-US" dirty="0" smtClean="0"/>
              <a:t>は　いくら　ですか。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B: </a:t>
            </a:r>
            <a:r>
              <a:rPr lang="ja-JP" altLang="en-US" dirty="0" smtClean="0"/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これ</a:t>
            </a:r>
            <a:r>
              <a:rPr lang="ja-JP" altLang="en-US" dirty="0" smtClean="0"/>
              <a:t>　は　</a:t>
            </a:r>
            <a:r>
              <a:rPr lang="en-US" altLang="ja-JP" dirty="0" smtClean="0">
                <a:solidFill>
                  <a:srgbClr val="00B0F0"/>
                </a:solidFill>
              </a:rPr>
              <a:t>28000</a:t>
            </a:r>
            <a:r>
              <a:rPr lang="ja-JP" altLang="en-US" dirty="0" smtClean="0"/>
              <a:t>えん　です。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A: </a:t>
            </a:r>
            <a:r>
              <a:rPr lang="ja-JP" altLang="en-US" dirty="0" smtClean="0"/>
              <a:t>　じゃ、</a:t>
            </a:r>
            <a:r>
              <a:rPr lang="ja-JP" altLang="en-US" dirty="0" smtClean="0">
                <a:solidFill>
                  <a:srgbClr val="FF0000"/>
                </a:solidFill>
              </a:rPr>
              <a:t>これ</a:t>
            </a:r>
            <a:r>
              <a:rPr lang="ja-JP" altLang="en-US" dirty="0" smtClean="0"/>
              <a:t>　を　ください。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  カード　でも　いい　です　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/>
              <a:t>B</a:t>
            </a:r>
            <a:r>
              <a:rPr lang="en-US" altLang="ja-JP" dirty="0" smtClean="0"/>
              <a:t>:</a:t>
            </a:r>
            <a:r>
              <a:rPr lang="ja-JP" altLang="en-US" dirty="0" smtClean="0"/>
              <a:t>　ええ、それ　は　ちょっと</a:t>
            </a:r>
            <a:r>
              <a:rPr lang="en-US" altLang="ja-JP" dirty="0" smtClean="0"/>
              <a:t>…</a:t>
            </a:r>
          </a:p>
          <a:p>
            <a:endParaRPr lang="en-US" altLang="ja-JP" dirty="0" smtClean="0"/>
          </a:p>
          <a:p>
            <a:r>
              <a:rPr lang="en-US" altLang="ja-JP" dirty="0"/>
              <a:t>A</a:t>
            </a:r>
            <a:r>
              <a:rPr lang="en-US" altLang="ja-JP" dirty="0" smtClean="0"/>
              <a:t>:</a:t>
            </a:r>
            <a:r>
              <a:rPr lang="ja-JP" altLang="en-US" dirty="0" smtClean="0"/>
              <a:t>　はい、わかりました。じゃ　どうぞ。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B:</a:t>
            </a:r>
            <a:r>
              <a:rPr lang="ja-JP" altLang="en-US" dirty="0" smtClean="0"/>
              <a:t>　ありがとう　ございました。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43000" y="1447799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25000</a:t>
            </a:r>
            <a:r>
              <a:rPr lang="ja-JP" altLang="en-US" sz="1400" dirty="0" smtClean="0"/>
              <a:t>円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26422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28000</a:t>
            </a:r>
            <a:r>
              <a:rPr lang="ja-JP" altLang="en-US" sz="1400" dirty="0" smtClean="0"/>
              <a:t>円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8455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16004"/>
            <a:ext cx="7978697" cy="50465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5800" y="1447800"/>
            <a:ext cx="1600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5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38200"/>
            <a:ext cx="8267700" cy="4800600"/>
          </a:xfrm>
        </p:spPr>
      </p:pic>
      <p:sp>
        <p:nvSpPr>
          <p:cNvPr id="5" name="Rectangle 4"/>
          <p:cNvSpPr/>
          <p:nvPr/>
        </p:nvSpPr>
        <p:spPr>
          <a:xfrm>
            <a:off x="609600" y="1828800"/>
            <a:ext cx="1600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4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14400"/>
            <a:ext cx="8060312" cy="4863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87156" y="2133600"/>
            <a:ext cx="122764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6236732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hlinkClick r:id="rId3"/>
              </a:rPr>
              <a:t>http://el.minoh.osaka-u.ac.jp/flc/jpn/jpn_data/lesson04/index.html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6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133600" y="768409"/>
            <a:ext cx="4267200" cy="533400"/>
          </a:xfrm>
          <a:prstGeom prst="wedgeRoundRectCallout">
            <a:avLst>
              <a:gd name="adj1" fmla="val -3811"/>
              <a:gd name="adj2" fmla="val 833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なん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125054" y="1530409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なん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340131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Match the dialogue to the picture.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2125054" y="2292409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あれ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なん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pic>
        <p:nvPicPr>
          <p:cNvPr id="12290" name="Picture 2" descr="http://graphichive.net/uploaded/fordesigner/13129595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918" y="3200400"/>
            <a:ext cx="3510681" cy="33644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5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16493" y="762000"/>
            <a:ext cx="4267200" cy="533400"/>
          </a:xfrm>
          <a:prstGeom prst="wedgeRoundRectCallout">
            <a:avLst>
              <a:gd name="adj1" fmla="val -3811"/>
              <a:gd name="adj2" fmla="val 833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なん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7947" y="15240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なん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724400" y="762000"/>
            <a:ext cx="4267200" cy="533400"/>
          </a:xfrm>
          <a:prstGeom prst="wedgeRoundRectCallout">
            <a:avLst>
              <a:gd name="adj1" fmla="val -40660"/>
              <a:gd name="adj2" fmla="val -864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　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は　レモン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724400" y="1524000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レモン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340131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Match the dialogue to the picture.</a:t>
            </a:r>
            <a:endParaRPr lang="en-US" dirty="0"/>
          </a:p>
        </p:txBody>
      </p:sp>
      <p:pic>
        <p:nvPicPr>
          <p:cNvPr id="2052" name="Picture 4" descr="http://cache5.amanaimages.com/cen3tzG4fTr7Gtw1PoeRer/300030008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70908"/>
            <a:ext cx="5562600" cy="37112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ular Callout 10"/>
          <p:cNvSpPr/>
          <p:nvPr/>
        </p:nvSpPr>
        <p:spPr>
          <a:xfrm>
            <a:off x="207947" y="22860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あれ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なん　ですか。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724400" y="2286000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あれ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は　レモン　です。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71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16493" y="952857"/>
            <a:ext cx="4267200" cy="533400"/>
          </a:xfrm>
          <a:prstGeom prst="wedgeRoundRectCallout">
            <a:avLst>
              <a:gd name="adj1" fmla="val -3811"/>
              <a:gd name="adj2" fmla="val 833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を　ください。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7947" y="17907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を　ください。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724400" y="952857"/>
            <a:ext cx="4267200" cy="533400"/>
          </a:xfrm>
          <a:prstGeom prst="wedgeRoundRectCallout">
            <a:avLst>
              <a:gd name="adj1" fmla="val -40660"/>
              <a:gd name="adj2" fmla="val -864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　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ですね。ありがとうございます。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724400" y="1748683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ですね。ありがとうございます。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340131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Match the dialogue to the picture.</a:t>
            </a:r>
            <a:endParaRPr lang="en-US" dirty="0"/>
          </a:p>
        </p:txBody>
      </p:sp>
      <p:pic>
        <p:nvPicPr>
          <p:cNvPr id="5122" name="Picture 2" descr="http://www.city.daito.lg.jp/ikkrwebBrowse/material/image/group/3/0429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6040453" cy="40244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2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16493" y="952857"/>
            <a:ext cx="4267200" cy="533400"/>
          </a:xfrm>
          <a:prstGeom prst="wedgeRoundRectCallout">
            <a:avLst>
              <a:gd name="adj1" fmla="val -3811"/>
              <a:gd name="adj2" fmla="val 833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を　ください。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7947" y="17907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を　ください。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724400" y="952857"/>
            <a:ext cx="4267200" cy="533400"/>
          </a:xfrm>
          <a:prstGeom prst="wedgeRoundRectCallout">
            <a:avLst>
              <a:gd name="adj1" fmla="val -40660"/>
              <a:gd name="adj2" fmla="val -864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　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ですね。ありがとうございます。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724400" y="1748683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ですね。ありがとうございます。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340131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Match the dialogue to the picture.</a:t>
            </a:r>
            <a:endParaRPr lang="en-US" dirty="0"/>
          </a:p>
        </p:txBody>
      </p:sp>
      <p:pic>
        <p:nvPicPr>
          <p:cNvPr id="14340" name="Picture 4" descr="http://us.123rf.com/400wm/400/400/annielim/annielim0804/annielim080400099/2908171-vector-illustration-for-a-woman-is-shopping-and-buying-a-lot-of-thing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900" y="2819400"/>
            <a:ext cx="3605700" cy="37364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5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16493" y="952857"/>
            <a:ext cx="4267200" cy="533400"/>
          </a:xfrm>
          <a:prstGeom prst="wedgeRoundRectCallout">
            <a:avLst>
              <a:gd name="adj1" fmla="val -3811"/>
              <a:gd name="adj2" fmla="val 833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を　ください。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7947" y="1790700"/>
            <a:ext cx="4267200" cy="533400"/>
          </a:xfrm>
          <a:prstGeom prst="wedgeRoundRectCallout">
            <a:avLst>
              <a:gd name="adj1" fmla="val -807"/>
              <a:gd name="adj2" fmla="val 88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を　ください。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724400" y="952857"/>
            <a:ext cx="4267200" cy="533400"/>
          </a:xfrm>
          <a:prstGeom prst="wedgeRoundRectCallout">
            <a:avLst>
              <a:gd name="adj1" fmla="val -40660"/>
              <a:gd name="adj2" fmla="val -864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こ</a:t>
            </a:r>
            <a:r>
              <a:rPr lang="ja-JP" altLang="en-US" b="1" dirty="0" smtClean="0">
                <a:solidFill>
                  <a:srgbClr val="FF0000"/>
                </a:solidFill>
              </a:rPr>
              <a:t>れ　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ですね。ありがとうございます。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724400" y="1748683"/>
            <a:ext cx="4267200" cy="533400"/>
          </a:xfrm>
          <a:prstGeom prst="wedgeRoundRectCallout">
            <a:avLst>
              <a:gd name="adj1" fmla="val -39860"/>
              <a:gd name="adj2" fmla="val -768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　ですね。ありがとうございます。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340131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Match the dialogue to the picture.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996" y="3048000"/>
            <a:ext cx="4048125" cy="3476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810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101</TotalTime>
  <Words>232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ゴシック</vt:lpstr>
      <vt:lpstr>ＭＳ 明朝</vt:lpstr>
      <vt:lpstr>Arial</vt:lpstr>
      <vt:lpstr>Calibri</vt:lpstr>
      <vt:lpstr>Cambria</vt:lpstr>
      <vt:lpstr>Adjacency</vt:lpstr>
      <vt:lpstr>これ　それ　あれ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GRAMMAR SUMMARY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&amp; Inge</dc:creator>
  <cp:lastModifiedBy>billinge</cp:lastModifiedBy>
  <cp:revision>12</cp:revision>
  <dcterms:created xsi:type="dcterms:W3CDTF">2013-01-23T22:51:48Z</dcterms:created>
  <dcterms:modified xsi:type="dcterms:W3CDTF">2013-07-04T01:13:26Z</dcterms:modified>
</cp:coreProperties>
</file>