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1446" y="-121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2"/>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8C4A640-B734-43A6-B2E0-EE076D471AEE}" type="datetimeFigureOut">
              <a:rPr lang="en-AU" smtClean="0"/>
              <a:pPr/>
              <a:t>2/02/2014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253CA42-8972-434E-9C6F-0B911741C99D}" type="slidenum">
              <a:rPr lang="en-AU" smtClean="0"/>
              <a:pPr/>
              <a:t>‹#›</a:t>
            </a:fld>
            <a:endParaRPr lang="en-AU"/>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1858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C4A640-B734-43A6-B2E0-EE076D471AEE}" type="datetimeFigureOut">
              <a:rPr lang="en-AU" smtClean="0"/>
              <a:pPr/>
              <a:t>2/02/2014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253CA42-8972-434E-9C6F-0B911741C99D}" type="slidenum">
              <a:rPr lang="en-AU" smtClean="0"/>
              <a:pPr/>
              <a:t>‹#›</a:t>
            </a:fld>
            <a:endParaRPr lang="en-AU"/>
          </a:p>
        </p:txBody>
      </p:sp>
    </p:spTree>
    <p:extLst>
      <p:ext uri="{BB962C8B-B14F-4D97-AF65-F5344CB8AC3E}">
        <p14:creationId xmlns:p14="http://schemas.microsoft.com/office/powerpoint/2010/main" val="3045518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8C4A640-B734-43A6-B2E0-EE076D471AEE}" type="datetimeFigureOut">
              <a:rPr lang="en-AU" smtClean="0"/>
              <a:pPr/>
              <a:t>2/02/2014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253CA42-8972-434E-9C6F-0B911741C99D}" type="slidenum">
              <a:rPr lang="en-AU" smtClean="0"/>
              <a:pPr/>
              <a:t>‹#›</a:t>
            </a:fld>
            <a:endParaRPr lang="en-AU"/>
          </a:p>
        </p:txBody>
      </p:sp>
    </p:spTree>
    <p:extLst>
      <p:ext uri="{BB962C8B-B14F-4D97-AF65-F5344CB8AC3E}">
        <p14:creationId xmlns:p14="http://schemas.microsoft.com/office/powerpoint/2010/main" val="3265880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C4A640-B734-43A6-B2E0-EE076D471AEE}" type="datetimeFigureOut">
              <a:rPr lang="en-AU" smtClean="0"/>
              <a:pPr/>
              <a:t>2/02/2014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253CA42-8972-434E-9C6F-0B911741C99D}" type="slidenum">
              <a:rPr lang="en-AU" smtClean="0"/>
              <a:pPr/>
              <a:t>‹#›</a:t>
            </a:fld>
            <a:endParaRPr lang="en-AU"/>
          </a:p>
        </p:txBody>
      </p:sp>
    </p:spTree>
    <p:extLst>
      <p:ext uri="{BB962C8B-B14F-4D97-AF65-F5344CB8AC3E}">
        <p14:creationId xmlns:p14="http://schemas.microsoft.com/office/powerpoint/2010/main" val="4286166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1"/>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6"/>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C4A640-B734-43A6-B2E0-EE076D471AEE}" type="datetimeFigureOut">
              <a:rPr lang="en-AU" smtClean="0"/>
              <a:pPr/>
              <a:t>2/02/2014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253CA42-8972-434E-9C6F-0B911741C99D}" type="slidenum">
              <a:rPr lang="en-AU" smtClean="0"/>
              <a:pPr/>
              <a:t>‹#›</a:t>
            </a:fld>
            <a:endParaRPr lang="en-AU"/>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767294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8C4A640-B734-43A6-B2E0-EE076D471AEE}" type="datetimeFigureOut">
              <a:rPr lang="en-AU" smtClean="0"/>
              <a:pPr/>
              <a:t>2/02/2014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253CA42-8972-434E-9C6F-0B911741C99D}" type="slidenum">
              <a:rPr lang="en-AU" smtClean="0"/>
              <a:pPr/>
              <a:t>‹#›</a:t>
            </a:fld>
            <a:endParaRPr lang="en-AU"/>
          </a:p>
        </p:txBody>
      </p:sp>
    </p:spTree>
    <p:extLst>
      <p:ext uri="{BB962C8B-B14F-4D97-AF65-F5344CB8AC3E}">
        <p14:creationId xmlns:p14="http://schemas.microsoft.com/office/powerpoint/2010/main" val="563729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8C4A640-B734-43A6-B2E0-EE076D471AEE}" type="datetimeFigureOut">
              <a:rPr lang="en-AU" smtClean="0"/>
              <a:pPr/>
              <a:t>2/02/2014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4253CA42-8972-434E-9C6F-0B911741C99D}" type="slidenum">
              <a:rPr lang="en-AU" smtClean="0"/>
              <a:pPr/>
              <a:t>‹#›</a:t>
            </a:fld>
            <a:endParaRPr lang="en-AU"/>
          </a:p>
        </p:txBody>
      </p:sp>
      <p:cxnSp>
        <p:nvCxnSpPr>
          <p:cNvPr id="11" name="Straight Connector 10"/>
          <p:cNvCxnSpPr/>
          <p:nvPr/>
        </p:nvCxnSpPr>
        <p:spPr>
          <a:xfrm rot="5400000">
            <a:off x="2217817" y="4045824"/>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0235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C4A640-B734-43A6-B2E0-EE076D471AEE}" type="datetimeFigureOut">
              <a:rPr lang="en-AU" smtClean="0"/>
              <a:pPr/>
              <a:t>2/02/2014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4253CA42-8972-434E-9C6F-0B911741C99D}" type="slidenum">
              <a:rPr lang="en-AU" smtClean="0"/>
              <a:pPr/>
              <a:t>‹#›</a:t>
            </a:fld>
            <a:endParaRPr lang="en-AU"/>
          </a:p>
        </p:txBody>
      </p:sp>
    </p:spTree>
    <p:extLst>
      <p:ext uri="{BB962C8B-B14F-4D97-AF65-F5344CB8AC3E}">
        <p14:creationId xmlns:p14="http://schemas.microsoft.com/office/powerpoint/2010/main" val="2482108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C4A640-B734-43A6-B2E0-EE076D471AEE}" type="datetimeFigureOut">
              <a:rPr lang="en-AU" smtClean="0"/>
              <a:pPr/>
              <a:t>2/02/2014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4253CA42-8972-434E-9C6F-0B911741C99D}" type="slidenum">
              <a:rPr lang="en-AU" smtClean="0"/>
              <a:pPr/>
              <a:t>‹#›</a:t>
            </a:fld>
            <a:endParaRPr lang="en-AU"/>
          </a:p>
        </p:txBody>
      </p:sp>
    </p:spTree>
    <p:extLst>
      <p:ext uri="{BB962C8B-B14F-4D97-AF65-F5344CB8AC3E}">
        <p14:creationId xmlns:p14="http://schemas.microsoft.com/office/powerpoint/2010/main" val="2721349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4"/>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C4A640-B734-43A6-B2E0-EE076D471AEE}" type="datetimeFigureOut">
              <a:rPr lang="en-AU" smtClean="0"/>
              <a:pPr/>
              <a:t>2/02/2014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253CA42-8972-434E-9C6F-0B911741C99D}" type="slidenum">
              <a:rPr lang="en-AU" smtClean="0"/>
              <a:pPr/>
              <a:t>‹#›</a:t>
            </a:fld>
            <a:endParaRPr lang="en-AU"/>
          </a:p>
        </p:txBody>
      </p:sp>
      <p:cxnSp>
        <p:nvCxnSpPr>
          <p:cNvPr id="9" name="Straight Connector 8"/>
          <p:cNvCxnSpPr/>
          <p:nvPr/>
        </p:nvCxnSpPr>
        <p:spPr>
          <a:xfrm rot="5400000">
            <a:off x="-13116" y="3580207"/>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2436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C4A640-B734-43A6-B2E0-EE076D471AEE}" type="datetimeFigureOut">
              <a:rPr lang="en-AU" smtClean="0"/>
              <a:pPr/>
              <a:t>2/02/2014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253CA42-8972-434E-9C6F-0B911741C99D}" type="slidenum">
              <a:rPr lang="en-AU" smtClean="0"/>
              <a:pPr/>
              <a:t>‹#›</a:t>
            </a:fld>
            <a:endParaRPr lang="en-AU"/>
          </a:p>
        </p:txBody>
      </p:sp>
    </p:spTree>
    <p:extLst>
      <p:ext uri="{BB962C8B-B14F-4D97-AF65-F5344CB8AC3E}">
        <p14:creationId xmlns:p14="http://schemas.microsoft.com/office/powerpoint/2010/main" val="1289135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B8C4A640-B734-43A6-B2E0-EE076D471AEE}" type="datetimeFigureOut">
              <a:rPr lang="en-AU" smtClean="0"/>
              <a:pPr/>
              <a:t>2/02/2014</a:t>
            </a:fld>
            <a:endParaRPr lang="en-AU"/>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AU"/>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4253CA42-8972-434E-9C6F-0B911741C99D}" type="slidenum">
              <a:rPr lang="en-AU" smtClean="0"/>
              <a:pPr/>
              <a:t>‹#›</a:t>
            </a:fld>
            <a:endParaRPr lang="en-AU"/>
          </a:p>
        </p:txBody>
      </p:sp>
    </p:spTree>
    <p:extLst>
      <p:ext uri="{BB962C8B-B14F-4D97-AF65-F5344CB8AC3E}">
        <p14:creationId xmlns:p14="http://schemas.microsoft.com/office/powerpoint/2010/main" val="4238573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hyperlink" Target="http://www.taspo.jp/english/pdf/taspo_en.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ja-JP" altLang="en-US" dirty="0" smtClean="0"/>
              <a:t>じどうはんばき</a:t>
            </a:r>
            <a:endParaRPr lang="en-AU" dirty="0"/>
          </a:p>
        </p:txBody>
      </p:sp>
      <p:sp>
        <p:nvSpPr>
          <p:cNvPr id="5" name="Subtitle 4"/>
          <p:cNvSpPr>
            <a:spLocks noGrp="1"/>
          </p:cNvSpPr>
          <p:nvPr>
            <p:ph type="subTitle" idx="1"/>
          </p:nvPr>
        </p:nvSpPr>
        <p:spPr/>
        <p:txBody>
          <a:bodyPr/>
          <a:lstStyle/>
          <a:p>
            <a:r>
              <a:rPr lang="en-US" dirty="0" smtClean="0"/>
              <a:t>Vending machines</a:t>
            </a:r>
            <a:endParaRPr lang="en-AU" dirty="0"/>
          </a:p>
        </p:txBody>
      </p:sp>
    </p:spTree>
    <p:extLst>
      <p:ext uri="{BB962C8B-B14F-4D97-AF65-F5344CB8AC3E}">
        <p14:creationId xmlns:p14="http://schemas.microsoft.com/office/powerpoint/2010/main" val="20979521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3568" y="332656"/>
            <a:ext cx="7613814" cy="4464496"/>
          </a:xfrm>
          <a:prstGeom prst="rect">
            <a:avLst/>
          </a:prstGeom>
        </p:spPr>
      </p:pic>
      <p:pic>
        <p:nvPicPr>
          <p:cNvPr id="3" name="Picture 2"/>
          <p:cNvPicPr>
            <a:picLocks noChangeAspect="1"/>
          </p:cNvPicPr>
          <p:nvPr/>
        </p:nvPicPr>
        <p:blipFill>
          <a:blip r:embed="rId3"/>
          <a:stretch>
            <a:fillRect/>
          </a:stretch>
        </p:blipFill>
        <p:spPr>
          <a:xfrm>
            <a:off x="611560" y="4941168"/>
            <a:ext cx="2724150" cy="1676400"/>
          </a:xfrm>
          <a:prstGeom prst="rect">
            <a:avLst/>
          </a:prstGeom>
        </p:spPr>
      </p:pic>
      <p:pic>
        <p:nvPicPr>
          <p:cNvPr id="4" name="Picture 3"/>
          <p:cNvPicPr>
            <a:picLocks noChangeAspect="1"/>
          </p:cNvPicPr>
          <p:nvPr/>
        </p:nvPicPr>
        <p:blipFill>
          <a:blip r:embed="rId4"/>
          <a:stretch>
            <a:fillRect/>
          </a:stretch>
        </p:blipFill>
        <p:spPr>
          <a:xfrm>
            <a:off x="3851920" y="4941168"/>
            <a:ext cx="4762500" cy="1581150"/>
          </a:xfrm>
          <a:prstGeom prst="rect">
            <a:avLst/>
          </a:prstGeom>
        </p:spPr>
      </p:pic>
      <p:sp>
        <p:nvSpPr>
          <p:cNvPr id="5" name="TextBox 4"/>
          <p:cNvSpPr txBox="1"/>
          <p:nvPr/>
        </p:nvSpPr>
        <p:spPr>
          <a:xfrm>
            <a:off x="7867134" y="3113903"/>
            <a:ext cx="1021493"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ja-JP" altLang="en-US" dirty="0" smtClean="0"/>
              <a:t>たばこ</a:t>
            </a:r>
            <a:endParaRPr lang="en-AU" dirty="0"/>
          </a:p>
        </p:txBody>
      </p:sp>
    </p:spTree>
    <p:extLst>
      <p:ext uri="{BB962C8B-B14F-4D97-AF65-F5344CB8AC3E}">
        <p14:creationId xmlns:p14="http://schemas.microsoft.com/office/powerpoint/2010/main" val="102810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88640"/>
            <a:ext cx="7844356" cy="468052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5366" y="4727742"/>
            <a:ext cx="6696744" cy="1795004"/>
          </a:xfrm>
          <a:prstGeom prst="rect">
            <a:avLst/>
          </a:prstGeom>
        </p:spPr>
      </p:pic>
      <p:sp>
        <p:nvSpPr>
          <p:cNvPr id="4" name="Rectangle 3"/>
          <p:cNvSpPr/>
          <p:nvPr/>
        </p:nvSpPr>
        <p:spPr>
          <a:xfrm>
            <a:off x="4533738" y="6381328"/>
            <a:ext cx="4572000" cy="261610"/>
          </a:xfrm>
          <a:prstGeom prst="rect">
            <a:avLst/>
          </a:prstGeom>
        </p:spPr>
        <p:txBody>
          <a:bodyPr>
            <a:spAutoFit/>
          </a:bodyPr>
          <a:lstStyle/>
          <a:p>
            <a:pPr algn="r"/>
            <a:r>
              <a:rPr lang="en-AU" sz="1050" dirty="0">
                <a:solidFill>
                  <a:prstClr val="black"/>
                </a:solidFill>
                <a:hlinkClick r:id="rId4"/>
              </a:rPr>
              <a:t>http://www.taspo.jp/english/pdf/taspo_en.pdf</a:t>
            </a:r>
            <a:endParaRPr lang="en-AU" sz="1050" dirty="0">
              <a:solidFill>
                <a:prstClr val="black"/>
              </a:solidFill>
            </a:endParaRPr>
          </a:p>
        </p:txBody>
      </p:sp>
    </p:spTree>
    <p:extLst>
      <p:ext uri="{BB962C8B-B14F-4D97-AF65-F5344CB8AC3E}">
        <p14:creationId xmlns:p14="http://schemas.microsoft.com/office/powerpoint/2010/main" val="436010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457200"/>
            <a:ext cx="8686800" cy="838200"/>
          </a:xfrm>
        </p:spPr>
        <p:txBody>
          <a:bodyPr>
            <a:normAutofit/>
          </a:bodyPr>
          <a:lstStyle/>
          <a:p>
            <a:pPr algn="ctr"/>
            <a:r>
              <a:rPr lang="ja-JP" altLang="en-US" b="1" dirty="0" smtClean="0">
                <a:latin typeface="Aharoni" pitchFamily="2" charset="-79"/>
                <a:cs typeface="Aharoni" pitchFamily="2" charset="-79"/>
              </a:rPr>
              <a:t>自動販売機　　　じどうはんばいき</a:t>
            </a:r>
            <a:endParaRPr lang="en-US" b="1" dirty="0">
              <a:latin typeface="Aharoni" pitchFamily="2" charset="-79"/>
              <a:cs typeface="Aharoni" pitchFamily="2" charset="-79"/>
            </a:endParaRPr>
          </a:p>
        </p:txBody>
      </p:sp>
      <p:sp>
        <p:nvSpPr>
          <p:cNvPr id="8" name="TextBox 7"/>
          <p:cNvSpPr txBox="1"/>
          <p:nvPr/>
        </p:nvSpPr>
        <p:spPr>
          <a:xfrm rot="20979990">
            <a:off x="5345905" y="5468095"/>
            <a:ext cx="3252788" cy="923330"/>
          </a:xfrm>
          <a:prstGeom prst="rect">
            <a:avLst/>
          </a:prstGeom>
          <a:solidFill>
            <a:schemeClr val="accent6">
              <a:lumMod val="60000"/>
              <a:lumOff val="40000"/>
            </a:schemeClr>
          </a:solidFill>
        </p:spPr>
        <p:txBody>
          <a:bodyPr>
            <a:spAutoFit/>
          </a:bodyPr>
          <a:lstStyle/>
          <a:p>
            <a:pPr algn="ctr">
              <a:defRPr/>
            </a:pPr>
            <a:r>
              <a:rPr lang="en-US" altLang="ja-JP" dirty="0" smtClean="0">
                <a:solidFill>
                  <a:srgbClr val="FF0000"/>
                </a:solidFill>
                <a:latin typeface="Berlin Sans FB" pitchFamily="34" charset="0"/>
              </a:rPr>
              <a:t>There are more than 20 million </a:t>
            </a:r>
            <a:r>
              <a:rPr lang="ja-JP" altLang="en-US" dirty="0" smtClean="0">
                <a:solidFill>
                  <a:srgbClr val="FF0000"/>
                </a:solidFill>
                <a:latin typeface="Berlin Sans FB" pitchFamily="34" charset="0"/>
              </a:rPr>
              <a:t>じ</a:t>
            </a:r>
            <a:r>
              <a:rPr lang="ja-JP" altLang="en-US" dirty="0">
                <a:solidFill>
                  <a:srgbClr val="FF0000"/>
                </a:solidFill>
                <a:latin typeface="Berlin Sans FB" pitchFamily="34" charset="0"/>
              </a:rPr>
              <a:t>どうはんばいき</a:t>
            </a:r>
            <a:endParaRPr lang="en-US" altLang="ja-JP" dirty="0">
              <a:solidFill>
                <a:srgbClr val="FF0000"/>
              </a:solidFill>
              <a:latin typeface="Berlin Sans FB" pitchFamily="34" charset="0"/>
            </a:endParaRPr>
          </a:p>
          <a:p>
            <a:pPr algn="ctr">
              <a:defRPr/>
            </a:pPr>
            <a:r>
              <a:rPr lang="en-US" altLang="ja-JP" dirty="0" smtClean="0">
                <a:solidFill>
                  <a:srgbClr val="FF0000"/>
                </a:solidFill>
                <a:latin typeface="Berlin Sans FB" pitchFamily="34" charset="0"/>
              </a:rPr>
              <a:t>in Japan.</a:t>
            </a:r>
            <a:endParaRPr lang="en-AU" dirty="0">
              <a:solidFill>
                <a:srgbClr val="FF0000"/>
              </a:solidFill>
              <a:latin typeface="Berlin Sans FB" pitchFamily="34" charset="0"/>
            </a:endParaRPr>
          </a:p>
        </p:txBody>
      </p:sp>
      <p:pic>
        <p:nvPicPr>
          <p:cNvPr id="4" name="Picture 3"/>
          <p:cNvPicPr>
            <a:picLocks noChangeAspect="1"/>
          </p:cNvPicPr>
          <p:nvPr/>
        </p:nvPicPr>
        <p:blipFill>
          <a:blip r:embed="rId2"/>
          <a:stretch>
            <a:fillRect/>
          </a:stretch>
        </p:blipFill>
        <p:spPr>
          <a:xfrm>
            <a:off x="4946516" y="1331509"/>
            <a:ext cx="4051568" cy="3103501"/>
          </a:xfrm>
          <a:prstGeom prst="rect">
            <a:avLst/>
          </a:prstGeom>
        </p:spPr>
      </p:pic>
      <p:pic>
        <p:nvPicPr>
          <p:cNvPr id="6" name="Picture 5"/>
          <p:cNvPicPr>
            <a:picLocks noChangeAspect="1"/>
          </p:cNvPicPr>
          <p:nvPr/>
        </p:nvPicPr>
        <p:blipFill>
          <a:blip r:embed="rId3"/>
          <a:stretch>
            <a:fillRect/>
          </a:stretch>
        </p:blipFill>
        <p:spPr>
          <a:xfrm>
            <a:off x="57200" y="1263327"/>
            <a:ext cx="4743400" cy="3154361"/>
          </a:xfrm>
          <a:prstGeom prst="rect">
            <a:avLst/>
          </a:prstGeom>
        </p:spPr>
      </p:pic>
      <p:sp>
        <p:nvSpPr>
          <p:cNvPr id="3" name="TextBox 2"/>
          <p:cNvSpPr txBox="1"/>
          <p:nvPr/>
        </p:nvSpPr>
        <p:spPr>
          <a:xfrm>
            <a:off x="922639" y="5183844"/>
            <a:ext cx="3877962" cy="646331"/>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r>
              <a:rPr lang="en-US" dirty="0" smtClean="0"/>
              <a:t>What things do you think you can you </a:t>
            </a:r>
            <a:r>
              <a:rPr lang="en-US" dirty="0" smtClean="0">
                <a:ln w="0"/>
                <a:effectLst>
                  <a:outerShdw blurRad="38100" dist="19050" dir="2700000" algn="tl" rotWithShape="0">
                    <a:schemeClr val="dk1">
                      <a:alpha val="40000"/>
                    </a:schemeClr>
                  </a:outerShdw>
                </a:effectLst>
              </a:rPr>
              <a:t>buy</a:t>
            </a:r>
            <a:r>
              <a:rPr lang="en-US" dirty="0" smtClean="0"/>
              <a:t> in a </a:t>
            </a:r>
            <a:r>
              <a:rPr lang="ja-JP" altLang="en-US" dirty="0" smtClean="0"/>
              <a:t>じどうはんばいき？</a:t>
            </a:r>
            <a:endParaRPr lang="en-AU" dirty="0"/>
          </a:p>
        </p:txBody>
      </p:sp>
    </p:spTree>
    <p:extLst>
      <p:ext uri="{BB962C8B-B14F-4D97-AF65-F5344CB8AC3E}">
        <p14:creationId xmlns:p14="http://schemas.microsoft.com/office/powerpoint/2010/main" val="187845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908722"/>
            <a:ext cx="8622184" cy="4849979"/>
          </a:xfrm>
          <a:prstGeom prst="rect">
            <a:avLst/>
          </a:prstGeom>
        </p:spPr>
      </p:pic>
      <p:sp>
        <p:nvSpPr>
          <p:cNvPr id="3" name="TextBox 2"/>
          <p:cNvSpPr txBox="1"/>
          <p:nvPr/>
        </p:nvSpPr>
        <p:spPr>
          <a:xfrm>
            <a:off x="7751804" y="5832389"/>
            <a:ext cx="1021493"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ja-JP" altLang="en-US" dirty="0" smtClean="0"/>
              <a:t>コ</a:t>
            </a:r>
            <a:r>
              <a:rPr lang="ja-JP" altLang="en-US" dirty="0"/>
              <a:t>ーヒ</a:t>
            </a:r>
            <a:r>
              <a:rPr lang="ja-JP" altLang="en-US" dirty="0" smtClean="0"/>
              <a:t>ー </a:t>
            </a:r>
            <a:endParaRPr lang="en-AU" dirty="0"/>
          </a:p>
        </p:txBody>
      </p:sp>
    </p:spTree>
    <p:extLst>
      <p:ext uri="{BB962C8B-B14F-4D97-AF65-F5344CB8AC3E}">
        <p14:creationId xmlns:p14="http://schemas.microsoft.com/office/powerpoint/2010/main" val="308173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53929" y="0"/>
            <a:ext cx="6109146" cy="6870643"/>
          </a:xfrm>
          <a:prstGeom prst="rect">
            <a:avLst/>
          </a:prstGeom>
        </p:spPr>
      </p:pic>
      <p:sp>
        <p:nvSpPr>
          <p:cNvPr id="3" name="TextBox 2"/>
          <p:cNvSpPr txBox="1"/>
          <p:nvPr/>
        </p:nvSpPr>
        <p:spPr>
          <a:xfrm>
            <a:off x="7751804" y="6153664"/>
            <a:ext cx="1392196"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altLang="ja-JP" dirty="0" smtClean="0"/>
              <a:t>Hot food</a:t>
            </a:r>
            <a:endParaRPr lang="en-AU" dirty="0"/>
          </a:p>
        </p:txBody>
      </p:sp>
    </p:spTree>
    <p:extLst>
      <p:ext uri="{BB962C8B-B14F-4D97-AF65-F5344CB8AC3E}">
        <p14:creationId xmlns:p14="http://schemas.microsoft.com/office/powerpoint/2010/main" val="417823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3609" y="908720"/>
            <a:ext cx="7636683" cy="5256584"/>
          </a:xfrm>
          <a:prstGeom prst="rect">
            <a:avLst/>
          </a:prstGeom>
        </p:spPr>
      </p:pic>
      <p:sp>
        <p:nvSpPr>
          <p:cNvPr id="3" name="TextBox 2"/>
          <p:cNvSpPr txBox="1"/>
          <p:nvPr/>
        </p:nvSpPr>
        <p:spPr>
          <a:xfrm>
            <a:off x="7916561" y="6165304"/>
            <a:ext cx="1021493"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ja-JP" altLang="en-US" dirty="0" smtClean="0"/>
              <a:t>たま</a:t>
            </a:r>
            <a:r>
              <a:rPr lang="ja-JP" altLang="en-US" dirty="0"/>
              <a:t>ご</a:t>
            </a:r>
            <a:endParaRPr lang="en-AU" dirty="0"/>
          </a:p>
        </p:txBody>
      </p:sp>
    </p:spTree>
    <p:extLst>
      <p:ext uri="{BB962C8B-B14F-4D97-AF65-F5344CB8AC3E}">
        <p14:creationId xmlns:p14="http://schemas.microsoft.com/office/powerpoint/2010/main" val="148968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95736" y="332656"/>
            <a:ext cx="4608512" cy="6384588"/>
          </a:xfrm>
          <a:prstGeom prst="rect">
            <a:avLst/>
          </a:prstGeom>
        </p:spPr>
      </p:pic>
      <p:sp>
        <p:nvSpPr>
          <p:cNvPr id="3" name="TextBox 2"/>
          <p:cNvSpPr txBox="1"/>
          <p:nvPr/>
        </p:nvSpPr>
        <p:spPr>
          <a:xfrm>
            <a:off x="7751804" y="5832389"/>
            <a:ext cx="1021493"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ja-JP" altLang="en-US" dirty="0" smtClean="0"/>
              <a:t>はな</a:t>
            </a:r>
            <a:endParaRPr lang="en-AU" dirty="0"/>
          </a:p>
        </p:txBody>
      </p:sp>
    </p:spTree>
    <p:extLst>
      <p:ext uri="{BB962C8B-B14F-4D97-AF65-F5344CB8AC3E}">
        <p14:creationId xmlns:p14="http://schemas.microsoft.com/office/powerpoint/2010/main" val="367078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15616" y="0"/>
            <a:ext cx="6916388" cy="9221850"/>
          </a:xfrm>
          <a:prstGeom prst="rect">
            <a:avLst/>
          </a:prstGeom>
        </p:spPr>
      </p:pic>
      <p:sp>
        <p:nvSpPr>
          <p:cNvPr id="4" name="TextBox 3"/>
          <p:cNvSpPr txBox="1"/>
          <p:nvPr/>
        </p:nvSpPr>
        <p:spPr>
          <a:xfrm>
            <a:off x="7751804" y="5832389"/>
            <a:ext cx="1021493"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ja-JP" altLang="en-US" dirty="0" smtClean="0"/>
              <a:t>かさ</a:t>
            </a:r>
            <a:endParaRPr lang="en-AU" dirty="0"/>
          </a:p>
        </p:txBody>
      </p:sp>
    </p:spTree>
    <p:extLst>
      <p:ext uri="{BB962C8B-B14F-4D97-AF65-F5344CB8AC3E}">
        <p14:creationId xmlns:p14="http://schemas.microsoft.com/office/powerpoint/2010/main" val="53211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751804" y="5832389"/>
            <a:ext cx="1021493"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ja-JP" altLang="en-US" dirty="0" smtClean="0"/>
              <a:t>さっし</a:t>
            </a:r>
            <a:endParaRPr lang="en-AU" dirty="0"/>
          </a:p>
        </p:txBody>
      </p:sp>
    </p:spTree>
    <p:extLst>
      <p:ext uri="{BB962C8B-B14F-4D97-AF65-F5344CB8AC3E}">
        <p14:creationId xmlns:p14="http://schemas.microsoft.com/office/powerpoint/2010/main" val="403938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44624"/>
            <a:ext cx="5086350" cy="6877050"/>
          </a:xfrm>
          <a:prstGeom prst="rect">
            <a:avLst/>
          </a:prstGeom>
        </p:spPr>
      </p:pic>
      <p:pic>
        <p:nvPicPr>
          <p:cNvPr id="4" name="Picture 3"/>
          <p:cNvPicPr>
            <a:picLocks noChangeAspect="1"/>
          </p:cNvPicPr>
          <p:nvPr/>
        </p:nvPicPr>
        <p:blipFill>
          <a:blip r:embed="rId3"/>
          <a:stretch>
            <a:fillRect/>
          </a:stretch>
        </p:blipFill>
        <p:spPr>
          <a:xfrm>
            <a:off x="5580112" y="-19337"/>
            <a:ext cx="3295650" cy="4286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stretch>
            <a:fillRect/>
          </a:stretch>
        </p:blipFill>
        <p:spPr>
          <a:xfrm>
            <a:off x="5516845" y="4365104"/>
            <a:ext cx="3504475" cy="2628356"/>
          </a:xfrm>
          <a:prstGeom prst="rect">
            <a:avLst/>
          </a:prstGeom>
        </p:spPr>
      </p:pic>
      <p:sp>
        <p:nvSpPr>
          <p:cNvPr id="6" name="Rectangle 5"/>
          <p:cNvSpPr/>
          <p:nvPr/>
        </p:nvSpPr>
        <p:spPr>
          <a:xfrm>
            <a:off x="297310" y="4859573"/>
            <a:ext cx="4572000" cy="2062103"/>
          </a:xfrm>
          <a:prstGeom prst="rect">
            <a:avLst/>
          </a:prstGeom>
          <a:solidFill>
            <a:schemeClr val="accent6">
              <a:lumMod val="60000"/>
              <a:lumOff val="40000"/>
            </a:schemeClr>
          </a:solidFill>
        </p:spPr>
        <p:txBody>
          <a:bodyPr>
            <a:spAutoFit/>
          </a:bodyPr>
          <a:lstStyle/>
          <a:p>
            <a:r>
              <a:rPr lang="en-AU" sz="1600" dirty="0">
                <a:solidFill>
                  <a:prstClr val="black"/>
                </a:solidFill>
              </a:rPr>
              <a:t>Vending machines that sell alcoholic beverages are usually switched off at 23:00. Increasingly, these machines, especially those located near schools, require the use of a special "Sake Pass" (</a:t>
            </a:r>
            <a:r>
              <a:rPr lang="ja-JP" altLang="en-US" sz="1600" dirty="0">
                <a:solidFill>
                  <a:prstClr val="black"/>
                </a:solidFill>
              </a:rPr>
              <a:t>酒パス・カード</a:t>
            </a:r>
            <a:r>
              <a:rPr lang="en-US" altLang="ja-JP" sz="1600" dirty="0">
                <a:solidFill>
                  <a:prstClr val="black"/>
                </a:solidFill>
              </a:rPr>
              <a:t>) </a:t>
            </a:r>
            <a:r>
              <a:rPr lang="en-AU" sz="1600" dirty="0">
                <a:solidFill>
                  <a:prstClr val="black"/>
                </a:solidFill>
              </a:rPr>
              <a:t>obtainable at the city hall of the city the machine is located in. The pass is available to anyone of twenty years of age or over, the age of maturity in Japan.</a:t>
            </a:r>
          </a:p>
        </p:txBody>
      </p:sp>
      <p:sp>
        <p:nvSpPr>
          <p:cNvPr id="7" name="TextBox 6"/>
          <p:cNvSpPr txBox="1"/>
          <p:nvPr/>
        </p:nvSpPr>
        <p:spPr>
          <a:xfrm>
            <a:off x="7751804" y="5832389"/>
            <a:ext cx="1021493"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ja-JP" altLang="en-US" dirty="0"/>
              <a:t>ビール</a:t>
            </a:r>
            <a:endParaRPr lang="en-AU" dirty="0"/>
          </a:p>
        </p:txBody>
      </p:sp>
    </p:spTree>
    <p:extLst>
      <p:ext uri="{BB962C8B-B14F-4D97-AF65-F5344CB8AC3E}">
        <p14:creationId xmlns:p14="http://schemas.microsoft.com/office/powerpoint/2010/main" val="403562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154</Words>
  <Application>Microsoft Office PowerPoint</Application>
  <PresentationFormat>On-screen Show (4:3)</PresentationFormat>
  <Paragraphs>16</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ＭＳ Ｐゴシック</vt:lpstr>
      <vt:lpstr>Aharoni</vt:lpstr>
      <vt:lpstr>Arial</vt:lpstr>
      <vt:lpstr>Berlin Sans FB</vt:lpstr>
      <vt:lpstr>Clarity</vt:lpstr>
      <vt:lpstr>じどうはんばき</vt:lpstr>
      <vt:lpstr>自動販売機　　　じどうはんばいき</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じどうはんばき</dc:title>
  <dc:creator>Inge Korver</dc:creator>
  <cp:lastModifiedBy>Inge Korver</cp:lastModifiedBy>
  <cp:revision>2</cp:revision>
  <dcterms:created xsi:type="dcterms:W3CDTF">2014-02-01T13:41:04Z</dcterms:created>
  <dcterms:modified xsi:type="dcterms:W3CDTF">2014-02-01T13:46:40Z</dcterms:modified>
</cp:coreProperties>
</file>