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0" r:id="rId3"/>
    <p:sldId id="261" r:id="rId4"/>
    <p:sldId id="262" r:id="rId5"/>
    <p:sldId id="257" r:id="rId6"/>
    <p:sldId id="263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3663BBFF-77C1-4BF1-A3B2-2505841100BA}" type="datetimeFigureOut">
              <a:rPr lang="en-US" smtClean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8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smtClean="0"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8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smtClean="0"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59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smtClean="0"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4928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smtClean="0"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92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smtClean="0"/>
              <a:t>9/22/2014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40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smtClean="0"/>
              <a:t>9/22/2014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84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smtClean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40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C05854CA-19F4-4771-B6A2-DA5C0742B220}" type="datetimeFigureOut">
              <a:rPr lang="en-US" smtClean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5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smtClean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8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3B40B886-74BB-4D5E-9EA9-584482FE40E6}" type="datetimeFigureOut">
              <a:rPr lang="en-US" smtClean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9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smtClean="0"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9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smtClean="0"/>
              <a:t>9/22/2014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9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smtClean="0"/>
              <a:t>9/22/2014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16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smtClean="0"/>
              <a:t>9/22/2014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40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smtClean="0"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6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smtClean="0"/>
              <a:t>9/22/2014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9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smtClean="0"/>
              <a:t>9/22/2014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651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よく　しますか。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Saying how often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469861" y="161579"/>
            <a:ext cx="2468194" cy="36933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Genki</a:t>
            </a:r>
            <a:r>
              <a:rPr lang="en-US" dirty="0" smtClean="0"/>
              <a:t> Textbook </a:t>
            </a:r>
            <a:r>
              <a:rPr lang="en-US" dirty="0" err="1" smtClean="0"/>
              <a:t>pg</a:t>
            </a:r>
            <a:r>
              <a:rPr lang="en-US" dirty="0" smtClean="0"/>
              <a:t> </a:t>
            </a:r>
            <a:r>
              <a:rPr lang="en-US" dirty="0" smtClean="0"/>
              <a:t>99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07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4294967295"/>
          </p:nvPr>
        </p:nvSpPr>
        <p:spPr>
          <a:xfrm>
            <a:off x="716692" y="2289390"/>
            <a:ext cx="4835525" cy="29432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ja-JP" altLang="en-US" sz="3200" dirty="0" smtClean="0"/>
              <a:t>ま</a:t>
            </a:r>
            <a:r>
              <a:rPr lang="ja-JP" altLang="en-US" sz="3200" dirty="0" smtClean="0"/>
              <a:t>いにち</a:t>
            </a:r>
            <a:r>
              <a:rPr lang="en-US" altLang="ja-JP" sz="3200" dirty="0" smtClean="0"/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ja-JP" altLang="en-US" sz="3200" dirty="0" smtClean="0"/>
              <a:t>よ</a:t>
            </a:r>
            <a:r>
              <a:rPr lang="ja-JP" altLang="en-US" sz="3200" dirty="0" smtClean="0"/>
              <a:t>く</a:t>
            </a:r>
            <a:r>
              <a:rPr lang="en-US" sz="3200" dirty="0" smtClean="0"/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ja-JP" altLang="en-US" sz="3200" dirty="0" smtClean="0"/>
              <a:t>と</a:t>
            </a:r>
            <a:r>
              <a:rPr lang="ja-JP" altLang="en-US" sz="3200" dirty="0" smtClean="0"/>
              <a:t>きどき</a:t>
            </a:r>
            <a:endParaRPr lang="en-US" sz="3200" dirty="0" smtClean="0"/>
          </a:p>
          <a:p>
            <a:pPr marL="0" indent="0" eaLnBrk="1" hangingPunct="1">
              <a:buFont typeface="Arial" charset="0"/>
              <a:buNone/>
            </a:pPr>
            <a:r>
              <a:rPr lang="ja-JP" altLang="en-US" sz="3200" dirty="0" smtClean="0"/>
              <a:t>あ</a:t>
            </a:r>
            <a:r>
              <a:rPr lang="ja-JP" altLang="en-US" sz="3200" dirty="0" smtClean="0"/>
              <a:t>まり</a:t>
            </a:r>
            <a:endParaRPr lang="en-US" sz="3200" dirty="0" smtClean="0"/>
          </a:p>
          <a:p>
            <a:pPr marL="0" indent="0" eaLnBrk="1" hangingPunct="1">
              <a:buFont typeface="Arial" charset="0"/>
              <a:buNone/>
            </a:pPr>
            <a:r>
              <a:rPr lang="ja-JP" altLang="en-US" sz="3200" dirty="0" smtClean="0"/>
              <a:t>ぜ</a:t>
            </a:r>
            <a:r>
              <a:rPr lang="ja-JP" altLang="en-US" sz="3200" dirty="0" smtClean="0"/>
              <a:t>んぜ</a:t>
            </a:r>
            <a:r>
              <a:rPr lang="ja-JP" altLang="en-US" sz="3200" dirty="0" smtClean="0"/>
              <a:t>ん</a:t>
            </a:r>
            <a:endParaRPr lang="en-AU" dirty="0" smtClean="0"/>
          </a:p>
        </p:txBody>
      </p:sp>
      <p:sp>
        <p:nvSpPr>
          <p:cNvPr id="45" name="Rectangle 44"/>
          <p:cNvSpPr/>
          <p:nvPr/>
        </p:nvSpPr>
        <p:spPr>
          <a:xfrm>
            <a:off x="2831714" y="2289390"/>
            <a:ext cx="287337" cy="2889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46" name="Rectangle 45"/>
          <p:cNvSpPr/>
          <p:nvPr/>
        </p:nvSpPr>
        <p:spPr>
          <a:xfrm>
            <a:off x="3192076" y="2289390"/>
            <a:ext cx="287338" cy="2889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47" name="Rectangle 46"/>
          <p:cNvSpPr/>
          <p:nvPr/>
        </p:nvSpPr>
        <p:spPr>
          <a:xfrm>
            <a:off x="3550851" y="2289390"/>
            <a:ext cx="288925" cy="2889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48" name="Rectangle 47"/>
          <p:cNvSpPr/>
          <p:nvPr/>
        </p:nvSpPr>
        <p:spPr>
          <a:xfrm>
            <a:off x="3930264" y="2289390"/>
            <a:ext cx="288925" cy="2889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49" name="Rectangle 48"/>
          <p:cNvSpPr/>
          <p:nvPr/>
        </p:nvSpPr>
        <p:spPr>
          <a:xfrm>
            <a:off x="4287451" y="2297327"/>
            <a:ext cx="287338" cy="2889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50" name="Rectangle 49"/>
          <p:cNvSpPr/>
          <p:nvPr/>
        </p:nvSpPr>
        <p:spPr>
          <a:xfrm>
            <a:off x="4647814" y="2297327"/>
            <a:ext cx="287337" cy="2889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51" name="Rectangle 50"/>
          <p:cNvSpPr/>
          <p:nvPr/>
        </p:nvSpPr>
        <p:spPr>
          <a:xfrm>
            <a:off x="5008176" y="2297327"/>
            <a:ext cx="287338" cy="2889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52" name="Rectangle 51"/>
          <p:cNvSpPr/>
          <p:nvPr/>
        </p:nvSpPr>
        <p:spPr>
          <a:xfrm>
            <a:off x="5386001" y="2297327"/>
            <a:ext cx="288925" cy="2889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53" name="Rectangle 52"/>
          <p:cNvSpPr/>
          <p:nvPr/>
        </p:nvSpPr>
        <p:spPr>
          <a:xfrm>
            <a:off x="2831714" y="2900577"/>
            <a:ext cx="287337" cy="2873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54" name="Rectangle 53"/>
          <p:cNvSpPr/>
          <p:nvPr/>
        </p:nvSpPr>
        <p:spPr>
          <a:xfrm>
            <a:off x="3192076" y="2900577"/>
            <a:ext cx="287338" cy="2873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55" name="Rectangle 54"/>
          <p:cNvSpPr/>
          <p:nvPr/>
        </p:nvSpPr>
        <p:spPr>
          <a:xfrm>
            <a:off x="3550851" y="2900577"/>
            <a:ext cx="288925" cy="2873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56" name="Rectangle 55"/>
          <p:cNvSpPr/>
          <p:nvPr/>
        </p:nvSpPr>
        <p:spPr>
          <a:xfrm>
            <a:off x="3930264" y="2900577"/>
            <a:ext cx="288925" cy="28733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57" name="Rectangle 56"/>
          <p:cNvSpPr/>
          <p:nvPr/>
        </p:nvSpPr>
        <p:spPr>
          <a:xfrm>
            <a:off x="4287451" y="2908515"/>
            <a:ext cx="287338" cy="2873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58" name="Rectangle 57"/>
          <p:cNvSpPr/>
          <p:nvPr/>
        </p:nvSpPr>
        <p:spPr>
          <a:xfrm>
            <a:off x="4647814" y="2908515"/>
            <a:ext cx="287337" cy="28733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59" name="Rectangle 58"/>
          <p:cNvSpPr/>
          <p:nvPr/>
        </p:nvSpPr>
        <p:spPr>
          <a:xfrm>
            <a:off x="5008176" y="2908515"/>
            <a:ext cx="287338" cy="2873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60" name="Rectangle 59"/>
          <p:cNvSpPr/>
          <p:nvPr/>
        </p:nvSpPr>
        <p:spPr>
          <a:xfrm>
            <a:off x="5386001" y="2908515"/>
            <a:ext cx="288925" cy="2873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61" name="Rectangle 60"/>
          <p:cNvSpPr/>
          <p:nvPr/>
        </p:nvSpPr>
        <p:spPr>
          <a:xfrm>
            <a:off x="2822189" y="3475252"/>
            <a:ext cx="287337" cy="2889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62" name="Rectangle 61"/>
          <p:cNvSpPr/>
          <p:nvPr/>
        </p:nvSpPr>
        <p:spPr>
          <a:xfrm>
            <a:off x="3182551" y="3475252"/>
            <a:ext cx="287338" cy="2889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63" name="Rectangle 62"/>
          <p:cNvSpPr/>
          <p:nvPr/>
        </p:nvSpPr>
        <p:spPr>
          <a:xfrm>
            <a:off x="3542914" y="3475252"/>
            <a:ext cx="287337" cy="2889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64" name="Rectangle 63"/>
          <p:cNvSpPr/>
          <p:nvPr/>
        </p:nvSpPr>
        <p:spPr>
          <a:xfrm>
            <a:off x="3920739" y="3475252"/>
            <a:ext cx="288925" cy="2889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65" name="Rectangle 64"/>
          <p:cNvSpPr/>
          <p:nvPr/>
        </p:nvSpPr>
        <p:spPr>
          <a:xfrm>
            <a:off x="4277926" y="3484777"/>
            <a:ext cx="288925" cy="287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66" name="Rectangle 65"/>
          <p:cNvSpPr/>
          <p:nvPr/>
        </p:nvSpPr>
        <p:spPr>
          <a:xfrm>
            <a:off x="4638289" y="3484777"/>
            <a:ext cx="287337" cy="287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67" name="Rectangle 66"/>
          <p:cNvSpPr/>
          <p:nvPr/>
        </p:nvSpPr>
        <p:spPr>
          <a:xfrm>
            <a:off x="4998651" y="3484777"/>
            <a:ext cx="287338" cy="287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68" name="Rectangle 67"/>
          <p:cNvSpPr/>
          <p:nvPr/>
        </p:nvSpPr>
        <p:spPr>
          <a:xfrm>
            <a:off x="5378064" y="3484777"/>
            <a:ext cx="287337" cy="287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69" name="Rectangle 68"/>
          <p:cNvSpPr/>
          <p:nvPr/>
        </p:nvSpPr>
        <p:spPr>
          <a:xfrm>
            <a:off x="2822189" y="4051515"/>
            <a:ext cx="287337" cy="2889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0" name="Rectangle 69"/>
          <p:cNvSpPr/>
          <p:nvPr/>
        </p:nvSpPr>
        <p:spPr>
          <a:xfrm>
            <a:off x="3182551" y="4051515"/>
            <a:ext cx="287338" cy="2889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1" name="Rectangle 70"/>
          <p:cNvSpPr/>
          <p:nvPr/>
        </p:nvSpPr>
        <p:spPr>
          <a:xfrm>
            <a:off x="3542914" y="4051515"/>
            <a:ext cx="287337" cy="2889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2" name="Rectangle 71"/>
          <p:cNvSpPr/>
          <p:nvPr/>
        </p:nvSpPr>
        <p:spPr>
          <a:xfrm>
            <a:off x="3920739" y="4051515"/>
            <a:ext cx="288925" cy="2889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3" name="Rectangle 72"/>
          <p:cNvSpPr/>
          <p:nvPr/>
        </p:nvSpPr>
        <p:spPr>
          <a:xfrm>
            <a:off x="4277926" y="4061040"/>
            <a:ext cx="288925" cy="2873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4" name="Rectangle 73"/>
          <p:cNvSpPr/>
          <p:nvPr/>
        </p:nvSpPr>
        <p:spPr>
          <a:xfrm>
            <a:off x="4638289" y="4061040"/>
            <a:ext cx="287337" cy="2873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5" name="Rectangle 74"/>
          <p:cNvSpPr/>
          <p:nvPr/>
        </p:nvSpPr>
        <p:spPr>
          <a:xfrm>
            <a:off x="4998651" y="4061040"/>
            <a:ext cx="287338" cy="2873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6" name="Rectangle 75"/>
          <p:cNvSpPr/>
          <p:nvPr/>
        </p:nvSpPr>
        <p:spPr>
          <a:xfrm>
            <a:off x="5378064" y="4061040"/>
            <a:ext cx="287337" cy="2873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7" name="Rectangle 76"/>
          <p:cNvSpPr/>
          <p:nvPr/>
        </p:nvSpPr>
        <p:spPr>
          <a:xfrm>
            <a:off x="2839651" y="4700802"/>
            <a:ext cx="288925" cy="287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8" name="Rectangle 77"/>
          <p:cNvSpPr/>
          <p:nvPr/>
        </p:nvSpPr>
        <p:spPr>
          <a:xfrm>
            <a:off x="3200014" y="4700802"/>
            <a:ext cx="287337" cy="287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9" name="Rectangle 78"/>
          <p:cNvSpPr/>
          <p:nvPr/>
        </p:nvSpPr>
        <p:spPr>
          <a:xfrm>
            <a:off x="3560376" y="4700802"/>
            <a:ext cx="287338" cy="287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80" name="Rectangle 79"/>
          <p:cNvSpPr/>
          <p:nvPr/>
        </p:nvSpPr>
        <p:spPr>
          <a:xfrm>
            <a:off x="3939789" y="4700802"/>
            <a:ext cx="287337" cy="2873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81" name="Rectangle 80"/>
          <p:cNvSpPr/>
          <p:nvPr/>
        </p:nvSpPr>
        <p:spPr>
          <a:xfrm>
            <a:off x="4295389" y="4708740"/>
            <a:ext cx="288925" cy="2873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82" name="Rectangle 81"/>
          <p:cNvSpPr/>
          <p:nvPr/>
        </p:nvSpPr>
        <p:spPr>
          <a:xfrm>
            <a:off x="4655751" y="4708740"/>
            <a:ext cx="287338" cy="2873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83" name="Rectangle 82"/>
          <p:cNvSpPr/>
          <p:nvPr/>
        </p:nvSpPr>
        <p:spPr>
          <a:xfrm>
            <a:off x="5016114" y="4708740"/>
            <a:ext cx="287337" cy="2873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84" name="Rectangle 83"/>
          <p:cNvSpPr/>
          <p:nvPr/>
        </p:nvSpPr>
        <p:spPr>
          <a:xfrm>
            <a:off x="5395526" y="4708740"/>
            <a:ext cx="287338" cy="2873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5999892" y="2289389"/>
            <a:ext cx="2270897" cy="294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altLang="ja-JP" sz="3200" dirty="0" smtClean="0"/>
              <a:t>everyday</a:t>
            </a:r>
          </a:p>
          <a:p>
            <a:pPr marL="0" indent="0">
              <a:buFont typeface="Arial" charset="0"/>
              <a:buNone/>
            </a:pPr>
            <a:r>
              <a:rPr lang="en-US" sz="3200" dirty="0" smtClean="0"/>
              <a:t>often</a:t>
            </a:r>
          </a:p>
          <a:p>
            <a:pPr marL="0" indent="0">
              <a:buFont typeface="Arial" charset="0"/>
              <a:buNone/>
            </a:pPr>
            <a:r>
              <a:rPr lang="en-US" sz="3200" dirty="0" smtClean="0"/>
              <a:t>sometimes</a:t>
            </a:r>
          </a:p>
          <a:p>
            <a:pPr marL="0" indent="0">
              <a:buFont typeface="Arial" charset="0"/>
              <a:buNone/>
            </a:pPr>
            <a:r>
              <a:rPr lang="en-US" sz="3200" dirty="0" smtClean="0"/>
              <a:t>not much</a:t>
            </a:r>
          </a:p>
          <a:p>
            <a:pPr marL="0" indent="0">
              <a:buFont typeface="Arial" charset="0"/>
              <a:buNone/>
            </a:pPr>
            <a:r>
              <a:rPr lang="en-US" sz="3200" dirty="0" smtClean="0"/>
              <a:t>not at all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95379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5894" y="2474773"/>
            <a:ext cx="6648074" cy="15841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19991" y="4937911"/>
            <a:ext cx="7232959" cy="16269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0050" y="691978"/>
            <a:ext cx="8193281" cy="120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200" dirty="0" smtClean="0"/>
              <a:t>Positive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frequency</a:t>
            </a:r>
            <a:r>
              <a:rPr lang="ja-JP" altLang="en-US" sz="3200" dirty="0" smtClean="0"/>
              <a:t> </a:t>
            </a:r>
            <a:endParaRPr lang="en-US" altLang="ja-JP" sz="3200" dirty="0" smtClean="0"/>
          </a:p>
          <a:p>
            <a:pPr marL="0" indent="0" algn="ctr">
              <a:buNone/>
            </a:pPr>
            <a:r>
              <a:rPr lang="ja-JP" altLang="en-US" sz="3200" dirty="0" smtClean="0">
                <a:solidFill>
                  <a:srgbClr val="FFFF00"/>
                </a:solidFill>
              </a:rPr>
              <a:t>まいにち　　よく　　ときどき</a:t>
            </a:r>
            <a:endParaRPr lang="en-US" altLang="ja-JP" sz="3200" dirty="0" smtClean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797" y="2495237"/>
            <a:ext cx="783432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111680"/>
            <a:r>
              <a:rPr lang="en-US" altLang="ja-JP" sz="2400" dirty="0" smtClean="0">
                <a:solidFill>
                  <a:srgbClr val="FF6600"/>
                </a:solidFill>
              </a:rPr>
              <a:t>POSITIVE FREQENCY</a:t>
            </a:r>
            <a:r>
              <a:rPr lang="ja-JP" altLang="en-US" sz="2400" dirty="0" smtClean="0">
                <a:solidFill>
                  <a:schemeClr val="bg1"/>
                </a:solidFill>
              </a:rPr>
              <a:t>　</a:t>
            </a:r>
            <a:r>
              <a:rPr lang="en-US" altLang="ja-JP" sz="2400" dirty="0" smtClean="0">
                <a:solidFill>
                  <a:schemeClr val="bg1"/>
                </a:solidFill>
              </a:rPr>
              <a:t>THING</a:t>
            </a:r>
            <a:r>
              <a:rPr lang="ja-JP" altLang="en-US" sz="2400" dirty="0" smtClean="0">
                <a:solidFill>
                  <a:srgbClr val="00B050"/>
                </a:solidFill>
              </a:rPr>
              <a:t>を </a:t>
            </a:r>
            <a:r>
              <a:rPr lang="en-US" altLang="ja-JP" sz="2400" dirty="0" smtClean="0">
                <a:solidFill>
                  <a:srgbClr val="00B050"/>
                </a:solidFill>
              </a:rPr>
              <a:t>  </a:t>
            </a:r>
            <a:r>
              <a:rPr lang="en-US" altLang="ja-JP" sz="2400" dirty="0">
                <a:solidFill>
                  <a:schemeClr val="bg1"/>
                </a:solidFill>
              </a:rPr>
              <a:t>ACTION VERB</a:t>
            </a:r>
          </a:p>
          <a:p>
            <a:pPr marL="0" lvl="2" indent="-111680"/>
            <a:endParaRPr lang="en-US" altLang="ja-JP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lvl="2" indent="-111680"/>
            <a:r>
              <a:rPr lang="ja-JP" altLang="en-US" sz="2400" dirty="0" smtClean="0">
                <a:solidFill>
                  <a:srgbClr val="FF6600"/>
                </a:solidFill>
              </a:rPr>
              <a:t>まいにち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</a:rPr>
              <a:t>　う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</a:rPr>
              <a:t>ど</a:t>
            </a:r>
            <a:r>
              <a:rPr lang="ja-JP" altLang="en-US" sz="2400" dirty="0">
                <a:solidFill>
                  <a:schemeClr val="bg1"/>
                </a:solidFill>
              </a:rPr>
              <a:t>ん</a:t>
            </a:r>
            <a:r>
              <a:rPr lang="ja-JP" altLang="en-US" sz="2400" dirty="0">
                <a:solidFill>
                  <a:srgbClr val="00B050"/>
                </a:solidFill>
              </a:rPr>
              <a:t>を　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</a:rPr>
              <a:t>たべます。</a:t>
            </a:r>
            <a:endParaRPr lang="en-US" altLang="ja-JP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lvl="2" indent="-111680"/>
            <a:r>
              <a:rPr lang="en-US" altLang="ja-JP" sz="2400" dirty="0" smtClean="0">
                <a:solidFill>
                  <a:schemeClr val="bg1"/>
                </a:solidFill>
              </a:rPr>
              <a:t>I eat 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Udon</a:t>
            </a:r>
            <a:r>
              <a:rPr lang="en-US" altLang="ja-JP" sz="2400" dirty="0">
                <a:solidFill>
                  <a:schemeClr val="bg1"/>
                </a:solidFill>
              </a:rPr>
              <a:t> </a:t>
            </a:r>
            <a:r>
              <a:rPr lang="en-US" altLang="ja-JP" sz="2400" dirty="0" smtClean="0">
                <a:solidFill>
                  <a:srgbClr val="FF6600"/>
                </a:solidFill>
              </a:rPr>
              <a:t>everyday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altLang="ja-JP" dirty="0"/>
          </a:p>
          <a:p>
            <a:pPr marL="0" lvl="2" indent="-111680"/>
            <a:endParaRPr lang="en-US" altLang="ja-JP" sz="2200" dirty="0" smtClean="0"/>
          </a:p>
          <a:p>
            <a:pPr marL="0" lvl="2" indent="-111680"/>
            <a:endParaRPr lang="en-US" altLang="ja-JP" sz="2200" dirty="0" smtClean="0"/>
          </a:p>
          <a:p>
            <a:pPr marL="0" lvl="2" indent="-111680"/>
            <a:endParaRPr lang="en-US" altLang="ja-JP" sz="2200" dirty="0"/>
          </a:p>
          <a:p>
            <a:pPr marL="0" lvl="2" indent="-111680"/>
            <a:r>
              <a:rPr lang="en-US" altLang="ja-JP" sz="2400" dirty="0" smtClean="0">
                <a:solidFill>
                  <a:srgbClr val="FF6600"/>
                </a:solidFill>
              </a:rPr>
              <a:t>POSITIVE FREQUENCY</a:t>
            </a:r>
            <a:r>
              <a:rPr lang="ja-JP" altLang="en-US" sz="2400" dirty="0" smtClean="0">
                <a:solidFill>
                  <a:schemeClr val="bg1"/>
                </a:solidFill>
              </a:rPr>
              <a:t>　</a:t>
            </a:r>
            <a:r>
              <a:rPr lang="en-US" altLang="ja-JP" sz="2400" dirty="0" smtClean="0">
                <a:solidFill>
                  <a:schemeClr val="bg1"/>
                </a:solidFill>
              </a:rPr>
              <a:t>THING</a:t>
            </a:r>
            <a:r>
              <a:rPr lang="ja-JP" altLang="en-US" sz="2400" dirty="0" smtClean="0">
                <a:solidFill>
                  <a:srgbClr val="00B050"/>
                </a:solidFill>
              </a:rPr>
              <a:t>に </a:t>
            </a:r>
            <a:r>
              <a:rPr lang="en-US" altLang="ja-JP" sz="2400" dirty="0" smtClean="0">
                <a:solidFill>
                  <a:srgbClr val="00B050"/>
                </a:solidFill>
              </a:rPr>
              <a:t> </a:t>
            </a:r>
            <a:r>
              <a:rPr lang="en-US" altLang="ja-JP" sz="2400" dirty="0" smtClean="0">
                <a:solidFill>
                  <a:schemeClr val="bg1"/>
                </a:solidFill>
              </a:rPr>
              <a:t> </a:t>
            </a:r>
            <a:r>
              <a:rPr lang="en-US" altLang="ja-JP" sz="2400" dirty="0">
                <a:solidFill>
                  <a:schemeClr val="bg1"/>
                </a:solidFill>
              </a:rPr>
              <a:t>MOVEMENT VERB</a:t>
            </a:r>
          </a:p>
          <a:p>
            <a:pPr marL="0" lvl="2" indent="-111680"/>
            <a:endParaRPr lang="en-US" altLang="ja-JP" sz="2400" dirty="0"/>
          </a:p>
          <a:p>
            <a:pPr marL="0" lvl="2" indent="-111680"/>
            <a:r>
              <a:rPr lang="ja-JP" altLang="en-US" sz="2400" dirty="0" smtClean="0">
                <a:solidFill>
                  <a:srgbClr val="FF6600"/>
                </a:solidFill>
              </a:rPr>
              <a:t>よく　</a:t>
            </a:r>
            <a:r>
              <a:rPr lang="ja-JP" altLang="en-US" sz="2400" dirty="0" smtClean="0">
                <a:solidFill>
                  <a:schemeClr val="bg1"/>
                </a:solidFill>
              </a:rPr>
              <a:t>ぎ</a:t>
            </a:r>
            <a:r>
              <a:rPr lang="ja-JP" altLang="en-US" sz="2400" dirty="0">
                <a:solidFill>
                  <a:schemeClr val="bg1"/>
                </a:solidFill>
              </a:rPr>
              <a:t>んこう</a:t>
            </a:r>
            <a:r>
              <a:rPr lang="ja-JP" altLang="en-US" sz="2400" dirty="0">
                <a:solidFill>
                  <a:srgbClr val="00B050"/>
                </a:solidFill>
              </a:rPr>
              <a:t>に</a:t>
            </a:r>
            <a:r>
              <a:rPr lang="ja-JP" altLang="en-US" sz="2400" dirty="0">
                <a:solidFill>
                  <a:schemeClr val="bg1"/>
                </a:solidFill>
              </a:rPr>
              <a:t>　いきます。</a:t>
            </a:r>
            <a:endParaRPr lang="en-US" altLang="ja-JP" sz="2400" dirty="0">
              <a:solidFill>
                <a:schemeClr val="bg1"/>
              </a:solidFill>
            </a:endParaRPr>
          </a:p>
          <a:p>
            <a:pPr marL="0" lvl="2" indent="-111680"/>
            <a:r>
              <a:rPr lang="en-US" altLang="ja-JP" sz="2400" dirty="0" smtClean="0">
                <a:solidFill>
                  <a:schemeClr val="bg1"/>
                </a:solidFill>
              </a:rPr>
              <a:t>I </a:t>
            </a:r>
            <a:r>
              <a:rPr lang="en-US" altLang="ja-JP" sz="2400" dirty="0" smtClean="0">
                <a:solidFill>
                  <a:srgbClr val="FF6600"/>
                </a:solidFill>
              </a:rPr>
              <a:t>often</a:t>
            </a:r>
            <a:r>
              <a:rPr lang="en-US" altLang="ja-JP" sz="2400" dirty="0" smtClean="0">
                <a:solidFill>
                  <a:schemeClr val="bg1"/>
                </a:solidFill>
              </a:rPr>
              <a:t> go </a:t>
            </a:r>
            <a:r>
              <a:rPr lang="en-US" altLang="ja-JP" sz="2400" dirty="0">
                <a:solidFill>
                  <a:schemeClr val="bg1"/>
                </a:solidFill>
              </a:rPr>
              <a:t>to the </a:t>
            </a:r>
            <a:r>
              <a:rPr lang="en-US" altLang="ja-JP" sz="2400" dirty="0" smtClean="0">
                <a:solidFill>
                  <a:schemeClr val="bg1"/>
                </a:solidFill>
              </a:rPr>
              <a:t>bank.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7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5894" y="2474773"/>
            <a:ext cx="6648074" cy="15841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19991" y="4937911"/>
            <a:ext cx="8229739" cy="16269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0050" y="691978"/>
            <a:ext cx="8193281" cy="120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200" dirty="0" smtClean="0"/>
              <a:t>Negative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frequency</a:t>
            </a:r>
            <a:r>
              <a:rPr lang="ja-JP" altLang="en-US" sz="3200" dirty="0" smtClean="0"/>
              <a:t> </a:t>
            </a:r>
            <a:endParaRPr lang="en-US" altLang="ja-JP" sz="3200" dirty="0" smtClean="0"/>
          </a:p>
          <a:p>
            <a:pPr marL="0" indent="0" algn="ctr">
              <a:buNone/>
            </a:pPr>
            <a:r>
              <a:rPr lang="ja-JP" altLang="en-US" sz="3200" dirty="0" smtClean="0">
                <a:solidFill>
                  <a:srgbClr val="FFFF00"/>
                </a:solidFill>
              </a:rPr>
              <a:t>あまり　　ぜんぜん</a:t>
            </a:r>
            <a:endParaRPr lang="en-US" altLang="ja-JP" sz="3200" dirty="0" smtClean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796" y="2495237"/>
            <a:ext cx="838625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111680"/>
            <a:r>
              <a:rPr lang="en-US" altLang="ja-JP" sz="2400" dirty="0" smtClean="0">
                <a:solidFill>
                  <a:srgbClr val="FF6600"/>
                </a:solidFill>
              </a:rPr>
              <a:t>NEGATIVE FREQENCY</a:t>
            </a:r>
            <a:r>
              <a:rPr lang="ja-JP" altLang="en-US" sz="2400" dirty="0" smtClean="0">
                <a:solidFill>
                  <a:schemeClr val="bg1"/>
                </a:solidFill>
              </a:rPr>
              <a:t>　</a:t>
            </a:r>
            <a:r>
              <a:rPr lang="en-US" altLang="ja-JP" sz="2400" dirty="0" smtClean="0">
                <a:solidFill>
                  <a:schemeClr val="bg1"/>
                </a:solidFill>
              </a:rPr>
              <a:t>THING</a:t>
            </a:r>
            <a:r>
              <a:rPr lang="ja-JP" altLang="en-US" sz="2400" dirty="0" smtClean="0">
                <a:solidFill>
                  <a:srgbClr val="00B050"/>
                </a:solidFill>
              </a:rPr>
              <a:t>を </a:t>
            </a:r>
            <a:r>
              <a:rPr lang="en-US" altLang="ja-JP" sz="2400" dirty="0" smtClean="0">
                <a:solidFill>
                  <a:srgbClr val="00B050"/>
                </a:solidFill>
              </a:rPr>
              <a:t>  </a:t>
            </a:r>
            <a:r>
              <a:rPr lang="en-US" altLang="ja-JP" sz="2400" dirty="0" smtClean="0">
                <a:solidFill>
                  <a:schemeClr val="bg1"/>
                </a:solidFill>
              </a:rPr>
              <a:t>VERB</a:t>
            </a:r>
            <a:r>
              <a:rPr lang="ja-JP" altLang="en-US" sz="2400" dirty="0" smtClean="0">
                <a:solidFill>
                  <a:srgbClr val="FF0000"/>
                </a:solidFill>
              </a:rPr>
              <a:t>ません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0" lvl="2" indent="-111680"/>
            <a:endParaRPr lang="en-US" altLang="ja-JP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lvl="2" indent="-111680"/>
            <a:r>
              <a:rPr lang="ja-JP" altLang="en-US" sz="2400" dirty="0" smtClean="0">
                <a:solidFill>
                  <a:srgbClr val="FF6600"/>
                </a:solidFill>
              </a:rPr>
              <a:t>あまり</a:t>
            </a:r>
            <a:r>
              <a:rPr lang="ja-JP" altLang="en-US" sz="2400" dirty="0" smtClean="0">
                <a:solidFill>
                  <a:schemeClr val="bg2">
                    <a:lumMod val="50000"/>
                  </a:schemeClr>
                </a:solidFill>
              </a:rPr>
              <a:t>　う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</a:rPr>
              <a:t>ど</a:t>
            </a:r>
            <a:r>
              <a:rPr lang="ja-JP" altLang="en-US" sz="2400" dirty="0">
                <a:solidFill>
                  <a:schemeClr val="bg1"/>
                </a:solidFill>
              </a:rPr>
              <a:t>ん</a:t>
            </a:r>
            <a:r>
              <a:rPr lang="ja-JP" altLang="en-US" sz="2400" dirty="0">
                <a:solidFill>
                  <a:srgbClr val="00B050"/>
                </a:solidFill>
              </a:rPr>
              <a:t>を　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</a:rPr>
              <a:t>たべ</a:t>
            </a:r>
            <a:r>
              <a:rPr lang="ja-JP" altLang="en-US" sz="2400" dirty="0" smtClean="0">
                <a:solidFill>
                  <a:srgbClr val="FF0000"/>
                </a:solidFill>
              </a:rPr>
              <a:t>ません</a:t>
            </a:r>
            <a:r>
              <a:rPr lang="ja-JP" altLang="en-US" sz="2400" dirty="0">
                <a:solidFill>
                  <a:schemeClr val="bg2">
                    <a:lumMod val="50000"/>
                  </a:schemeClr>
                </a:solidFill>
              </a:rPr>
              <a:t>。</a:t>
            </a:r>
            <a:endParaRPr lang="en-US" altLang="ja-JP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lvl="2" indent="-111680"/>
            <a:r>
              <a:rPr lang="en-US" altLang="ja-JP" sz="2400" dirty="0" smtClean="0">
                <a:solidFill>
                  <a:schemeClr val="bg1"/>
                </a:solidFill>
              </a:rPr>
              <a:t>I </a:t>
            </a:r>
            <a:r>
              <a:rPr lang="en-US" altLang="ja-JP" sz="2400" dirty="0" smtClean="0">
                <a:solidFill>
                  <a:srgbClr val="FF6600"/>
                </a:solidFill>
              </a:rPr>
              <a:t>don’t</a:t>
            </a:r>
            <a:r>
              <a:rPr lang="en-US" altLang="ja-JP" sz="2400" dirty="0" smtClean="0">
                <a:solidFill>
                  <a:schemeClr val="bg1"/>
                </a:solidFill>
              </a:rPr>
              <a:t> eat </a:t>
            </a:r>
            <a:r>
              <a:rPr lang="en-US" altLang="ja-JP" sz="2400" dirty="0" err="1" smtClean="0">
                <a:solidFill>
                  <a:schemeClr val="bg1"/>
                </a:solidFill>
              </a:rPr>
              <a:t>Udon</a:t>
            </a:r>
            <a:r>
              <a:rPr lang="en-US" altLang="ja-JP" sz="2400" dirty="0">
                <a:solidFill>
                  <a:schemeClr val="bg1"/>
                </a:solidFill>
              </a:rPr>
              <a:t> </a:t>
            </a:r>
            <a:r>
              <a:rPr lang="en-US" altLang="ja-JP" sz="2400" dirty="0" smtClean="0">
                <a:solidFill>
                  <a:srgbClr val="FF6600"/>
                </a:solidFill>
              </a:rPr>
              <a:t>much</a:t>
            </a: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n-US" altLang="ja-JP" dirty="0"/>
          </a:p>
          <a:p>
            <a:pPr marL="0" lvl="2" indent="-111680"/>
            <a:endParaRPr lang="en-US" altLang="ja-JP" sz="2200" dirty="0" smtClean="0"/>
          </a:p>
          <a:p>
            <a:pPr marL="0" lvl="2" indent="-111680"/>
            <a:endParaRPr lang="en-US" altLang="ja-JP" sz="2200" dirty="0" smtClean="0"/>
          </a:p>
          <a:p>
            <a:pPr marL="0" lvl="2" indent="-111680"/>
            <a:endParaRPr lang="en-US" altLang="ja-JP" sz="2200" dirty="0"/>
          </a:p>
          <a:p>
            <a:pPr marL="0" lvl="2" indent="-111680"/>
            <a:r>
              <a:rPr lang="en-US" altLang="ja-JP" sz="2400" dirty="0" smtClean="0">
                <a:solidFill>
                  <a:srgbClr val="FF6600"/>
                </a:solidFill>
              </a:rPr>
              <a:t>NEGATIVE FREQUENCY</a:t>
            </a:r>
            <a:r>
              <a:rPr lang="ja-JP" altLang="en-US" sz="2400" dirty="0" smtClean="0">
                <a:solidFill>
                  <a:schemeClr val="bg1"/>
                </a:solidFill>
              </a:rPr>
              <a:t>　</a:t>
            </a:r>
            <a:r>
              <a:rPr lang="en-US" altLang="ja-JP" sz="2400" dirty="0" smtClean="0">
                <a:solidFill>
                  <a:schemeClr val="bg1"/>
                </a:solidFill>
              </a:rPr>
              <a:t>THING</a:t>
            </a:r>
            <a:r>
              <a:rPr lang="ja-JP" altLang="en-US" sz="2400" dirty="0" smtClean="0">
                <a:solidFill>
                  <a:srgbClr val="00B050"/>
                </a:solidFill>
              </a:rPr>
              <a:t>に </a:t>
            </a:r>
            <a:r>
              <a:rPr lang="en-US" altLang="ja-JP" sz="2400" dirty="0" smtClean="0">
                <a:solidFill>
                  <a:srgbClr val="00B050"/>
                </a:solidFill>
              </a:rPr>
              <a:t> </a:t>
            </a:r>
            <a:r>
              <a:rPr lang="en-US" altLang="ja-JP" sz="2400" dirty="0" smtClean="0">
                <a:solidFill>
                  <a:schemeClr val="bg1"/>
                </a:solidFill>
              </a:rPr>
              <a:t> </a:t>
            </a:r>
            <a:r>
              <a:rPr lang="en-US" altLang="ja-JP" sz="2400" dirty="0">
                <a:solidFill>
                  <a:schemeClr val="bg1"/>
                </a:solidFill>
              </a:rPr>
              <a:t>MOVEMENT </a:t>
            </a:r>
            <a:r>
              <a:rPr lang="en-US" altLang="ja-JP" sz="2400" dirty="0" smtClean="0">
                <a:solidFill>
                  <a:schemeClr val="bg1"/>
                </a:solidFill>
              </a:rPr>
              <a:t>VERB</a:t>
            </a:r>
            <a:r>
              <a:rPr lang="ja-JP" altLang="en-US" sz="2400" dirty="0" smtClean="0">
                <a:solidFill>
                  <a:srgbClr val="FF0000"/>
                </a:solidFill>
              </a:rPr>
              <a:t>ません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0" lvl="2" indent="-111680"/>
            <a:endParaRPr lang="en-US" altLang="ja-JP" sz="2400" dirty="0"/>
          </a:p>
          <a:p>
            <a:pPr marL="0" lvl="2" indent="-111680"/>
            <a:r>
              <a:rPr lang="ja-JP" altLang="en-US" sz="2400" dirty="0" smtClean="0">
                <a:solidFill>
                  <a:srgbClr val="FF6600"/>
                </a:solidFill>
              </a:rPr>
              <a:t>ぜんぜ</a:t>
            </a:r>
            <a:r>
              <a:rPr lang="ja-JP" altLang="en-US" sz="2400" dirty="0">
                <a:solidFill>
                  <a:srgbClr val="FF6600"/>
                </a:solidFill>
              </a:rPr>
              <a:t>ん</a:t>
            </a:r>
            <a:r>
              <a:rPr lang="ja-JP" altLang="en-US" sz="2400" dirty="0" smtClean="0">
                <a:solidFill>
                  <a:srgbClr val="FF6600"/>
                </a:solidFill>
              </a:rPr>
              <a:t>　</a:t>
            </a:r>
            <a:r>
              <a:rPr lang="ja-JP" altLang="en-US" sz="2400" dirty="0" smtClean="0">
                <a:solidFill>
                  <a:schemeClr val="bg1"/>
                </a:solidFill>
              </a:rPr>
              <a:t>ぎ</a:t>
            </a:r>
            <a:r>
              <a:rPr lang="ja-JP" altLang="en-US" sz="2400" dirty="0">
                <a:solidFill>
                  <a:schemeClr val="bg1"/>
                </a:solidFill>
              </a:rPr>
              <a:t>んこう</a:t>
            </a:r>
            <a:r>
              <a:rPr lang="ja-JP" altLang="en-US" sz="2400" dirty="0">
                <a:solidFill>
                  <a:srgbClr val="00B050"/>
                </a:solidFill>
              </a:rPr>
              <a:t>に</a:t>
            </a:r>
            <a:r>
              <a:rPr lang="ja-JP" altLang="en-US" sz="2400" dirty="0">
                <a:solidFill>
                  <a:schemeClr val="bg1"/>
                </a:solidFill>
              </a:rPr>
              <a:t>　い</a:t>
            </a:r>
            <a:r>
              <a:rPr lang="ja-JP" altLang="en-US" sz="2400" dirty="0" smtClean="0">
                <a:solidFill>
                  <a:schemeClr val="bg1"/>
                </a:solidFill>
              </a:rPr>
              <a:t>き</a:t>
            </a:r>
            <a:r>
              <a:rPr lang="ja-JP" altLang="en-US" sz="2400" dirty="0" smtClean="0">
                <a:solidFill>
                  <a:srgbClr val="FF0000"/>
                </a:solidFill>
              </a:rPr>
              <a:t>ませ</a:t>
            </a:r>
            <a:r>
              <a:rPr lang="ja-JP" altLang="en-US" sz="2400" dirty="0">
                <a:solidFill>
                  <a:srgbClr val="FF0000"/>
                </a:solidFill>
              </a:rPr>
              <a:t>ん</a:t>
            </a:r>
            <a:r>
              <a:rPr lang="ja-JP" altLang="en-US" sz="2400" dirty="0" smtClean="0">
                <a:solidFill>
                  <a:schemeClr val="bg1"/>
                </a:solidFill>
              </a:rPr>
              <a:t>。</a:t>
            </a:r>
            <a:endParaRPr lang="en-US" altLang="ja-JP" sz="2400" dirty="0">
              <a:solidFill>
                <a:schemeClr val="bg1"/>
              </a:solidFill>
            </a:endParaRPr>
          </a:p>
          <a:p>
            <a:pPr marL="0" lvl="2" indent="-111680"/>
            <a:r>
              <a:rPr lang="en-US" altLang="ja-JP" sz="2400" dirty="0" smtClean="0">
                <a:solidFill>
                  <a:schemeClr val="bg1"/>
                </a:solidFill>
              </a:rPr>
              <a:t>I </a:t>
            </a:r>
            <a:r>
              <a:rPr lang="en-US" altLang="ja-JP" sz="2400" dirty="0" smtClean="0">
                <a:solidFill>
                  <a:srgbClr val="FF6600"/>
                </a:solidFill>
              </a:rPr>
              <a:t>don’t </a:t>
            </a:r>
            <a:r>
              <a:rPr lang="en-US" altLang="ja-JP" sz="2400" dirty="0" smtClean="0">
                <a:solidFill>
                  <a:schemeClr val="bg1"/>
                </a:solidFill>
              </a:rPr>
              <a:t>go </a:t>
            </a:r>
            <a:r>
              <a:rPr lang="en-US" altLang="ja-JP" sz="2400" dirty="0">
                <a:solidFill>
                  <a:schemeClr val="bg1"/>
                </a:solidFill>
              </a:rPr>
              <a:t>to the </a:t>
            </a:r>
            <a:r>
              <a:rPr lang="en-US" altLang="ja-JP" sz="2400" dirty="0" smtClean="0">
                <a:solidFill>
                  <a:schemeClr val="bg1"/>
                </a:solidFill>
              </a:rPr>
              <a:t>bank</a:t>
            </a:r>
            <a:r>
              <a:rPr lang="ja-JP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ja-JP" sz="2400" dirty="0" smtClean="0">
                <a:solidFill>
                  <a:srgbClr val="FF6600"/>
                </a:solidFill>
              </a:rPr>
              <a:t>at all</a:t>
            </a:r>
            <a:r>
              <a:rPr lang="en-US" altLang="ja-JP" sz="2400" dirty="0" smtClean="0">
                <a:solidFill>
                  <a:schemeClr val="bg1"/>
                </a:solidFill>
              </a:rPr>
              <a:t>.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9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6301945" y="609600"/>
            <a:ext cx="2842055" cy="1408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7" y="1905322"/>
            <a:ext cx="2035175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5331" y="192657"/>
            <a:ext cx="5090984" cy="523220"/>
          </a:xfrm>
          <a:prstGeom prst="rect">
            <a:avLst/>
          </a:prstGeom>
          <a:solidFill>
            <a:srgbClr val="A28E6A">
              <a:lumMod val="60000"/>
              <a:lumOff val="40000"/>
            </a:srgbClr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明朝B"/>
              </a:rPr>
              <a:t>よく</a:t>
            </a: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明朝B"/>
              </a:rPr>
              <a:t>　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明朝B"/>
              </a:rPr>
              <a:t>THING</a:t>
            </a:r>
            <a:r>
              <a:rPr lang="ja-JP" altLang="en-US" sz="2800" kern="0" noProof="0" dirty="0" smtClean="0">
                <a:solidFill>
                  <a:prstClr val="black"/>
                </a:solidFill>
                <a:latin typeface="HG明朝B"/>
              </a:rPr>
              <a:t>を　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明朝B"/>
              </a:rPr>
              <a:t>VERB</a:t>
            </a: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明朝B"/>
              </a:rPr>
              <a:t>ますか。</a:t>
            </a:r>
            <a:endParaRPr kumimoji="0" lang="en-AU" alt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330" y="856590"/>
            <a:ext cx="6011680" cy="523220"/>
          </a:xfrm>
          <a:prstGeom prst="rect">
            <a:avLst/>
          </a:prstGeom>
          <a:solidFill>
            <a:srgbClr val="9B2D1F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G明朝B"/>
              </a:rPr>
              <a:t>POS</a:t>
            </a: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G明朝B"/>
              </a:rPr>
              <a:t>　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G明朝B"/>
              </a:rPr>
              <a:t>FREQUENCY</a:t>
            </a: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明朝B"/>
              </a:rPr>
              <a:t>　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明朝B"/>
              </a:rPr>
              <a:t>THING</a:t>
            </a:r>
            <a:r>
              <a:rPr lang="ja-JP" altLang="en-US" sz="2800" kern="0" dirty="0" smtClean="0">
                <a:solidFill>
                  <a:prstClr val="black"/>
                </a:solidFill>
                <a:latin typeface="HG明朝B"/>
              </a:rPr>
              <a:t>を</a:t>
            </a: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明朝B"/>
              </a:rPr>
              <a:t> 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明朝B"/>
              </a:rPr>
              <a:t>VERB</a:t>
            </a: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明朝B"/>
              </a:rPr>
              <a:t>ます。</a:t>
            </a:r>
            <a:endParaRPr kumimoji="0" lang="en-A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09" y="3556069"/>
            <a:ext cx="1425483" cy="1425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28" y="5173361"/>
            <a:ext cx="1989764" cy="1492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0589" y="1839656"/>
            <a:ext cx="1606378" cy="143692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9210" y="3465172"/>
            <a:ext cx="1382785" cy="145224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3565" y="2205697"/>
            <a:ext cx="2243022" cy="1736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6772" y="4336293"/>
            <a:ext cx="1498427" cy="211777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4160" y="5105999"/>
            <a:ext cx="1627046" cy="162704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1945" y="856590"/>
            <a:ext cx="2700375" cy="162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7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755027" y="609600"/>
            <a:ext cx="2388973" cy="1359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5331" y="192657"/>
            <a:ext cx="5090984" cy="523220"/>
          </a:xfrm>
          <a:prstGeom prst="rect">
            <a:avLst/>
          </a:prstGeom>
          <a:solidFill>
            <a:srgbClr val="A28E6A">
              <a:lumMod val="60000"/>
              <a:lumOff val="40000"/>
            </a:srgbClr>
          </a:solidFill>
          <a:ln w="571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明朝B"/>
              </a:rPr>
              <a:t>よく</a:t>
            </a: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明朝B"/>
              </a:rPr>
              <a:t>　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明朝B"/>
              </a:rPr>
              <a:t>THING</a:t>
            </a:r>
            <a:r>
              <a:rPr lang="ja-JP" altLang="en-US" sz="2800" kern="0" noProof="0" dirty="0" smtClean="0">
                <a:solidFill>
                  <a:prstClr val="black"/>
                </a:solidFill>
                <a:latin typeface="HG明朝B"/>
              </a:rPr>
              <a:t>を　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明朝B"/>
              </a:rPr>
              <a:t>VERB</a:t>
            </a: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明朝B"/>
              </a:rPr>
              <a:t>ますか。</a:t>
            </a:r>
            <a:endParaRPr kumimoji="0" lang="en-AU" alt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330" y="856590"/>
            <a:ext cx="6491416" cy="523220"/>
          </a:xfrm>
          <a:prstGeom prst="rect">
            <a:avLst/>
          </a:prstGeom>
          <a:solidFill>
            <a:srgbClr val="9B2D1F">
              <a:lumMod val="20000"/>
              <a:lumOff val="80000"/>
            </a:srgbClr>
          </a:solidFill>
          <a:ln w="57150" cap="flat" cmpd="sng" algn="ctr">
            <a:solidFill>
              <a:sysClr val="windowText" lastClr="00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kern="0" dirty="0" smtClean="0">
                <a:solidFill>
                  <a:srgbClr val="FF6600"/>
                </a:solidFill>
                <a:latin typeface="HG明朝B"/>
              </a:rPr>
              <a:t>NE</a:t>
            </a:r>
            <a:r>
              <a:rPr lang="en-US" altLang="ja-JP" sz="2000" kern="0" dirty="0">
                <a:solidFill>
                  <a:srgbClr val="FF6600"/>
                </a:solidFill>
                <a:latin typeface="HG明朝B"/>
              </a:rPr>
              <a:t>G</a:t>
            </a: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G明朝B"/>
              </a:rPr>
              <a:t>　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G明朝B"/>
              </a:rPr>
              <a:t>FREQUENCY</a:t>
            </a: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明朝B"/>
              </a:rPr>
              <a:t>　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明朝B"/>
              </a:rPr>
              <a:t>THING</a:t>
            </a:r>
            <a:r>
              <a:rPr lang="ja-JP" altLang="en-US" sz="2800" kern="0" dirty="0" smtClean="0">
                <a:solidFill>
                  <a:prstClr val="black"/>
                </a:solidFill>
                <a:latin typeface="HG明朝B"/>
              </a:rPr>
              <a:t>を</a:t>
            </a: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明朝B"/>
              </a:rPr>
              <a:t> </a:t>
            </a:r>
            <a:r>
              <a:rPr kumimoji="0" lang="en-US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明朝B"/>
              </a:rPr>
              <a:t>VERB</a:t>
            </a: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G明朝B"/>
              </a:rPr>
              <a:t>ません</a:t>
            </a: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明朝B"/>
              </a:rPr>
              <a:t>。</a:t>
            </a:r>
            <a:endParaRPr kumimoji="0" lang="en-AU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027" y="869444"/>
            <a:ext cx="2343408" cy="1445387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2" y="1795585"/>
            <a:ext cx="2087125" cy="144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53" y="3493585"/>
            <a:ext cx="2703750" cy="1454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639" y="5098177"/>
            <a:ext cx="1610863" cy="1691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99" y="1795585"/>
            <a:ext cx="1975415" cy="132655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7212" y="3261667"/>
            <a:ext cx="1686208" cy="16862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6953" y="5200810"/>
            <a:ext cx="2212447" cy="15047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8823" y="2150542"/>
            <a:ext cx="1845276" cy="17503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309" y="4016526"/>
            <a:ext cx="1725489" cy="1184284"/>
          </a:xfrm>
          <a:prstGeom prst="rect">
            <a:avLst/>
          </a:prstGeom>
        </p:spPr>
      </p:pic>
      <p:pic>
        <p:nvPicPr>
          <p:cNvPr id="33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88" y="5408102"/>
            <a:ext cx="1761945" cy="132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3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3" y="1341352"/>
            <a:ext cx="1800200" cy="2552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2034" y="2380868"/>
            <a:ext cx="3244539" cy="70788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6BB1C9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Genki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Textbook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99 #IV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err="1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Genki</a:t>
            </a:r>
            <a:r>
              <a:rPr lang="en-US" sz="2000" kern="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Textbook pg100 #V (C)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3" y="4077657"/>
            <a:ext cx="1833675" cy="2597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9699" y="4581713"/>
            <a:ext cx="3324949" cy="70788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6BB1C9"/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Workbook</a:t>
            </a: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ja-JP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pg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32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noProof="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Workbook </a:t>
            </a:r>
            <a:r>
              <a:rPr lang="en-US" sz="2000" kern="0" noProof="0" dirty="0" err="1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pg</a:t>
            </a:r>
            <a:r>
              <a:rPr lang="en-US" sz="2000" kern="0" noProof="0" dirty="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</a:rPr>
              <a:t> 34 #C (listening)</a:t>
            </a:r>
            <a:endParaRPr kumimoji="0" lang="en-A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128</TotalTime>
  <Words>67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HG明朝B</vt:lpstr>
      <vt:lpstr>MS PGothic</vt:lpstr>
      <vt:lpstr>Arial</vt:lpstr>
      <vt:lpstr>Calibri</vt:lpstr>
      <vt:lpstr>Century Gothic</vt:lpstr>
      <vt:lpstr>Trebuchet MS</vt:lpstr>
      <vt:lpstr>Berlin</vt:lpstr>
      <vt:lpstr>よく　しますか。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よくしますか。</dc:title>
  <dc:creator>Inge Foley</dc:creator>
  <cp:lastModifiedBy>Inge Foley</cp:lastModifiedBy>
  <cp:revision>8</cp:revision>
  <dcterms:created xsi:type="dcterms:W3CDTF">2014-09-22T02:32:27Z</dcterms:created>
  <dcterms:modified xsi:type="dcterms:W3CDTF">2014-09-22T04:41:07Z</dcterms:modified>
</cp:coreProperties>
</file>