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7" r:id="rId3"/>
    <p:sldId id="262" r:id="rId4"/>
    <p:sldId id="264" r:id="rId5"/>
    <p:sldId id="265" r:id="rId6"/>
    <p:sldId id="266" r:id="rId7"/>
    <p:sldId id="267"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0"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3" d="2"/>
        <a:sy n="3" d="2"/>
      </p:scale>
      <p:origin x="0" y="0"/>
    </p:cViewPr>
  </p:notesTextViewPr>
  <p:sorterViewPr>
    <p:cViewPr>
      <p:scale>
        <a:sx n="130" d="100"/>
        <a:sy n="130" d="100"/>
      </p:scale>
      <p:origin x="0" y="0"/>
    </p:cViewPr>
  </p:sorter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12/8/2014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12/8/2014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12/8/2014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12/8/2014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12/8/2014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12/8/2014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12/8/2014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12/8/2014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12/8/2014</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2405" y="2702256"/>
            <a:ext cx="6858002" cy="1034600"/>
          </a:xfrm>
        </p:spPr>
        <p:txBody>
          <a:bodyPr>
            <a:normAutofit/>
          </a:bodyPr>
          <a:lstStyle/>
          <a:p>
            <a:r>
              <a:rPr lang="id-I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Guess What?</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8430" y="1667906"/>
            <a:ext cx="2181233" cy="2800421"/>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002" y="2171701"/>
            <a:ext cx="5745708" cy="2514599"/>
          </a:xfrm>
        </p:spPr>
        <p:txBody>
          <a:bodyPr>
            <a:normAutofit fontScale="90000"/>
          </a:bodyPr>
          <a:lstStyle/>
          <a:p>
            <a:pPr algn="just">
              <a:lnSpc>
                <a:spcPct val="150000"/>
              </a:lnSpc>
            </a:pPr>
            <a:r>
              <a:rPr lang="id-ID" sz="4000" b="1" dirty="0" smtClean="0"/>
              <a:t>Kadomatsu</a:t>
            </a:r>
            <a:br>
              <a:rPr lang="id-ID" sz="4000" b="1" dirty="0" smtClean="0"/>
            </a:br>
            <a:r>
              <a:rPr lang="en-US" sz="1800" b="1" dirty="0"/>
              <a:t>is a traditional Japanese decoration of the New Year placed in pairs in front of homes to welcome ancestral spirits or kami of the harvest. They are placed after Christmas until January </a:t>
            </a:r>
            <a:r>
              <a:rPr lang="en-US" sz="1800" b="1" dirty="0" smtClean="0"/>
              <a:t>7</a:t>
            </a:r>
            <a:r>
              <a:rPr lang="id-ID" sz="1800" b="1" dirty="0" smtClean="0"/>
              <a:t> </a:t>
            </a:r>
            <a:r>
              <a:rPr lang="en-US" sz="1800" b="1" dirty="0" smtClean="0"/>
              <a:t>and </a:t>
            </a:r>
            <a:r>
              <a:rPr lang="en-US" sz="1800" b="1" dirty="0"/>
              <a:t>are considered temporary </a:t>
            </a:r>
            <a:r>
              <a:rPr lang="en-US" sz="1800" b="1" dirty="0" smtClean="0"/>
              <a:t>housing</a:t>
            </a:r>
            <a:r>
              <a:rPr lang="id-ID" sz="1800" b="1" dirty="0" smtClean="0"/>
              <a:t> </a:t>
            </a:r>
            <a:r>
              <a:rPr lang="en-US" sz="1800" b="1" dirty="0" smtClean="0"/>
              <a:t>for </a:t>
            </a:r>
            <a:r>
              <a:rPr lang="en-US" sz="1800" b="1" dirty="0"/>
              <a:t>kami</a:t>
            </a:r>
            <a:r>
              <a:rPr lang="en-US" sz="1800" b="1" dirty="0" smtClean="0"/>
              <a:t>.</a:t>
            </a:r>
            <a:endParaRPr lang="en-US" sz="1800" b="1"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4567"/>
          <a:stretch/>
        </p:blipFill>
        <p:spPr>
          <a:xfrm>
            <a:off x="887119" y="494163"/>
            <a:ext cx="4612944" cy="5869674"/>
          </a:xfrm>
          <a:prstGeom prst="rect">
            <a:avLst/>
          </a:prstGeom>
          <a:ln w="38100">
            <a:solidFill>
              <a:schemeClr val="tx2"/>
            </a:solidFill>
          </a:ln>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002" y="2171701"/>
            <a:ext cx="5745708" cy="2514599"/>
          </a:xfrm>
        </p:spPr>
        <p:txBody>
          <a:bodyPr>
            <a:normAutofit fontScale="90000"/>
          </a:bodyPr>
          <a:lstStyle/>
          <a:p>
            <a:pPr algn="just">
              <a:lnSpc>
                <a:spcPct val="150000"/>
              </a:lnSpc>
            </a:pPr>
            <a:r>
              <a:rPr lang="id-ID" sz="4000" b="1" dirty="0" smtClean="0"/>
              <a:t>Daruma</a:t>
            </a:r>
            <a:br>
              <a:rPr lang="id-ID" sz="4000" b="1" dirty="0" smtClean="0"/>
            </a:br>
            <a:r>
              <a:rPr lang="en-US" sz="1800" b="1" dirty="0"/>
              <a:t>is a traditional handmade Japanese wishing </a:t>
            </a:r>
            <a:r>
              <a:rPr lang="en-US" sz="1800" b="1" dirty="0" smtClean="0"/>
              <a:t>doll</a:t>
            </a:r>
            <a:r>
              <a:rPr lang="id-ID" sz="1800" b="1" dirty="0" smtClean="0"/>
              <a:t> </a:t>
            </a:r>
            <a:r>
              <a:rPr lang="en-US" sz="1800" b="1" dirty="0" smtClean="0"/>
              <a:t>that </a:t>
            </a:r>
            <a:r>
              <a:rPr lang="en-US" sz="1800" b="1" dirty="0"/>
              <a:t>keeps us focused on achieving our </a:t>
            </a:r>
            <a:r>
              <a:rPr lang="en-US" sz="1800" b="1" dirty="0" smtClean="0"/>
              <a:t>goals</a:t>
            </a:r>
            <a:r>
              <a:rPr lang="id-ID" sz="1800" b="1" dirty="0" smtClean="0"/>
              <a:t>. Daruma</a:t>
            </a:r>
            <a:r>
              <a:rPr lang="en-US" sz="1800" b="1" dirty="0" smtClean="0"/>
              <a:t> </a:t>
            </a:r>
            <a:r>
              <a:rPr lang="en-US" sz="1800" b="1" dirty="0"/>
              <a:t>dolls are representations of the historical Indian priest </a:t>
            </a:r>
            <a:r>
              <a:rPr lang="en-US" sz="1800" b="1" dirty="0" smtClean="0"/>
              <a:t>Bodhi</a:t>
            </a:r>
            <a:r>
              <a:rPr lang="id-ID" sz="1800" b="1" dirty="0" smtClean="0"/>
              <a:t>darma</a:t>
            </a:r>
            <a:r>
              <a:rPr lang="en-US" sz="1800" b="1" dirty="0" smtClean="0"/>
              <a:t>, </a:t>
            </a:r>
            <a:r>
              <a:rPr lang="en-US" sz="1800" b="1" dirty="0"/>
              <a:t>a sage who traveled throughout Japan and China in the 5th or 6th </a:t>
            </a:r>
            <a:r>
              <a:rPr lang="en-US" sz="1800" b="1" dirty="0" smtClean="0"/>
              <a:t>century</a:t>
            </a:r>
            <a:r>
              <a:rPr lang="id-ID" sz="1800" b="1" dirty="0" smtClean="0"/>
              <a:t>.</a:t>
            </a:r>
            <a:endParaRPr lang="en-US" sz="18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68" y="907927"/>
            <a:ext cx="4955426" cy="5042147"/>
          </a:xfrm>
          <a:prstGeom prst="rect">
            <a:avLst/>
          </a:prstGeom>
          <a:ln w="38100">
            <a:solidFill>
              <a:schemeClr val="tx2"/>
            </a:solidFill>
          </a:ln>
        </p:spPr>
      </p:pic>
    </p:spTree>
    <p:extLst>
      <p:ext uri="{BB962C8B-B14F-4D97-AF65-F5344CB8AC3E}">
        <p14:creationId xmlns:p14="http://schemas.microsoft.com/office/powerpoint/2010/main" val="31673071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722" y="1816005"/>
            <a:ext cx="5745708" cy="3225990"/>
          </a:xfrm>
        </p:spPr>
        <p:txBody>
          <a:bodyPr>
            <a:normAutofit fontScale="90000"/>
          </a:bodyPr>
          <a:lstStyle/>
          <a:p>
            <a:pPr algn="just">
              <a:lnSpc>
                <a:spcPct val="150000"/>
              </a:lnSpc>
            </a:pPr>
            <a:r>
              <a:rPr lang="id-ID" sz="4000" b="1" dirty="0" smtClean="0"/>
              <a:t>Hinamatsuri</a:t>
            </a:r>
            <a:br>
              <a:rPr lang="id-ID" sz="4000" b="1" dirty="0" smtClean="0"/>
            </a:br>
            <a:r>
              <a:rPr lang="id-ID" sz="1800" b="1" dirty="0" smtClean="0"/>
              <a:t>also </a:t>
            </a:r>
            <a:r>
              <a:rPr lang="id-ID" sz="1800" b="1" dirty="0"/>
              <a:t>called Doll's Day or Girls' Day, is a special day in </a:t>
            </a:r>
            <a:r>
              <a:rPr lang="id-ID" sz="1800" b="1" dirty="0" smtClean="0"/>
              <a:t>Japan. Hinamatsuri </a:t>
            </a:r>
            <a:r>
              <a:rPr lang="id-ID" sz="1800" b="1" dirty="0"/>
              <a:t>is celebrated each year on March </a:t>
            </a:r>
            <a:r>
              <a:rPr lang="id-ID" sz="1800" b="1" dirty="0" smtClean="0"/>
              <a:t>3. Platforms </a:t>
            </a:r>
            <a:r>
              <a:rPr lang="id-ID" sz="1800" b="1" dirty="0"/>
              <a:t>covered with a red carpet are used to display a set of ornamental dolls </a:t>
            </a:r>
            <a:r>
              <a:rPr lang="id-ID" sz="1800" b="1" dirty="0" smtClean="0"/>
              <a:t>(hina-ningyō) representing </a:t>
            </a:r>
            <a:r>
              <a:rPr lang="id-ID" sz="1800" b="1" dirty="0"/>
              <a:t>the Emperor, Empress, attendants, and musicians in traditional court dress of the Heian </a:t>
            </a:r>
            <a:r>
              <a:rPr lang="id-ID" sz="1800" b="1" dirty="0" smtClean="0"/>
              <a:t>period.</a:t>
            </a:r>
            <a:endParaRPr lang="en-US" sz="18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52" y="267919"/>
            <a:ext cx="5380564" cy="6322163"/>
          </a:xfrm>
          <a:prstGeom prst="rect">
            <a:avLst/>
          </a:prstGeom>
          <a:ln w="38100">
            <a:solidFill>
              <a:schemeClr val="tx2"/>
            </a:solidFill>
          </a:ln>
        </p:spPr>
      </p:pic>
    </p:spTree>
    <p:extLst>
      <p:ext uri="{BB962C8B-B14F-4D97-AF65-F5344CB8AC3E}">
        <p14:creationId xmlns:p14="http://schemas.microsoft.com/office/powerpoint/2010/main" val="32366058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314" y="1842449"/>
            <a:ext cx="5745708" cy="2843852"/>
          </a:xfrm>
        </p:spPr>
        <p:txBody>
          <a:bodyPr>
            <a:normAutofit fontScale="90000"/>
          </a:bodyPr>
          <a:lstStyle/>
          <a:p>
            <a:pPr algn="just">
              <a:lnSpc>
                <a:spcPct val="150000"/>
              </a:lnSpc>
            </a:pPr>
            <a:r>
              <a:rPr lang="id-ID" sz="4000" b="1" dirty="0" smtClean="0"/>
              <a:t>Koinobori</a:t>
            </a:r>
            <a:br>
              <a:rPr lang="id-ID" sz="4000" b="1" dirty="0" smtClean="0"/>
            </a:br>
            <a:r>
              <a:rPr lang="id-ID" sz="1800" b="1" dirty="0"/>
              <a:t>are </a:t>
            </a:r>
            <a:r>
              <a:rPr lang="id-ID" sz="1800" b="1" dirty="0" smtClean="0"/>
              <a:t>carp-shaped </a:t>
            </a:r>
            <a:r>
              <a:rPr lang="id-ID" sz="1800" b="1" dirty="0"/>
              <a:t>wind socks traditionally flown in Japan to </a:t>
            </a:r>
            <a:r>
              <a:rPr lang="id-ID" sz="1800" b="1" dirty="0" smtClean="0"/>
              <a:t>celebrate Children's Day on May 5. </a:t>
            </a:r>
            <a:r>
              <a:rPr lang="en-US" sz="1800" b="1" dirty="0"/>
              <a:t>Landscapes across Japan are decorated with </a:t>
            </a:r>
            <a:r>
              <a:rPr lang="id-ID" sz="1800" b="1" dirty="0" smtClean="0"/>
              <a:t>koinobori</a:t>
            </a:r>
            <a:r>
              <a:rPr lang="en-US" sz="1800" b="1" dirty="0" smtClean="0"/>
              <a:t> </a:t>
            </a:r>
            <a:r>
              <a:rPr lang="en-US" sz="1800" b="1" dirty="0"/>
              <a:t>from April to early May, in honor of sons for a good future and in the hope that they will grow up healthy and strong.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34" y="806924"/>
            <a:ext cx="5244153" cy="5244153"/>
          </a:xfrm>
          <a:prstGeom prst="rect">
            <a:avLst/>
          </a:prstGeom>
          <a:ln w="38100">
            <a:solidFill>
              <a:schemeClr val="tx2"/>
            </a:solidFill>
          </a:ln>
        </p:spPr>
      </p:pic>
    </p:spTree>
    <p:extLst>
      <p:ext uri="{BB962C8B-B14F-4D97-AF65-F5344CB8AC3E}">
        <p14:creationId xmlns:p14="http://schemas.microsoft.com/office/powerpoint/2010/main" val="709236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8" y="2177671"/>
            <a:ext cx="5745708" cy="2502658"/>
          </a:xfrm>
        </p:spPr>
        <p:txBody>
          <a:bodyPr>
            <a:normAutofit fontScale="90000"/>
          </a:bodyPr>
          <a:lstStyle/>
          <a:p>
            <a:pPr algn="ctr">
              <a:lnSpc>
                <a:spcPct val="150000"/>
              </a:lnSpc>
            </a:pPr>
            <a:r>
              <a:rPr lang="id-ID" sz="4000" b="1" dirty="0" smtClean="0"/>
              <a:t>Teru Teru Bouzu</a:t>
            </a:r>
            <a:br>
              <a:rPr lang="id-ID" sz="4000" b="1" dirty="0" smtClean="0"/>
            </a:br>
            <a:r>
              <a:rPr lang="en-US" sz="1800" b="1" dirty="0"/>
              <a:t> is a little traditional handmade doll made of </a:t>
            </a:r>
            <a:r>
              <a:rPr lang="en-US" sz="1800" b="1" dirty="0" smtClean="0"/>
              <a:t>white</a:t>
            </a:r>
            <a:r>
              <a:rPr lang="id-ID" sz="1800" b="1" dirty="0" smtClean="0"/>
              <a:t> </a:t>
            </a:r>
            <a:r>
              <a:rPr lang="en-US" sz="1800" b="1" dirty="0" smtClean="0"/>
              <a:t>paper </a:t>
            </a:r>
            <a:r>
              <a:rPr lang="en-US" sz="1800" b="1" dirty="0"/>
              <a:t>or cloth that Japanese farmers began hanging outside of their window by a </a:t>
            </a:r>
            <a:r>
              <a:rPr lang="en-US" sz="1800" b="1" dirty="0" smtClean="0"/>
              <a:t>string.</a:t>
            </a:r>
            <a:r>
              <a:rPr lang="id-ID" sz="1800" b="1" dirty="0" smtClean="0"/>
              <a:t> </a:t>
            </a:r>
            <a:r>
              <a:rPr lang="en-US" sz="1800" b="1" dirty="0" smtClean="0"/>
              <a:t>This </a:t>
            </a:r>
            <a:r>
              <a:rPr lang="en-US" sz="1800" b="1" dirty="0"/>
              <a:t>amulet is supposed to have magical powers to bring good weather and to stop or prevent a rainy day</a:t>
            </a:r>
            <a:r>
              <a:rPr lang="en-US" sz="1800" b="1" dirty="0" smtClean="0"/>
              <a:t>.</a:t>
            </a:r>
            <a:endParaRPr lang="en-US" sz="18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39" y="1132764"/>
            <a:ext cx="5151952" cy="4157505"/>
          </a:xfrm>
          <a:prstGeom prst="rect">
            <a:avLst/>
          </a:prstGeom>
          <a:ln w="38100">
            <a:solidFill>
              <a:schemeClr val="tx2"/>
            </a:solidFill>
          </a:ln>
        </p:spPr>
      </p:pic>
    </p:spTree>
    <p:extLst>
      <p:ext uri="{BB962C8B-B14F-4D97-AF65-F5344CB8AC3E}">
        <p14:creationId xmlns:p14="http://schemas.microsoft.com/office/powerpoint/2010/main" val="35074077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8" y="2358078"/>
            <a:ext cx="5745708" cy="2141845"/>
          </a:xfrm>
        </p:spPr>
        <p:txBody>
          <a:bodyPr>
            <a:normAutofit fontScale="90000"/>
          </a:bodyPr>
          <a:lstStyle/>
          <a:p>
            <a:pPr algn="just">
              <a:lnSpc>
                <a:spcPct val="150000"/>
              </a:lnSpc>
            </a:pPr>
            <a:r>
              <a:rPr lang="id-ID" sz="4000" b="1" dirty="0" smtClean="0"/>
              <a:t>Omamori</a:t>
            </a:r>
            <a:br>
              <a:rPr lang="id-ID" sz="4000" b="1" dirty="0" smtClean="0"/>
            </a:br>
            <a:r>
              <a:rPr lang="en-US" sz="1800" b="1" dirty="0"/>
              <a:t>are Japanese </a:t>
            </a:r>
            <a:r>
              <a:rPr lang="en-US" sz="1800" b="1" dirty="0" smtClean="0"/>
              <a:t>amulets</a:t>
            </a:r>
            <a:r>
              <a:rPr lang="id-ID" sz="1800" b="1" dirty="0" smtClean="0"/>
              <a:t> </a:t>
            </a:r>
            <a:r>
              <a:rPr lang="en-US" sz="1800" b="1" dirty="0" smtClean="0"/>
              <a:t>commonly </a:t>
            </a:r>
            <a:r>
              <a:rPr lang="en-US" sz="1800" b="1" dirty="0"/>
              <a:t>sold at religious sites and dedicated to particular Shinto deities as well as Buddhist figures, and may serve to provide various forms of luck or protection</a:t>
            </a:r>
            <a:r>
              <a:rPr lang="en-US" sz="1800" b="1" dirty="0" smtClean="0"/>
              <a:t>.</a:t>
            </a:r>
            <a:endParaRPr lang="en-US" sz="18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39" y="1274967"/>
            <a:ext cx="5151952" cy="3873098"/>
          </a:xfrm>
          <a:prstGeom prst="rect">
            <a:avLst/>
          </a:prstGeom>
          <a:ln w="38100">
            <a:solidFill>
              <a:schemeClr val="tx2"/>
            </a:solidFill>
          </a:ln>
        </p:spPr>
      </p:pic>
    </p:spTree>
    <p:extLst>
      <p:ext uri="{BB962C8B-B14F-4D97-AF65-F5344CB8AC3E}">
        <p14:creationId xmlns:p14="http://schemas.microsoft.com/office/powerpoint/2010/main" val="4126507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2968957"/>
            <a:ext cx="6858002" cy="920087"/>
          </a:xfrm>
        </p:spPr>
        <p:txBody>
          <a:bodyPr>
            <a:normAutofit/>
          </a:bodyPr>
          <a:lstStyle/>
          <a:p>
            <a:r>
              <a:rPr lang="id-I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Excellent!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038" y="1686041"/>
            <a:ext cx="2631876" cy="2939998"/>
          </a:xfrm>
          <a:prstGeom prst="rect">
            <a:avLst/>
          </a:prstGeom>
        </p:spPr>
      </p:pic>
    </p:spTree>
    <p:extLst>
      <p:ext uri="{BB962C8B-B14F-4D97-AF65-F5344CB8AC3E}">
        <p14:creationId xmlns:p14="http://schemas.microsoft.com/office/powerpoint/2010/main" val="41696088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awing Landscap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Drawing Landscape</Template>
  <TotalTime>0</TotalTime>
  <Words>13</Words>
  <Application>Microsoft Office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Segoe Print</vt:lpstr>
      <vt:lpstr>Drawing Landscape</vt:lpstr>
      <vt:lpstr>Guess What?</vt:lpstr>
      <vt:lpstr>Kadomatsu is a traditional Japanese decoration of the New Year placed in pairs in front of homes to welcome ancestral spirits or kami of the harvest. They are placed after Christmas until January 7 and are considered temporary housing for kami.</vt:lpstr>
      <vt:lpstr>Daruma is a traditional handmade Japanese wishing doll that keeps us focused on achieving our goals. Daruma dolls are representations of the historical Indian priest Bodhidarma, a sage who traveled throughout Japan and China in the 5th or 6th century.</vt:lpstr>
      <vt:lpstr>Hinamatsuri also called Doll's Day or Girls' Day, is a special day in Japan. Hinamatsuri is celebrated each year on March 3. Platforms covered with a red carpet are used to display a set of ornamental dolls (hina-ningyō) representing the Emperor, Empress, attendants, and musicians in traditional court dress of the Heian period.</vt:lpstr>
      <vt:lpstr>Koinobori are carp-shaped wind socks traditionally flown in Japan to celebrate Children's Day on May 5. Landscapes across Japan are decorated with koinobori from April to early May, in honor of sons for a good future and in the hope that they will grow up healthy and strong.</vt:lpstr>
      <vt:lpstr>Teru Teru Bouzu  is a little traditional handmade doll made of white paper or cloth that Japanese farmers began hanging outside of their window by a string. This amulet is supposed to have magical powers to bring good weather and to stop or prevent a rainy day.</vt:lpstr>
      <vt:lpstr>Omamori are Japanese amulets commonly sold at religious sites and dedicated to particular Shinto deities as well as Buddhist figures, and may serve to provide various forms of luck or protection.</vt:lpstr>
      <vt:lpstr>Excellent!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2014-11-14T10:38:57Z</dcterms:created>
  <dcterms:modified xsi:type="dcterms:W3CDTF">2014-12-07T22:49:41Z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