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6" r:id="rId4"/>
    <p:sldId id="258" r:id="rId5"/>
    <p:sldId id="267" r:id="rId6"/>
    <p:sldId id="259" r:id="rId7"/>
    <p:sldId id="269" r:id="rId8"/>
    <p:sldId id="260" r:id="rId9"/>
    <p:sldId id="271" r:id="rId10"/>
    <p:sldId id="261" r:id="rId11"/>
    <p:sldId id="272" r:id="rId12"/>
    <p:sldId id="262" r:id="rId13"/>
    <p:sldId id="273" r:id="rId14"/>
    <p:sldId id="26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CE5BFB-9831-4682-8D8B-15B495F2949E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FDDE2B-951A-4131-9555-512E68F02C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125">
            <a:off x="7451228" y="-181235"/>
            <a:ext cx="1458309" cy="1988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626">
            <a:off x="5930396" y="3174805"/>
            <a:ext cx="1364879" cy="17352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52" y="28372"/>
            <a:ext cx="1390488" cy="1846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933">
            <a:off x="1791380" y="213674"/>
            <a:ext cx="2214377" cy="1476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460" flipH="1">
            <a:off x="5966607" y="1271601"/>
            <a:ext cx="3395871" cy="2313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660">
            <a:off x="-498752" y="85413"/>
            <a:ext cx="2357475" cy="2534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327">
            <a:off x="-178352" y="2756878"/>
            <a:ext cx="2691176" cy="20183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3847">
            <a:off x="2624721" y="844186"/>
            <a:ext cx="2793084" cy="20948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431">
            <a:off x="1312347" y="1513167"/>
            <a:ext cx="1479326" cy="21970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2201">
            <a:off x="2605942" y="2707807"/>
            <a:ext cx="3028751" cy="21165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78">
            <a:off x="1165029" y="4292305"/>
            <a:ext cx="1773961" cy="20176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949">
            <a:off x="6630228" y="4287442"/>
            <a:ext cx="2849452" cy="23792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214">
            <a:off x="2844100" y="5132451"/>
            <a:ext cx="1697734" cy="18588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4644">
            <a:off x="-119762" y="4735888"/>
            <a:ext cx="1599493" cy="2143321"/>
          </a:xfrm>
          <a:prstGeom prst="rect">
            <a:avLst/>
          </a:prstGeom>
        </p:spPr>
      </p:pic>
      <p:pic>
        <p:nvPicPr>
          <p:cNvPr id="1026" name="Picture 2" descr="http://us.123rf.com/400wm/400/400/maridav/maridav1201/maridav120100123/12288405-n-----------n---n-n------------n---n-n-n--n-n--------n----n-n----------n----n-n-----n-n-nz----------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9108">
            <a:off x="4798218" y="4482620"/>
            <a:ext cx="1477341" cy="22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884" y="28372"/>
            <a:ext cx="9132406" cy="689879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5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584200">
                    <a:schemeClr val="accent5">
                      <a:lumMod val="60000"/>
                      <a:lumOff val="40000"/>
                      <a:alpha val="66000"/>
                    </a:schemeClr>
                  </a:glow>
                </a:effectLst>
              </a:rPr>
              <a:t>ジェスチ</a:t>
            </a:r>
            <a:r>
              <a:rPr lang="ja-JP" altLang="en-US" sz="115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584200">
                    <a:schemeClr val="accent5">
                      <a:lumMod val="60000"/>
                      <a:lumOff val="40000"/>
                      <a:alpha val="66000"/>
                    </a:schemeClr>
                  </a:glow>
                </a:effectLst>
              </a:rPr>
              <a:t>ャ</a:t>
            </a:r>
            <a:r>
              <a:rPr lang="ja-JP" altLang="en-US" sz="96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584200">
                    <a:schemeClr val="accent5">
                      <a:lumMod val="60000"/>
                      <a:lumOff val="40000"/>
                      <a:alpha val="66000"/>
                    </a:schemeClr>
                  </a:glow>
                </a:effectLst>
              </a:rPr>
              <a:t>ー</a:t>
            </a:r>
            <a:endParaRPr lang="ru-RU" sz="11500" dirty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584200">
                  <a:schemeClr val="accent5">
                    <a:lumMod val="60000"/>
                    <a:lumOff val="40000"/>
                    <a:alpha val="6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250" tmFilter="0,0; .5, 1; 1, 1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25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encrypted-tbn0.gstatic.com/images?q=tbn:ANd9GcQHnzcnifEjBbcYXOs-QmOxr0-pbw995JLx_Dy0izyHhjD6qAf_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55" y="3421558"/>
            <a:ext cx="2628900" cy="1743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C:\Users\Мария\Desktop\4 курс\Проект\фото\фото Кирилла\QxRd9WOrV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" y="-17120"/>
            <a:ext cx="1720494" cy="2293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68156"/>
            <a:ext cx="12073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</a:rPr>
              <a:t>- 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8000" y="1630541"/>
            <a:ext cx="4615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a)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お金なんて要らない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37782"/>
            <a:ext cx="4184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b)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お金（原則として）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55879" y="5803523"/>
            <a:ext cx="4499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c)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お金、まだほしい！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872" y="4293096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d)OK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（了解）</a:t>
            </a:r>
            <a:endParaRPr lang="ru-RU" sz="3600" dirty="0"/>
          </a:p>
        </p:txBody>
      </p:sp>
      <p:pic>
        <p:nvPicPr>
          <p:cNvPr id="10" name="Рисунок 9" descr="http://matt.baya.net/wp-content/uploads/2013/03/3040508093_50104084b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54" y="16091"/>
            <a:ext cx="245237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siliconangle.com/files/2012/07/cloud-money-233x30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98" y="2960948"/>
            <a:ext cx="204568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http://paintacollarbone.files.wordpress.com/2011/01/ok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0" y="5099943"/>
            <a:ext cx="2219325" cy="1407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Мария\Desktop\4 курс\Проект\фото\фото Кирилла\QxRd9WOrV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85" y="131391"/>
            <a:ext cx="4738848" cy="6318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38031">
            <a:off x="1449806" y="5048963"/>
            <a:ext cx="7747263" cy="193715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400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reflection blurRad="76200" stA="30000" endPos="60000" dist="114300" dir="5400000" sy="-100000" algn="bl" rotWithShape="0"/>
                </a:effectLst>
              </a:rPr>
              <a:t>比べてください</a:t>
            </a:r>
            <a:r>
              <a:rPr lang="ru-RU" sz="4400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reflection blurRad="76200" stA="30000" endPos="60000" dist="114300" dir="5400000" sy="-100000" algn="bl" rotWithShape="0"/>
                </a:effectLst>
              </a:rPr>
              <a:t/>
            </a:r>
            <a:br>
              <a:rPr lang="ru-RU" sz="4400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reflection blurRad="76200" stA="30000" endPos="60000" dist="114300" dir="5400000" sy="-100000" algn="bl" rotWithShape="0"/>
                </a:effectLst>
              </a:rPr>
            </a:br>
            <a:endParaRPr lang="ru-RU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reflection blurRad="76200" stA="30000" endPos="60000" dist="114300" dir="5400000" sy="-100000" algn="bl" rotWithShape="0"/>
              </a:effectLst>
            </a:endParaRPr>
          </a:p>
        </p:txBody>
      </p:sp>
      <p:pic>
        <p:nvPicPr>
          <p:cNvPr id="9218" name="Picture 2" descr="C:\Users\Мария\Desktop\4 курс\Проект\фото\фото японца\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9" y="-4700588"/>
            <a:ext cx="539894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рия\Desktop\4 курс\Проект\фото\фото японца\106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20">
            <a:off x="4324468" y="637200"/>
            <a:ext cx="4329043" cy="2889250"/>
          </a:xfrm>
          <a:prstGeom prst="rect">
            <a:avLst/>
          </a:prstGeom>
          <a:noFill/>
          <a:ln w="76200" cap="rnd">
            <a:solidFill>
              <a:schemeClr val="accent3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я\Desktop\4 курс\Проект\фото\фото Кирилла\QxRd9WOrV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903">
            <a:off x="779105" y="1878241"/>
            <a:ext cx="3257550" cy="43434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264527">
            <a:off x="-36658" y="60588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お金（原則として</a:t>
            </a:r>
            <a:r>
              <a:rPr lang="ru-RU" sz="4000" b="1" dirty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9458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netaskazok.ru/images/stories/oster/prikliuchenia_pifa/img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2" y="4067702"/>
            <a:ext cx="4271218" cy="173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www.tamabi.ac.jp/gurafu/akiyama/TOP_NEWS27_img/self_d_illust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21" y="4343891"/>
            <a:ext cx="21907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tat.news.ameba.jp/news_images/20130302/11/c8/7e/j/o03200320index.iap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6">
            <a:off x="6228184" y="3613827"/>
            <a:ext cx="264290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://t3.gstatic.com/images?q=tbn:ANd9GcT5SSvAbhJoEqfKld3rW_FxQj5HkaF2U-DTpnAY0iby91zTdhnv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9644"/>
            <a:ext cx="2228850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9832" y="1604471"/>
            <a:ext cx="3292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a)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お腹が空いた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16" y="3421861"/>
            <a:ext cx="201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b)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意地悪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1741" y="2889810"/>
            <a:ext cx="3345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с</a:t>
            </a:r>
            <a:r>
              <a:rPr lang="ru-RU" alt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)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ショック受けた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888310"/>
            <a:ext cx="2424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d)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頭がいい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7915" y="404664"/>
            <a:ext cx="12073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</a:rPr>
              <a:t>- 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835" y="593982"/>
            <a:ext cx="3003613" cy="1994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9654" y="1431905"/>
            <a:ext cx="6336352" cy="4208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205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36810">
            <a:off x="805390" y="3576858"/>
            <a:ext cx="7891279" cy="215317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6000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90500">
                    <a:srgbClr val="3E17CF">
                      <a:alpha val="63000"/>
                    </a:srgbClr>
                  </a:glow>
                </a:effectLst>
              </a:rPr>
              <a:t>比べてください</a:t>
            </a:r>
            <a:r>
              <a:rPr lang="ru-RU" sz="6000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90500">
                    <a:srgbClr val="3E17CF">
                      <a:alpha val="63000"/>
                    </a:srgbClr>
                  </a:glow>
                </a:effectLst>
              </a:rPr>
              <a:t/>
            </a:r>
            <a:br>
              <a:rPr lang="ru-RU" sz="6000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90500">
                    <a:srgbClr val="3E17CF">
                      <a:alpha val="63000"/>
                    </a:srgbClr>
                  </a:glow>
                </a:effectLst>
              </a:rPr>
            </a:br>
            <a:endParaRPr lang="ru-RU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Users\Мария\Desktop\4 курс\Проект\фото\фото японочки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404470" cy="2925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8868">
            <a:off x="-308512" y="2901109"/>
            <a:ext cx="4285688" cy="284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504056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意</a:t>
            </a:r>
            <a:r>
              <a:rPr lang="ja-JP" alt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地悪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3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static.newsland.com/news_images/277/big_27744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97" y="4758563"/>
            <a:ext cx="23812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www.taka-matsu-toyo.com/wp/wp-content/uploads/2013/05/youtuu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26" y="2184446"/>
            <a:ext cx="1973000" cy="2210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43808" y="1548254"/>
            <a:ext cx="3405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a)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ぼっとしている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9423" y="3520887"/>
            <a:ext cx="3228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b)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どこかが痛い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2917565"/>
            <a:ext cx="3344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c)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何かが大嫌い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95" y="5756177"/>
            <a:ext cx="3246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d)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自惚れ、自慢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2223">
            <a:off x="-313257" y="658648"/>
            <a:ext cx="2731394" cy="1814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67744" y="247696"/>
            <a:ext cx="12073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</a:rPr>
              <a:t>- 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irc_mi" descr="http://earth-chronicles.ru/Publications/35/Corbis-42-21306116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43" y="247696"/>
            <a:ext cx="2905125" cy="1936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69474"/>
              </p:ext>
            </p:extLst>
          </p:nvPr>
        </p:nvGraphicFramePr>
        <p:xfrm>
          <a:off x="5921896" y="3717032"/>
          <a:ext cx="2951001" cy="219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Рисунок" r:id="rId7" imgW="7613006" imgH="5660677" progId="StaticMetafile">
                  <p:embed/>
                </p:oleObj>
              </mc:Choice>
              <mc:Fallback>
                <p:oleObj name="Рисунок" r:id="rId7" imgW="7613006" imgH="5660677" progId="StaticMetafile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896" y="3717032"/>
                        <a:ext cx="2951001" cy="2194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2223">
            <a:off x="1713657" y="1373504"/>
            <a:ext cx="6374636" cy="4233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97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я\Desktop\4 курс\Проект\фото\фото японочки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5046">
            <a:off x="4343843" y="1977258"/>
            <a:ext cx="4638675" cy="3081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1580">
            <a:off x="-232269" y="2919866"/>
            <a:ext cx="4333226" cy="2878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332656"/>
            <a:ext cx="799288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perspectiveHeroicExtremeRightFacing"/>
              <a:lightRig rig="threePt" dir="t"/>
            </a:scene3d>
            <a:sp3d extrusionH="57150">
              <a:bevelT w="57150" h="38100" prst="artDeco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ja-JP" altLang="en-US" sz="8000" dirty="0" smtClean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54000">
                    <a:schemeClr val="accent6">
                      <a:lumMod val="20000"/>
                      <a:lumOff val="80000"/>
                      <a:alpha val="88000"/>
                    </a:schemeClr>
                  </a:glow>
                </a:effectLst>
              </a:rPr>
              <a:t>比べてください</a:t>
            </a:r>
            <a:endParaRPr lang="ru-RU" sz="7200" dirty="0">
              <a:ln w="317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54000">
                  <a:schemeClr val="accent6">
                    <a:lumMod val="20000"/>
                    <a:lumOff val="80000"/>
                    <a:alpha val="88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607426">
            <a:off x="4664810" y="5396790"/>
            <a:ext cx="4287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自惚れ、自慢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928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125">
            <a:off x="7451228" y="-181235"/>
            <a:ext cx="1458309" cy="1988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626">
            <a:off x="5930396" y="3174805"/>
            <a:ext cx="1364879" cy="1735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52" y="28372"/>
            <a:ext cx="1390488" cy="1846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933">
            <a:off x="1791380" y="213674"/>
            <a:ext cx="2214377" cy="1476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460" flipH="1">
            <a:off x="5966607" y="1271601"/>
            <a:ext cx="3395871" cy="23131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660">
            <a:off x="-498752" y="85413"/>
            <a:ext cx="2357475" cy="25349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327">
            <a:off x="-178352" y="2756878"/>
            <a:ext cx="2691176" cy="20183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3847">
            <a:off x="2624721" y="844186"/>
            <a:ext cx="2793084" cy="20948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431">
            <a:off x="1312347" y="1513167"/>
            <a:ext cx="1479326" cy="21970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2201">
            <a:off x="2605942" y="2707807"/>
            <a:ext cx="3028751" cy="21165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78">
            <a:off x="1165029" y="4292305"/>
            <a:ext cx="1773961" cy="20176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949">
            <a:off x="6630228" y="4287442"/>
            <a:ext cx="2849452" cy="23792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214">
            <a:off x="2844100" y="5132451"/>
            <a:ext cx="1697734" cy="18588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4644">
            <a:off x="-119762" y="4735888"/>
            <a:ext cx="1599493" cy="2143321"/>
          </a:xfrm>
          <a:prstGeom prst="rect">
            <a:avLst/>
          </a:prstGeom>
        </p:spPr>
      </p:pic>
      <p:pic>
        <p:nvPicPr>
          <p:cNvPr id="19" name="Picture 2" descr="http://us.123rf.com/400wm/400/400/maridav/maridav1201/maridav120100123/12288405-n-----------n---n-n------------n---n-n-n--n-n--------n----n-n----------n----n-n-----n-n-nz----------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9108">
            <a:off x="4798218" y="4482620"/>
            <a:ext cx="1477341" cy="22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884" y="28372"/>
            <a:ext cx="9132406" cy="689879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00" dirty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584200">
                  <a:schemeClr val="accent5">
                    <a:lumMod val="60000"/>
                    <a:lumOff val="40000"/>
                    <a:alpha val="66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67060" y="2412742"/>
            <a:ext cx="1332046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ご</a:t>
            </a:r>
            <a:r>
              <a:rPr lang="ja-JP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清</a:t>
            </a:r>
            <a:r>
              <a:rPr lang="ja-JP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聴</a:t>
            </a:r>
            <a:endParaRPr lang="ru-RU" altLang="ja-JP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ja-JP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あ</a:t>
            </a:r>
            <a:r>
              <a:rPr lang="ja-JP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りがとうございました</a:t>
            </a:r>
            <a:r>
              <a:rPr lang="ja-JP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3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250" tmFilter="0,0; .5, 1; 1, 1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25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lohas.nicoseiga.jp/thumb/2934595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72" y="4307119"/>
            <a:ext cx="2476500" cy="241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r="14807" b="-3466"/>
          <a:stretch/>
        </p:blipFill>
        <p:spPr>
          <a:xfrm rot="628972">
            <a:off x="72372" y="126282"/>
            <a:ext cx="2291311" cy="2191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483768" y="175293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http://kids.gakken.co.jp/soratobi/news/1205/img/ph02_12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35" y="116632"/>
            <a:ext cx="3305175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4920" y="2838755"/>
            <a:ext cx="5429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MS PGothic"/>
                <a:cs typeface="Arial Unicode MS"/>
              </a:rPr>
              <a:t>b) </a:t>
            </a:r>
            <a:r>
              <a:rPr lang="ja-JP" altLang="en-US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MS PGothic"/>
                <a:cs typeface="Arial Unicode MS"/>
              </a:rPr>
              <a:t>自分のこと話している</a:t>
            </a:r>
            <a:r>
              <a:rPr lang="ru-RU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MS PGothic"/>
                <a:cs typeface="Arial Unicode MS"/>
              </a:rPr>
              <a:t> 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Рисунок 7" descr="https://encrypted-tbn3.gstatic.com/images?q=tbn:ANd9GcQzOpGrKUT8_mIs1POBkUXIQ-bqOkYL1TaWqLPI8_Cw2TR78Nm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28" y="2433166"/>
            <a:ext cx="2609850" cy="1752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3660788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MS PGothic"/>
                <a:cs typeface="Arial Unicode MS"/>
              </a:rPr>
              <a:t> c) </a:t>
            </a:r>
            <a:r>
              <a:rPr lang="ja-JP" altLang="en-US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MS PGothic"/>
                <a:cs typeface="Arial Unicode MS"/>
              </a:rPr>
              <a:t>とても嬉しい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Рисунок 9" descr="http://gditcf.com/wp-content/uploads/2012/04/KS068_72A-300x22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3" y="4307119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172593" y="5211831"/>
            <a:ext cx="3031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MS PGothic"/>
                <a:cs typeface="Arial Unicode MS"/>
              </a:rPr>
              <a:t>d) </a:t>
            </a:r>
            <a:r>
              <a:rPr lang="ja-JP" altLang="en-US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MS PGothic"/>
                <a:cs typeface="Arial Unicode MS"/>
              </a:rPr>
              <a:t>びっくりした</a:t>
            </a:r>
            <a:endParaRPr lang="ru-RU" sz="2800" b="1" dirty="0">
              <a:ln w="12700">
                <a:solidFill>
                  <a:srgbClr val="00B050"/>
                </a:solidFill>
              </a:ln>
              <a:solidFill>
                <a:srgbClr val="A7EA52">
                  <a:lumMod val="40000"/>
                  <a:lumOff val="60000"/>
                </a:srgbClr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76311" y="243005"/>
            <a:ext cx="2104755" cy="12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+mj-ea"/>
                <a:cs typeface="+mj-cs"/>
              </a:rPr>
              <a:t>- ?</a:t>
            </a:r>
            <a:endParaRPr lang="ru-RU" sz="7200" dirty="0">
              <a:ea typeface="MS Mincho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9654" y="1761155"/>
            <a:ext cx="3284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</a:rPr>
              <a:t>a)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質問をしたい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r="14807" b="-3466"/>
          <a:stretch/>
        </p:blipFill>
        <p:spPr>
          <a:xfrm rot="21168305">
            <a:off x="1717578" y="567103"/>
            <a:ext cx="5008198" cy="5021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51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4 курс\Проект\фото\фото японочки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775">
            <a:off x="5242231" y="1067082"/>
            <a:ext cx="3120391" cy="4697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r="14807" b="-3466"/>
          <a:stretch/>
        </p:blipFill>
        <p:spPr>
          <a:xfrm rot="20675824">
            <a:off x="586009" y="1570868"/>
            <a:ext cx="3886200" cy="3896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9592" y="23898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marL="4572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ja-JP" altLang="en-US" sz="5400" b="1" dirty="0">
                <a:ln w="12700">
                  <a:solidFill>
                    <a:srgbClr val="00B05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比べてください</a:t>
            </a:r>
            <a:endParaRPr lang="ru-RU" sz="5400" b="1" dirty="0">
              <a:ln w="12700">
                <a:solidFill>
                  <a:srgbClr val="00B05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0227" y="591321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自分のこと話している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4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chuvstvnet.ru/STRAH/Sokraschenny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57" y="2071773"/>
            <a:ext cx="2626257" cy="1962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961"/>
            <a:ext cx="8229600" cy="1143000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dirty="0" smtClean="0"/>
              <a:t>                  </a:t>
            </a:r>
            <a:r>
              <a:rPr lang="ru-RU" sz="8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+mn-ea"/>
                <a:cs typeface="+mn-cs"/>
              </a:rPr>
              <a:t>- </a:t>
            </a:r>
            <a:r>
              <a:rPr lang="ru-RU" sz="8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+mn-ea"/>
                <a:cs typeface="+mn-cs"/>
              </a:rPr>
              <a:t>?</a:t>
            </a:r>
            <a:r>
              <a:rPr lang="ru-RU" sz="8000" dirty="0">
                <a:solidFill>
                  <a:prstClr val="black"/>
                </a:solidFill>
                <a:ea typeface="MS Mincho"/>
                <a:cs typeface="Times New Roman"/>
              </a:rPr>
              <a:t/>
            </a:r>
            <a:br>
              <a:rPr lang="ru-RU" sz="8000" dirty="0">
                <a:solidFill>
                  <a:prstClr val="black"/>
                </a:solidFill>
                <a:ea typeface="MS Mincho"/>
                <a:cs typeface="Times New Roman"/>
              </a:rPr>
            </a:br>
            <a:endParaRPr lang="ru-RU" dirty="0"/>
          </a:p>
        </p:txBody>
      </p:sp>
      <p:pic>
        <p:nvPicPr>
          <p:cNvPr id="4" name="Picture 2" descr="C:\Users\Мария\Desktop\4 курс\Проект\фото\фото Кирилла\xBR2aJ4vSJ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97229" cy="1722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987823" y="1328224"/>
            <a:ext cx="3169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a)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がっかりした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240" y="2730026"/>
            <a:ext cx="4225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b)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仕事で首になった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9531" y="4149083"/>
            <a:ext cx="5707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c)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もう無理だ、お腹いっぱい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136" y="5733256"/>
            <a:ext cx="4580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d)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頼みたいことがある</a:t>
            </a:r>
            <a:endParaRPr lang="ru-RU" sz="3600" dirty="0"/>
          </a:p>
        </p:txBody>
      </p:sp>
      <p:pic>
        <p:nvPicPr>
          <p:cNvPr id="9" name="Рисунок 8" descr="http://stat.news.ameba.jp/news_images/20130708/07/d5/38/j/o03000200im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81" y="176096"/>
            <a:ext cx="2735199" cy="1798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http://www.seeblog.biz/imge/%E3%81%8A%E8%85%B9%E3%81%84%E3%81%A3%E3%81%B1%E3%81%84%E3%81%AE%E7%94%B7%E6%80%A7-thumb-150x158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80" y="3652242"/>
            <a:ext cx="1419225" cy="15049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http://img.allabout.co.jp/gm/article/59568/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28499"/>
            <a:ext cx="1905000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Мария\Desktop\4 курс\Проект\фото\фото Кирилла\xBR2aJ4vSJ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5416"/>
            <a:ext cx="7296808" cy="5472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64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рия\Desktop\4 курс\Проект\фото\фото Кирилла\xBR2aJ4vS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315">
            <a:off x="4283074" y="3049464"/>
            <a:ext cx="4612009" cy="3459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2" descr="C:\Users\Мария\Desktop\4 курс\Проект\фото\фото японочки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03441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 rot="19660803">
            <a:off x="-346383" y="4661576"/>
            <a:ext cx="522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n w="317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90500">
                    <a:srgbClr val="3E17CF">
                      <a:alpha val="63000"/>
                    </a:srgbClr>
                  </a:glow>
                </a:effectLst>
              </a:rPr>
              <a:t>比べてください</a:t>
            </a:r>
            <a:endParaRPr lang="ru-RU" sz="4800" b="1" dirty="0">
              <a:ln w="3175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90500">
                  <a:srgbClr val="3E17CF">
                    <a:alpha val="63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156991"/>
            <a:ext cx="4572000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ja-JP" altLang="en-US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もう無理だ</a:t>
            </a:r>
            <a:r>
              <a:rPr lang="ja-JP" altLang="en-US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、</a:t>
            </a:r>
            <a:endParaRPr lang="ru-RU" altLang="ja-JP" sz="4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ja-JP" altLang="en-US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お</a:t>
            </a:r>
            <a:r>
              <a:rPr lang="ja-JP" altLang="en-US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腹いっぱい</a:t>
            </a:r>
            <a:r>
              <a:rPr lang="ru-RU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4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8797" y="257008"/>
            <a:ext cx="651251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7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</a:rPr>
              <a:t>        </a:t>
            </a:r>
            <a:r>
              <a:rPr lang="ru-RU" sz="8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</a:rPr>
              <a:t>- ?</a:t>
            </a:r>
            <a:endParaRPr lang="ru-RU" sz="5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7938">
            <a:off x="-91790" y="652665"/>
            <a:ext cx="2569180" cy="1706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91880" y="753677"/>
            <a:ext cx="2802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а</a:t>
            </a:r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注目を引く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967" y="3068960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b)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手伝ってもらいたい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857" y="3892091"/>
            <a:ext cx="5383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c)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子供を表すジェスチャー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302947"/>
            <a:ext cx="292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d)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喜んでいる</a:t>
            </a:r>
            <a:endParaRPr lang="ru-RU" sz="3600" dirty="0"/>
          </a:p>
        </p:txBody>
      </p:sp>
      <p:pic>
        <p:nvPicPr>
          <p:cNvPr id="10" name="Рисунок 9" descr="http://blogonika.ru/wp-content/uploads/2011/02/%D0%9A%D0%B0%D0%BA-%D0%BF%D1%80%D0%B8%D0%B2%D0%BB%D0%B5%D1%87%D1%8C-%D0%B2%D0%BD%D0%B8%D0%BC%D0%B0%D0%BD%D0%B8%D0%B5-%D0%B2%D0%B0%D1%88%D0%B8%D1%85-%D1%87%D0%B8%D1%82%D0%B0%D1%82%D0%B5%D0%BB%D0%B5%D0%B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496">
            <a:off x="6531533" y="192254"/>
            <a:ext cx="2499202" cy="187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kaw.stb.s-msn.com/i/2E/E113897D37DCEF24B256BD2045FFC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047">
            <a:off x="4752149" y="1732099"/>
            <a:ext cx="190500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http://www.seepa.jp/u/u_images/00015630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617">
            <a:off x="129369" y="4698720"/>
            <a:ext cx="2638425" cy="1978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http://cache5.amana.jp/preview640/1043800005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052">
            <a:off x="6674934" y="3108702"/>
            <a:ext cx="2333544" cy="359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3640" y="1340558"/>
            <a:ext cx="6431467" cy="4271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29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я\Desktop\4 курс\Проект\фото\фото японочк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92" y="76980"/>
            <a:ext cx="4474005" cy="2971800"/>
          </a:xfrm>
          <a:prstGeom prst="rect">
            <a:avLst/>
          </a:prstGeom>
          <a:noFill/>
          <a:effectLst>
            <a:reflection blurRad="63500" stA="36000" endPos="4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066">
            <a:off x="340322" y="1072706"/>
            <a:ext cx="4084993" cy="2713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 rot="20976472">
            <a:off x="2526943" y="5318114"/>
            <a:ext cx="5904655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ja-JP" altLang="en-US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/>
                </a:solidFill>
              </a:rPr>
              <a:t>比べてください</a:t>
            </a:r>
            <a:endParaRPr lang="ru-RU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71508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喜んでいる</a:t>
            </a:r>
            <a:endParaRPr lang="ru-RU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img.lady.ru/data/aphoto/9/4/1/41678/main/ddde1553e05539a9e2030f5a56559d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887">
            <a:off x="3009260" y="3655051"/>
            <a:ext cx="2448272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439105" y="1412666"/>
            <a:ext cx="3728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а</a:t>
            </a:r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飲みに行こう！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125" y="2132857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b)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もう我慢できない！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2796" y="2785800"/>
            <a:ext cx="5030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c)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何かを思い出している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14803" y="5533779"/>
            <a:ext cx="4315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d) </a:t>
            </a:r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気に入った女の子</a:t>
            </a:r>
            <a:endParaRPr lang="ru-RU" altLang="ja-JP" sz="3600" b="1" dirty="0" smtClean="0">
              <a:ln w="8890" cap="flat" cmpd="sng" algn="ctr">
                <a:solidFill>
                  <a:srgbClr val="FFFFFF"/>
                </a:solidFill>
                <a:prstDash val="solid"/>
                <a:miter lim="0"/>
              </a:ln>
              <a:gradFill>
                <a:gsLst>
                  <a:gs pos="0">
                    <a:srgbClr val="505050"/>
                  </a:gs>
                  <a:gs pos="49000">
                    <a:srgbClr val="595959"/>
                  </a:gs>
                  <a:gs pos="50000">
                    <a:srgbClr val="000000"/>
                  </a:gs>
                  <a:gs pos="9500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algn="tl">
                  <a:srgbClr val="000000"/>
                </a:outerShdw>
              </a:effectLst>
              <a:latin typeface="Trebuchet MS"/>
              <a:ea typeface="MS PGothic"/>
            </a:endParaRPr>
          </a:p>
          <a:p>
            <a:r>
              <a:rPr lang="ja-JP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rebuchet MS"/>
                <a:ea typeface="MS PGothic"/>
              </a:rPr>
              <a:t>について話している</a:t>
            </a:r>
            <a:endParaRPr lang="ru-RU" sz="3600" dirty="0"/>
          </a:p>
        </p:txBody>
      </p:sp>
      <p:pic>
        <p:nvPicPr>
          <p:cNvPr id="8" name="Picture 2" descr="C:\Users\Мария\Desktop\4 курс\Проект\фото\фото Кирилла\Kv6ZYfitLI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" y="89228"/>
            <a:ext cx="2065071" cy="154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39105" y="89228"/>
            <a:ext cx="12073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+mj-ea"/>
                <a:cs typeface="+mj-cs"/>
              </a:rPr>
              <a:t>- ?</a:t>
            </a:r>
            <a:endParaRPr lang="ru-RU" dirty="0"/>
          </a:p>
        </p:txBody>
      </p:sp>
      <p:pic>
        <p:nvPicPr>
          <p:cNvPr id="10" name="Рисунок 9" descr="http://3.bp.blogspot.com/_A5u6PdEJxDg/S_nlFzPs6UI/AAAAAAAABzc/x6M9tFp8fT8/s320/2010_5_24_rob1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12">
            <a:off x="6031769" y="89228"/>
            <a:ext cx="3013592" cy="220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3.bp.blogspot.com/-zTzXYW4uGHQ/UeqMRJq-FSI/AAAAAAAADVM/ZUFX3zy4BLI/s1600/%25E5%2586%2599%25E7%259C%259F+2013-07-20+21+28+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5" y="3077119"/>
            <a:ext cx="2348602" cy="228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://pad3.whstatic.com/images/thumb/7/7b/Talk-to-a-Girl-You-Like-for-the-First-Time-Step-1.jpg/550px-Talk-to-a-Girl-You-Like-for-the-First-Time-Step-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645">
            <a:off x="6232901" y="4476682"/>
            <a:ext cx="2808605" cy="225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Мария\Desktop\4 курс\Проект\фото\фото Кирилла\Kv6ZYfitLI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8" y="631488"/>
            <a:ext cx="7468385" cy="5601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я\Desktop\4 курс\Проект\фото\фото японца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86569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 descr="C:\Users\Мария\Desktop\4 курс\Проект\фото\фото Кирилла\Kv6ZYfitL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3469808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27079">
            <a:off x="605624" y="2717256"/>
            <a:ext cx="7776896" cy="150510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8000" dirty="0" smtClean="0">
                <a:ln w="3175">
                  <a:solidFill>
                    <a:srgbClr val="002060"/>
                  </a:solidFill>
                </a:ln>
                <a:solidFill>
                  <a:srgbClr val="8EFAB7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比べ</a:t>
            </a:r>
            <a:r>
              <a:rPr lang="ja-JP" altLang="en-US" sz="8000" dirty="0">
                <a:ln w="3175">
                  <a:solidFill>
                    <a:srgbClr val="002060"/>
                  </a:solidFill>
                </a:ln>
                <a:solidFill>
                  <a:srgbClr val="8EFAB7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てください</a:t>
            </a:r>
            <a:endParaRPr lang="ru-RU" sz="8000" dirty="0">
              <a:ln w="3175">
                <a:solidFill>
                  <a:srgbClr val="002060"/>
                </a:solidFill>
              </a:ln>
              <a:solidFill>
                <a:srgbClr val="8EFAB7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599" y="5771159"/>
            <a:ext cx="4324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飲みに行こう</a:t>
            </a:r>
            <a:r>
              <a:rPr lang="ru-RU" sz="4800" dirty="0" smtClean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886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377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Unicode MS</vt:lpstr>
      <vt:lpstr>HGｺﾞｼｯｸM</vt:lpstr>
      <vt:lpstr>MS Mincho</vt:lpstr>
      <vt:lpstr>MS PGothic</vt:lpstr>
      <vt:lpstr>Georgia</vt:lpstr>
      <vt:lpstr>Times New Roman</vt:lpstr>
      <vt:lpstr>Trebuchet MS</vt:lpstr>
      <vt:lpstr>Воздушный поток</vt:lpstr>
      <vt:lpstr>Рисунок</vt:lpstr>
      <vt:lpstr>PowerPoint Presentation</vt:lpstr>
      <vt:lpstr>PowerPoint Presentation</vt:lpstr>
      <vt:lpstr>PowerPoint Presentation</vt:lpstr>
      <vt:lpstr>                  - ? </vt:lpstr>
      <vt:lpstr>PowerPoint Presentation</vt:lpstr>
      <vt:lpstr>        - ?</vt:lpstr>
      <vt:lpstr>PowerPoint Presentation</vt:lpstr>
      <vt:lpstr>PowerPoint Presentation</vt:lpstr>
      <vt:lpstr>比べてください</vt:lpstr>
      <vt:lpstr>PowerPoint Presentation</vt:lpstr>
      <vt:lpstr>比べてください </vt:lpstr>
      <vt:lpstr>PowerPoint Presentation</vt:lpstr>
      <vt:lpstr>比べてください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Inge Foley</cp:lastModifiedBy>
  <cp:revision>17</cp:revision>
  <dcterms:created xsi:type="dcterms:W3CDTF">2013-09-30T14:02:24Z</dcterms:created>
  <dcterms:modified xsi:type="dcterms:W3CDTF">2015-07-06T05:33:28Z</dcterms:modified>
</cp:coreProperties>
</file>