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77" r:id="rId4"/>
    <p:sldId id="293" r:id="rId5"/>
    <p:sldId id="278" r:id="rId6"/>
    <p:sldId id="279" r:id="rId7"/>
    <p:sldId id="294" r:id="rId8"/>
    <p:sldId id="280" r:id="rId9"/>
    <p:sldId id="281" r:id="rId10"/>
    <p:sldId id="295" r:id="rId11"/>
    <p:sldId id="282" r:id="rId12"/>
    <p:sldId id="290" r:id="rId13"/>
    <p:sldId id="291" r:id="rId14"/>
    <p:sldId id="292" r:id="rId15"/>
    <p:sldId id="283" r:id="rId16"/>
    <p:sldId id="284" r:id="rId17"/>
    <p:sldId id="285" r:id="rId18"/>
    <p:sldId id="286" r:id="rId19"/>
    <p:sldId id="289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36479-4528-4804-8BDE-E8DCCF9114E6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49216-A61C-4847-94D0-431B8723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1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9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B2F3-768B-4C70-BF87-2C776484ACDC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252355"/>
            <a:ext cx="8534400" cy="1766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COUNTING THINGS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798748" y="4267200"/>
            <a:ext cx="3869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Flat things</a:t>
            </a:r>
          </a:p>
          <a:p>
            <a:r>
              <a:rPr lang="en-US" altLang="ja-JP" sz="3200" dirty="0"/>
              <a:t>Long </a:t>
            </a:r>
            <a:r>
              <a:rPr lang="en-US" altLang="ja-JP" sz="3200" dirty="0" smtClean="0"/>
              <a:t>cylindrical things</a:t>
            </a:r>
          </a:p>
          <a:p>
            <a:r>
              <a:rPr lang="en-US" sz="3200" dirty="0" smtClean="0"/>
              <a:t>General things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いくつ</a:t>
            </a:r>
            <a:r>
              <a:rPr lang="ja-JP" altLang="en-US" dirty="0" smtClean="0"/>
              <a:t>　です　か。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060" y="4876800"/>
            <a:ext cx="28219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ハンバーガー　を　よっつ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2490" y="4844041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みかん</a:t>
            </a:r>
            <a:r>
              <a:rPr lang="ja-JP" altLang="en-US" dirty="0" smtClean="0"/>
              <a:t>　を　ふたつ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0183" y="4876800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りんご</a:t>
            </a:r>
            <a:r>
              <a:rPr lang="ja-JP" altLang="en-US" dirty="0" smtClean="0"/>
              <a:t>　を　むっつ</a:t>
            </a:r>
            <a:endParaRPr lang="en-US" dirty="0"/>
          </a:p>
        </p:txBody>
      </p:sp>
      <p:pic>
        <p:nvPicPr>
          <p:cNvPr id="3074" name="Picture 2" descr="http://image.excite.co.jp/feed/expub/Woman_woman/2012/E1345637801060/E1345637801060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2574991"/>
            <a:ext cx="3276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SmCOQ9ipjd06Fm-X0Typb-gtyCDQ8CPmahvdjQjq8jEWP7s6KE8CoQvM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-kouiki.or.jp/tour/img/bussan/meisan/large/l_matsu_azurin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96427"/>
            <a:ext cx="3059269" cy="20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two shirts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</a:t>
            </a:r>
            <a:r>
              <a:rPr lang="ja-JP" altLang="en-US" dirty="0">
                <a:solidFill>
                  <a:srgbClr val="00B050"/>
                </a:solidFill>
              </a:rPr>
              <a:t>シャ</a:t>
            </a:r>
            <a:r>
              <a:rPr lang="ja-JP" altLang="en-US" dirty="0" smtClean="0">
                <a:solidFill>
                  <a:srgbClr val="00B050"/>
                </a:solidFill>
              </a:rPr>
              <a:t>ツ</a:t>
            </a:r>
            <a:r>
              <a:rPr lang="ja-JP" altLang="en-US" dirty="0" smtClean="0"/>
              <a:t>　を　</a:t>
            </a:r>
            <a:r>
              <a:rPr lang="ja-JP" altLang="en-US" dirty="0" smtClean="0">
                <a:solidFill>
                  <a:srgbClr val="FF0000"/>
                </a:solidFill>
              </a:rPr>
              <a:t>にまい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4" name="Picture 3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35" y="1682194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3161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one blue shirt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5344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あお</a:t>
            </a:r>
            <a:r>
              <a:rPr lang="ja-JP" altLang="en-US" dirty="0" smtClean="0">
                <a:solidFill>
                  <a:srgbClr val="7030A0"/>
                </a:solidFill>
              </a:rPr>
              <a:t>い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</a:rPr>
              <a:t>T</a:t>
            </a:r>
            <a:r>
              <a:rPr lang="ja-JP" altLang="en-US" dirty="0">
                <a:solidFill>
                  <a:srgbClr val="00B050"/>
                </a:solidFill>
              </a:rPr>
              <a:t>シャ</a:t>
            </a:r>
            <a:r>
              <a:rPr lang="ja-JP" altLang="en-US" dirty="0" smtClean="0">
                <a:solidFill>
                  <a:srgbClr val="00B050"/>
                </a:solidFill>
              </a:rPr>
              <a:t>ツ</a:t>
            </a:r>
            <a:r>
              <a:rPr lang="ja-JP" altLang="en-US" dirty="0" smtClean="0"/>
              <a:t>　を　</a:t>
            </a:r>
            <a:r>
              <a:rPr lang="ja-JP" altLang="en-US" dirty="0">
                <a:solidFill>
                  <a:srgbClr val="FF0000"/>
                </a:solidFill>
              </a:rPr>
              <a:t>いち</a:t>
            </a:r>
            <a:r>
              <a:rPr lang="ja-JP" altLang="en-US" dirty="0" smtClean="0">
                <a:solidFill>
                  <a:srgbClr val="FF0000"/>
                </a:solidFill>
              </a:rPr>
              <a:t>まい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ADJECTIVE</a:t>
            </a:r>
            <a:r>
              <a:rPr lang="en-US" altLang="ja-JP" dirty="0" smtClean="0">
                <a:solidFill>
                  <a:srgbClr val="00B050"/>
                </a:solidFill>
              </a:rPr>
              <a:t> 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10242" name="Picture 2" descr="http://aventalearning.com/content168staging/2006Japanese1A/images/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0872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like three black shirts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5344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くろい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</a:rPr>
              <a:t>T</a:t>
            </a:r>
            <a:r>
              <a:rPr lang="ja-JP" altLang="en-US" dirty="0">
                <a:solidFill>
                  <a:srgbClr val="00B050"/>
                </a:solidFill>
              </a:rPr>
              <a:t>シャ</a:t>
            </a:r>
            <a:r>
              <a:rPr lang="ja-JP" altLang="en-US" dirty="0" smtClean="0">
                <a:solidFill>
                  <a:srgbClr val="00B050"/>
                </a:solidFill>
              </a:rPr>
              <a:t>ツ</a:t>
            </a:r>
            <a:r>
              <a:rPr lang="ja-JP" altLang="en-US" dirty="0" smtClean="0"/>
              <a:t>　を　</a:t>
            </a:r>
            <a:r>
              <a:rPr lang="ja-JP" altLang="en-US" dirty="0">
                <a:solidFill>
                  <a:srgbClr val="FF0000"/>
                </a:solidFill>
              </a:rPr>
              <a:t>さん</a:t>
            </a:r>
            <a:r>
              <a:rPr lang="ja-JP" altLang="en-US" dirty="0" smtClean="0">
                <a:solidFill>
                  <a:srgbClr val="FF0000"/>
                </a:solidFill>
              </a:rPr>
              <a:t>まい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ADJECTIVE</a:t>
            </a:r>
            <a:r>
              <a:rPr lang="en-US" altLang="ja-JP" dirty="0" smtClean="0">
                <a:solidFill>
                  <a:srgbClr val="00B050"/>
                </a:solidFill>
              </a:rPr>
              <a:t> 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12290" name="Picture 2" descr="http://static.freepik.com/free-photo/black-t-shirt-vector-material_15-6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195274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atic.freepik.com/free-photo/black-t-shirt-vector-material_15-6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95274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freepik.com/free-photo/black-t-shirt-vector-material_15-6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195274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</a:t>
            </a:r>
            <a:r>
              <a:rPr lang="ja-JP" altLang="en-US" dirty="0"/>
              <a:t> </a:t>
            </a:r>
            <a:r>
              <a:rPr lang="en-US" altLang="ja-JP" dirty="0" smtClean="0"/>
              <a:t>four red</a:t>
            </a:r>
            <a:r>
              <a:rPr lang="en-US" dirty="0" smtClean="0"/>
              <a:t> shirts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5344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7030A0"/>
                </a:solidFill>
              </a:rPr>
              <a:t>あ</a:t>
            </a:r>
            <a:r>
              <a:rPr lang="ja-JP" altLang="en-US" dirty="0">
                <a:solidFill>
                  <a:srgbClr val="7030A0"/>
                </a:solidFill>
              </a:rPr>
              <a:t>かい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</a:rPr>
              <a:t>T</a:t>
            </a:r>
            <a:r>
              <a:rPr lang="ja-JP" altLang="en-US" dirty="0">
                <a:solidFill>
                  <a:srgbClr val="00B050"/>
                </a:solidFill>
              </a:rPr>
              <a:t>シャ</a:t>
            </a:r>
            <a:r>
              <a:rPr lang="ja-JP" altLang="en-US" dirty="0" smtClean="0">
                <a:solidFill>
                  <a:srgbClr val="00B050"/>
                </a:solidFill>
              </a:rPr>
              <a:t>ツ</a:t>
            </a:r>
            <a:r>
              <a:rPr lang="ja-JP" altLang="en-US" dirty="0" smtClean="0"/>
              <a:t>　を　</a:t>
            </a:r>
            <a:r>
              <a:rPr lang="ja-JP" altLang="en-US" dirty="0">
                <a:solidFill>
                  <a:srgbClr val="FF0000"/>
                </a:solidFill>
              </a:rPr>
              <a:t>よん</a:t>
            </a:r>
            <a:r>
              <a:rPr lang="ja-JP" altLang="en-US" dirty="0" smtClean="0">
                <a:solidFill>
                  <a:srgbClr val="FF0000"/>
                </a:solidFill>
              </a:rPr>
              <a:t>まい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ADJECTIVE</a:t>
            </a:r>
            <a:r>
              <a:rPr lang="en-US" altLang="ja-JP" dirty="0" smtClean="0">
                <a:solidFill>
                  <a:srgbClr val="00B050"/>
                </a:solidFill>
              </a:rPr>
              <a:t> 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11266" name="Picture 2" descr="http://www.mpsnet.co.jp/HobbyNet/photos/cospa-00044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psnet.co.jp/HobbyNet/photos/cospa-00044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32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psnet.co.jp/HobbyNet/photos/cospa-00044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psnet.co.jp/HobbyNet/photos/cospa-00044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8910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three stamps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00B050"/>
                </a:solidFill>
              </a:rPr>
              <a:t>きって</a:t>
            </a:r>
            <a:r>
              <a:rPr lang="ja-JP" altLang="en-US" dirty="0" smtClean="0"/>
              <a:t>　を　</a:t>
            </a:r>
            <a:r>
              <a:rPr lang="ja-JP" altLang="en-US" dirty="0">
                <a:solidFill>
                  <a:srgbClr val="FF0000"/>
                </a:solidFill>
              </a:rPr>
              <a:t>さん</a:t>
            </a:r>
            <a:r>
              <a:rPr lang="ja-JP" altLang="en-US" dirty="0" smtClean="0">
                <a:solidFill>
                  <a:srgbClr val="FF0000"/>
                </a:solidFill>
              </a:rPr>
              <a:t>まい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2050" name="Picture 2" descr="http://www.geocities.jp/mcf_present/gift/yuru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15" y="1524000"/>
            <a:ext cx="172241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切手メフィストⅡ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92" y="1524000"/>
            <a:ext cx="1678508" cy="18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切手百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1495"/>
            <a:ext cx="156161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one postcard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00B050"/>
                </a:solidFill>
              </a:rPr>
              <a:t>はがき</a:t>
            </a:r>
            <a:r>
              <a:rPr lang="ja-JP" altLang="en-US" dirty="0" smtClean="0"/>
              <a:t>　を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いちまい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6" name="Picture 8" descr="http://support.microsoft.com/library/images/support/kbgraphics/public/ja/88642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524000" cy="22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two beers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00B050"/>
                </a:solidFill>
              </a:rPr>
              <a:t>ビール</a:t>
            </a:r>
            <a:r>
              <a:rPr lang="ja-JP" altLang="en-US" dirty="0" smtClean="0"/>
              <a:t>　を　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ja-JP" altLang="en-US" dirty="0">
                <a:solidFill>
                  <a:srgbClr val="FF0000"/>
                </a:solidFill>
              </a:rPr>
              <a:t>ほ</a:t>
            </a:r>
            <a:r>
              <a:rPr lang="ja-JP" altLang="en-US" dirty="0" smtClean="0">
                <a:solidFill>
                  <a:srgbClr val="FF0000"/>
                </a:solidFill>
              </a:rPr>
              <a:t>ん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4098" name="Picture 2" descr="http://www.jbja.jp/wp-content/uploads/2011/05/f90f23d51c54440b405b438b17de2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25" y="1066800"/>
            <a:ext cx="19404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like three bottles of sake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00B050"/>
                </a:solidFill>
              </a:rPr>
              <a:t>さけ</a:t>
            </a:r>
            <a:r>
              <a:rPr lang="ja-JP" altLang="en-US" dirty="0" smtClean="0"/>
              <a:t>　を　</a:t>
            </a:r>
            <a:r>
              <a:rPr lang="ja-JP" altLang="en-US" dirty="0">
                <a:solidFill>
                  <a:srgbClr val="FF0000"/>
                </a:solidFill>
              </a:rPr>
              <a:t>さん</a:t>
            </a:r>
            <a:r>
              <a:rPr lang="ja-JP" altLang="en-US" dirty="0" smtClean="0">
                <a:solidFill>
                  <a:srgbClr val="FF0000"/>
                </a:solidFill>
              </a:rPr>
              <a:t>ぼん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6148" name="Picture 4" descr="http://image.space.rakuten.co.jp/lg01/13/0000341613/85/img0c37779fzikfz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1447800" cy="20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.space.rakuten.co.jp/lg01/13/0000341613/85/img0c37779fzikfz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52785"/>
            <a:ext cx="1447800" cy="20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age.space.rakuten.co.jp/lg01/13/0000341613/85/img0c37779fzikfz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90" y="1410056"/>
            <a:ext cx="1447800" cy="20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like one bottle of wine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</a:rPr>
              <a:t>ワイン</a:t>
            </a:r>
            <a:r>
              <a:rPr lang="ja-JP" altLang="en-US" dirty="0" smtClean="0"/>
              <a:t>　を　</a:t>
            </a:r>
            <a:r>
              <a:rPr lang="ja-JP" altLang="en-US" dirty="0">
                <a:solidFill>
                  <a:srgbClr val="FF0000"/>
                </a:solidFill>
              </a:rPr>
              <a:t>いっぽ</a:t>
            </a:r>
            <a:r>
              <a:rPr lang="ja-JP" altLang="en-US" dirty="0" smtClean="0">
                <a:solidFill>
                  <a:srgbClr val="FF0000"/>
                </a:solidFill>
              </a:rPr>
              <a:t>ん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9218" name="Picture 2" descr="http://homepage3.nifty.com/yanokaido/gazou/8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853017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9" y="5145479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5479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65" y="965367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7" y="2895600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42" y="2920622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13" y="2908613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26" y="2895600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5" y="2895292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65367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35" y="990600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oloring-pages-for-all-ages.com/images/tshirt-time-2151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502465" cy="14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127" y="4724400"/>
            <a:ext cx="1960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659" y="381000"/>
            <a:ext cx="14221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ICHIMAI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54003" y="391180"/>
            <a:ext cx="1146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89641" y="391180"/>
            <a:ext cx="1433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SAN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2992" y="391180"/>
            <a:ext cx="14647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YON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29182" y="413159"/>
            <a:ext cx="12843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" y="2361892"/>
            <a:ext cx="1680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ROKU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72239" y="2372072"/>
            <a:ext cx="1723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NANA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96796" y="2372072"/>
            <a:ext cx="1765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HACHI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66018" y="2372072"/>
            <a:ext cx="1420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KY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68696" y="2397402"/>
            <a:ext cx="1165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1578" y="4505978"/>
            <a:ext cx="1938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 ICHI 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23565" y="4495800"/>
            <a:ext cx="1662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 NI 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64076" y="4505978"/>
            <a:ext cx="15872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NAN 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48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like four large apples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6868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おおき</a:t>
            </a:r>
            <a:r>
              <a:rPr lang="ja-JP" altLang="en-US" dirty="0" smtClean="0">
                <a:solidFill>
                  <a:srgbClr val="7030A0"/>
                </a:solidFill>
              </a:rPr>
              <a:t>い</a:t>
            </a:r>
            <a:r>
              <a:rPr lang="ja-JP" altLang="en-US" dirty="0" smtClean="0">
                <a:solidFill>
                  <a:srgbClr val="00B050"/>
                </a:solidFill>
              </a:rPr>
              <a:t>　り</a:t>
            </a:r>
            <a:r>
              <a:rPr lang="ja-JP" altLang="en-US" dirty="0">
                <a:solidFill>
                  <a:srgbClr val="00B050"/>
                </a:solidFill>
              </a:rPr>
              <a:t>んご</a:t>
            </a:r>
            <a:r>
              <a:rPr lang="ja-JP" altLang="en-US" dirty="0" smtClean="0"/>
              <a:t>　を　</a:t>
            </a:r>
            <a:r>
              <a:rPr lang="ja-JP" altLang="en-US" dirty="0" smtClean="0">
                <a:solidFill>
                  <a:srgbClr val="FF0000"/>
                </a:solidFill>
              </a:rPr>
              <a:t>よっつ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ADJECTIVE</a:t>
            </a:r>
            <a:r>
              <a:rPr lang="en-US" altLang="ja-JP" dirty="0" smtClean="0">
                <a:solidFill>
                  <a:srgbClr val="00B050"/>
                </a:solidFill>
              </a:rPr>
              <a:t> 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7170" name="Picture 2" descr="http://pds.exblog.jp/pds/1/200810/13/45/d0094245_10325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17" y="1828800"/>
            <a:ext cx="1524000" cy="1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ds.exblog.jp/pds/1/200810/13/45/d0094245_10325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17" y="1858710"/>
            <a:ext cx="1524000" cy="1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ds.exblog.jp/pds/1/200810/13/45/d0094245_10325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58710"/>
            <a:ext cx="1524000" cy="1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ds.exblog.jp/pds/1/200810/13/45/d0094245_10325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17" y="1858710"/>
            <a:ext cx="1524000" cy="1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I’d like three small mandarins please.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686800" cy="23923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7030A0"/>
                </a:solidFill>
              </a:rPr>
              <a:t>ちいさい　</a:t>
            </a:r>
            <a:r>
              <a:rPr lang="ja-JP" altLang="en-US" dirty="0" smtClean="0">
                <a:solidFill>
                  <a:srgbClr val="00B050"/>
                </a:solidFill>
              </a:rPr>
              <a:t>み</a:t>
            </a:r>
            <a:r>
              <a:rPr lang="ja-JP" altLang="en-US" dirty="0">
                <a:solidFill>
                  <a:srgbClr val="00B050"/>
                </a:solidFill>
              </a:rPr>
              <a:t>かん</a:t>
            </a:r>
            <a:r>
              <a:rPr lang="ja-JP" altLang="en-US" dirty="0" smtClean="0"/>
              <a:t>　を　</a:t>
            </a:r>
            <a:r>
              <a:rPr lang="ja-JP" altLang="en-US" dirty="0" smtClean="0">
                <a:solidFill>
                  <a:srgbClr val="FF0000"/>
                </a:solidFill>
              </a:rPr>
              <a:t>みっつ</a:t>
            </a:r>
            <a:r>
              <a:rPr lang="ja-JP" altLang="en-US" dirty="0" smtClean="0"/>
              <a:t>　ください。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7030A0"/>
                </a:solidFill>
              </a:rPr>
              <a:t>ADJECTIVE</a:t>
            </a:r>
            <a:r>
              <a:rPr lang="en-US" altLang="ja-JP" dirty="0" smtClean="0">
                <a:solidFill>
                  <a:srgbClr val="00B050"/>
                </a:solidFill>
              </a:rPr>
              <a:t> THING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   </a:t>
            </a:r>
            <a:r>
              <a:rPr lang="en-US" altLang="ja-JP" dirty="0" smtClean="0">
                <a:solidFill>
                  <a:srgbClr val="FF0000"/>
                </a:solidFill>
              </a:rPr>
              <a:t>NUMBER COUNTER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</a:p>
        </p:txBody>
      </p:sp>
      <p:pic>
        <p:nvPicPr>
          <p:cNvPr id="8194" name="Picture 2" descr="http://designalikie.com/dakimg/img/icon/mikan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29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esignalikie.com/dakimg/img/icon/mikan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079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esignalikie.com/dakimg/img/icon/mikan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29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 – flat things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44080"/>
              </p:ext>
            </p:extLst>
          </p:nvPr>
        </p:nvGraphicFramePr>
        <p:xfrm>
          <a:off x="1524000" y="1397000"/>
          <a:ext cx="7010400" cy="4820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36800"/>
                <a:gridCol w="2336800"/>
                <a:gridCol w="233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j-lt"/>
                        </a:rPr>
                        <a:t>Ichi-mai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いちまい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１ </a:t>
                      </a:r>
                      <a:r>
                        <a:rPr lang="en-US" altLang="ja-JP" b="0" dirty="0" smtClean="0">
                          <a:latin typeface="+mj-lt"/>
                        </a:rPr>
                        <a:t>flat thing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Ni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にまい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2 flat things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San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さんまい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3 flat things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Yon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よんまい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4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Go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ごまい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5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j-lt"/>
                        </a:rPr>
                        <a:t>Roku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ろくまい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6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Nana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ななまい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7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j-lt"/>
                        </a:rPr>
                        <a:t>Hachi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はちまい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8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j-lt"/>
                        </a:rPr>
                        <a:t>Kyū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きゅうまい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9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j-lt"/>
                        </a:rPr>
                        <a:t>Jū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10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j-lt"/>
                        </a:rPr>
                        <a:t>Jū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ichi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じゅういちまい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11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j-lt"/>
                        </a:rPr>
                        <a:t>Jū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ni</a:t>
                      </a:r>
                      <a:r>
                        <a:rPr lang="en-US" b="0" dirty="0" smtClean="0">
                          <a:latin typeface="+mj-lt"/>
                        </a:rPr>
                        <a:t>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じゅうにまい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12 flat things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Nan </a:t>
                      </a:r>
                      <a:r>
                        <a:rPr lang="en-US" b="0" dirty="0" err="1" smtClean="0">
                          <a:latin typeface="+mj-lt"/>
                        </a:rPr>
                        <a:t>mai</a:t>
                      </a:r>
                      <a:r>
                        <a:rPr lang="en-US" b="0" dirty="0" smtClean="0">
                          <a:latin typeface="+mj-lt"/>
                        </a:rPr>
                        <a:t>?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なんまい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How many flat things?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4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なんま</a:t>
            </a:r>
            <a:r>
              <a:rPr lang="ja-JP" altLang="en-US" dirty="0" smtClean="0"/>
              <a:t>い　です　か。</a:t>
            </a:r>
            <a:endParaRPr lang="en-US" dirty="0"/>
          </a:p>
        </p:txBody>
      </p:sp>
      <p:pic>
        <p:nvPicPr>
          <p:cNvPr id="1026" name="Picture 2" descr="http://www.grandslam-nyc.com/wp-content/uploads/2010/11/104877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6001"/>
            <a:ext cx="1976120" cy="23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-mizuho.cocolog-nifty.com/blog/images/2012/11/04/nenga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90" y="2799147"/>
            <a:ext cx="215709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060" y="4876800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きって</a:t>
            </a:r>
            <a:r>
              <a:rPr lang="ja-JP" altLang="en-US" dirty="0" smtClean="0"/>
              <a:t>　を　よんまい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2490" y="4844041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はがき　を　にまい</a:t>
            </a:r>
            <a:endParaRPr lang="en-US" dirty="0"/>
          </a:p>
        </p:txBody>
      </p:sp>
      <p:pic>
        <p:nvPicPr>
          <p:cNvPr id="1034" name="Picture 10" descr="https://www.comty.biz/item2/080100162_g_030_bt_sawayaka3_ch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38436"/>
            <a:ext cx="2746383" cy="26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80183" y="4876800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シャツ</a:t>
            </a:r>
            <a:r>
              <a:rPr lang="ja-JP" altLang="en-US" dirty="0" smtClean="0"/>
              <a:t>　を　さんまい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127" y="4724400"/>
            <a:ext cx="1960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921" y="381000"/>
            <a:ext cx="11416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IPPON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5532" y="391180"/>
            <a:ext cx="12234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NIHON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63191" y="391180"/>
            <a:ext cx="1486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SANBON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4521" y="391180"/>
            <a:ext cx="15417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YONHON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0711" y="413159"/>
            <a:ext cx="1361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</a:t>
            </a:r>
            <a:r>
              <a:rPr lang="en-US" altLang="ja-JP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311" y="2361892"/>
            <a:ext cx="1485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ROPPON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33769" y="2372072"/>
            <a:ext cx="1800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NANAHON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34942" y="2372072"/>
            <a:ext cx="14895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HAPPON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2736" y="2372072"/>
            <a:ext cx="150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KY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ŪHON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52477" y="2397402"/>
            <a:ext cx="1398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UPPON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2716" y="4505978"/>
            <a:ext cx="15760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 IPPON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85093" y="4495800"/>
            <a:ext cx="1739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 NI HON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37627" y="4505978"/>
            <a:ext cx="1640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NAN BON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9" y="931896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78" y="947547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96" y="971372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04" y="971372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64" y="990600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20622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78" y="2955841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64063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3" y="2955841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91" y="3048000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28371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markers.co.jp/img/goods/1/330300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43" y="5128371"/>
            <a:ext cx="1334536" cy="13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 – cylindrical things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51338"/>
              </p:ext>
            </p:extLst>
          </p:nvPr>
        </p:nvGraphicFramePr>
        <p:xfrm>
          <a:off x="838200" y="1371600"/>
          <a:ext cx="7467600" cy="4820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/>
                <a:gridCol w="22860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Ip-pon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いっぽん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１ </a:t>
                      </a:r>
                      <a:r>
                        <a:rPr lang="en-US" altLang="ja-JP" b="0" dirty="0" smtClean="0">
                          <a:latin typeface="+mj-lt"/>
                        </a:rPr>
                        <a:t>cylindrical thing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Ni </a:t>
                      </a:r>
                      <a:r>
                        <a:rPr lang="en-US" b="0" dirty="0" err="1" smtClean="0">
                          <a:latin typeface="+mn-lt"/>
                        </a:rPr>
                        <a:t>hon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にほん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2 cylindrical</a:t>
                      </a:r>
                      <a:r>
                        <a:rPr lang="en-US" b="0" baseline="0" dirty="0" smtClean="0">
                          <a:latin typeface="+mj-lt"/>
                        </a:rPr>
                        <a:t> things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San bon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さんぼん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3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Yon </a:t>
                      </a:r>
                      <a:r>
                        <a:rPr lang="en-US" b="0" dirty="0" err="1" smtClean="0">
                          <a:latin typeface="+mn-lt"/>
                        </a:rPr>
                        <a:t>hon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よんほん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4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Go </a:t>
                      </a:r>
                      <a:r>
                        <a:rPr lang="en-US" b="0" dirty="0" err="1" smtClean="0">
                          <a:latin typeface="+mn-lt"/>
                        </a:rPr>
                        <a:t>hon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ごほん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5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Rop-pon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ろっぽん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6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Nana </a:t>
                      </a:r>
                      <a:r>
                        <a:rPr lang="en-US" b="0" dirty="0" err="1" smtClean="0">
                          <a:latin typeface="+mn-lt"/>
                        </a:rPr>
                        <a:t>hon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ななほん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7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Hap-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pon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はっぽん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8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n-lt"/>
                        </a:rPr>
                        <a:t>Kyū</a:t>
                      </a:r>
                      <a:r>
                        <a:rPr lang="en-US" b="0" dirty="0" smtClean="0">
                          <a:latin typeface="+mn-lt"/>
                        </a:rPr>
                        <a:t> </a:t>
                      </a:r>
                      <a:r>
                        <a:rPr lang="en-US" b="0" dirty="0" err="1" smtClean="0">
                          <a:latin typeface="+mn-lt"/>
                        </a:rPr>
                        <a:t>hon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きゅうほん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9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Jup-pon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じゅっぽん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Jū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ip-pon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じゅういっぽん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11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n-lt"/>
                        </a:rPr>
                        <a:t>Jū</a:t>
                      </a:r>
                      <a:r>
                        <a:rPr lang="en-US" b="0" dirty="0" smtClean="0">
                          <a:latin typeface="+mn-lt"/>
                        </a:rPr>
                        <a:t> </a:t>
                      </a:r>
                      <a:r>
                        <a:rPr lang="en-US" b="0" dirty="0" err="1" smtClean="0">
                          <a:latin typeface="+mn-lt"/>
                        </a:rPr>
                        <a:t>ni</a:t>
                      </a:r>
                      <a:r>
                        <a:rPr lang="en-US" b="0" dirty="0" smtClean="0">
                          <a:latin typeface="+mn-lt"/>
                        </a:rPr>
                        <a:t> </a:t>
                      </a:r>
                      <a:r>
                        <a:rPr lang="en-US" b="0" dirty="0" err="1" smtClean="0">
                          <a:latin typeface="+mn-lt"/>
                        </a:rPr>
                        <a:t>hon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じゅうにほん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12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Nan bon </a:t>
                      </a:r>
                      <a:r>
                        <a:rPr lang="en-US" b="0" dirty="0" smtClean="0">
                          <a:latin typeface="+mn-lt"/>
                        </a:rPr>
                        <a:t>/ Nan </a:t>
                      </a:r>
                      <a:r>
                        <a:rPr lang="en-US" b="0" dirty="0" err="1" smtClean="0">
                          <a:latin typeface="+mn-lt"/>
                        </a:rPr>
                        <a:t>hon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なんぼん／なんほん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How many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things</a:t>
                      </a:r>
                      <a:r>
                        <a:rPr lang="en-US" b="0" dirty="0" smtClean="0">
                          <a:latin typeface="+mj-lt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3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ん</a:t>
            </a:r>
            <a:r>
              <a:rPr lang="ja-JP" altLang="en-US" dirty="0"/>
              <a:t>ぼん</a:t>
            </a:r>
            <a:r>
              <a:rPr lang="ja-JP" altLang="en-US" dirty="0" smtClean="0"/>
              <a:t>　です　か。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060" y="4876800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ビール</a:t>
            </a:r>
            <a:r>
              <a:rPr lang="ja-JP" altLang="en-US" dirty="0" smtClean="0"/>
              <a:t>　を　よんほん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2490" y="4844041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ワイン</a:t>
            </a:r>
            <a:r>
              <a:rPr lang="ja-JP" altLang="en-US" dirty="0" smtClean="0"/>
              <a:t>　を　いっぽん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0183" y="4876800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みず　を　ごほん</a:t>
            </a:r>
            <a:endParaRPr lang="en-US" dirty="0"/>
          </a:p>
        </p:txBody>
      </p:sp>
      <p:pic>
        <p:nvPicPr>
          <p:cNvPr id="2052" name="Picture 4" descr="http://goods.his-j.com/upload/save_image/p1_01-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3617"/>
            <a:ext cx="3180763" cy="31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13.shop-pro.jp/PA01073/390/product/31359361.jpg?20111129163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" y="2033435"/>
            <a:ext cx="3066098" cy="27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8" y="1735954"/>
            <a:ext cx="2849009" cy="26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127" y="4724400"/>
            <a:ext cx="1960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95" y="381000"/>
            <a:ext cx="14895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HITOTSU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5430" y="391180"/>
            <a:ext cx="1503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FUTATSU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7825" y="391180"/>
            <a:ext cx="13574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MITTSU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48523" y="391180"/>
            <a:ext cx="1353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YOTTSU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50764" y="413159"/>
            <a:ext cx="144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ITSUTSU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8630" y="2361892"/>
            <a:ext cx="14953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MUTTSU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10393" y="2372072"/>
            <a:ext cx="164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NANATSU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33560" y="2372072"/>
            <a:ext cx="1292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YATTSU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741" y="2372072"/>
            <a:ext cx="2083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KOKONOTSU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54030" y="2397402"/>
            <a:ext cx="595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640" y="4505978"/>
            <a:ext cx="12282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 ICHI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78630" y="4495800"/>
            <a:ext cx="952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</a:rPr>
              <a:t>Ū NI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13893" y="4505978"/>
            <a:ext cx="1287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IKUTSU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" name="Picture 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66" y="1202859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778" y="1202859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578" y="1202859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345" y="1245912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711" y="1245912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65" y="3211153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284" y="3219375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513" y="3219375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513" y="3303312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554" y="3251406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01" y="5383683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63" y="5382971"/>
            <a:ext cx="141636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 – general things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05712"/>
              </p:ext>
            </p:extLst>
          </p:nvPr>
        </p:nvGraphicFramePr>
        <p:xfrm>
          <a:off x="1371600" y="1427480"/>
          <a:ext cx="6858000" cy="4820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/>
                <a:gridCol w="22860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Hitotsu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ひとつ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１ </a:t>
                      </a:r>
                      <a:r>
                        <a:rPr lang="en-US" altLang="ja-JP" b="0" dirty="0" smtClean="0">
                          <a:latin typeface="+mj-lt"/>
                        </a:rPr>
                        <a:t>small</a:t>
                      </a:r>
                      <a:r>
                        <a:rPr lang="en-US" altLang="ja-JP" b="0" baseline="0" dirty="0" smtClean="0">
                          <a:latin typeface="+mj-lt"/>
                        </a:rPr>
                        <a:t> thing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Futatsu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ふたつ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2 small things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Mittsu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みっつ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3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Yottsu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よっつ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4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Itsutsu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いつつ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5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Muttsu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むっつ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6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Nanatsu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ななつ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7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Yattsu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やっつ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8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Kokonotsu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ここのつ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9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Tō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とお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n-lt"/>
                        </a:rPr>
                        <a:t>Jū</a:t>
                      </a:r>
                      <a:r>
                        <a:rPr lang="en-US" b="0" dirty="0" smtClean="0">
                          <a:latin typeface="+mn-lt"/>
                        </a:rPr>
                        <a:t> </a:t>
                      </a:r>
                      <a:r>
                        <a:rPr lang="en-US" b="0" dirty="0" err="1" smtClean="0">
                          <a:latin typeface="+mn-lt"/>
                        </a:rPr>
                        <a:t>ichi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じゅういち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11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n-lt"/>
                        </a:rPr>
                        <a:t>Jū</a:t>
                      </a:r>
                      <a:r>
                        <a:rPr lang="en-US" b="0" dirty="0" smtClean="0">
                          <a:latin typeface="+mn-lt"/>
                        </a:rPr>
                        <a:t> </a:t>
                      </a:r>
                      <a:r>
                        <a:rPr lang="en-US" b="0" dirty="0" err="1" smtClean="0">
                          <a:latin typeface="+mn-lt"/>
                        </a:rPr>
                        <a:t>ni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じゅうに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12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Ikutsu</a:t>
                      </a:r>
                      <a:endParaRPr lang="en-US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いくつ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How many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r>
                        <a:rPr lang="en-US" b="0" dirty="0" smtClean="0">
                          <a:latin typeface="+mj-lt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1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577</Words>
  <Application>Microsoft Office PowerPoint</Application>
  <PresentationFormat>On-screen Show (4:3)</PresentationFormat>
  <Paragraphs>222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COUNTING THINGS</vt:lpstr>
      <vt:lpstr>PowerPoint Presentation</vt:lpstr>
      <vt:lpstr>MAI – flat things</vt:lpstr>
      <vt:lpstr>なんまい　です　か。</vt:lpstr>
      <vt:lpstr>PowerPoint Presentation</vt:lpstr>
      <vt:lpstr>HON – cylindrical things</vt:lpstr>
      <vt:lpstr>なんぼん　です　か。</vt:lpstr>
      <vt:lpstr>PowerPoint Presentation</vt:lpstr>
      <vt:lpstr>TSU – general things</vt:lpstr>
      <vt:lpstr>いくつ　です　か。</vt:lpstr>
      <vt:lpstr>I’d like two shirts please.</vt:lpstr>
      <vt:lpstr>I’d like one blue shirt please.</vt:lpstr>
      <vt:lpstr>I’d like three black shirts please.</vt:lpstr>
      <vt:lpstr>I’d like four red shirts please.</vt:lpstr>
      <vt:lpstr>I’d like three stamps please.</vt:lpstr>
      <vt:lpstr>I’d like one postcard please.</vt:lpstr>
      <vt:lpstr>I’d like two beers please.</vt:lpstr>
      <vt:lpstr>I’d like three bottles of sake please.</vt:lpstr>
      <vt:lpstr>I’d like one bottle of wine please.</vt:lpstr>
      <vt:lpstr>I’d like four large apples please.</vt:lpstr>
      <vt:lpstr>I’d like three small mandarins please.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THINGS</dc:title>
  <dc:creator>Bill &amp; Inge</dc:creator>
  <cp:lastModifiedBy>Bill &amp; Inge</cp:lastModifiedBy>
  <cp:revision>11</cp:revision>
  <dcterms:created xsi:type="dcterms:W3CDTF">2012-09-21T03:05:49Z</dcterms:created>
  <dcterms:modified xsi:type="dcterms:W3CDTF">2012-12-07T20:05:44Z</dcterms:modified>
</cp:coreProperties>
</file>