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64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0707-9680-4E10-A4DF-D5B27A020EF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1C00-CEE4-4EA9-B720-EAA52EF43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Relationship Id="rId1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1999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/>
              <a:t>ぶんぽ</a:t>
            </a:r>
            <a:r>
              <a:rPr lang="ja-JP" altLang="en-US" smtClean="0"/>
              <a:t>う　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82000" cy="5029200"/>
          </a:xfrm>
        </p:spPr>
        <p:txBody>
          <a:bodyPr>
            <a:normAutofit/>
          </a:bodyPr>
          <a:lstStyle/>
          <a:p>
            <a:r>
              <a:rPr lang="en-US" altLang="ja-JP" sz="4800" dirty="0" smtClean="0">
                <a:solidFill>
                  <a:schemeClr val="tx1"/>
                </a:solidFill>
              </a:rPr>
              <a:t>X</a:t>
            </a:r>
            <a:r>
              <a:rPr lang="ja-JP" altLang="en-US" sz="4800" smtClean="0">
                <a:solidFill>
                  <a:schemeClr val="tx1"/>
                </a:solidFill>
              </a:rPr>
              <a:t>が</a:t>
            </a:r>
            <a:r>
              <a:rPr lang="ja-JP" altLang="en-US" sz="4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あります</a:t>
            </a:r>
            <a:endParaRPr lang="en-US" altLang="ja-JP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ja-JP" altLang="en-US" sz="4800">
                <a:solidFill>
                  <a:schemeClr val="tx1"/>
                </a:solidFill>
              </a:rPr>
              <a:t>　</a:t>
            </a:r>
            <a:r>
              <a:rPr lang="en-US" altLang="ja-JP" sz="4800" dirty="0" smtClean="0">
                <a:solidFill>
                  <a:schemeClr val="tx1"/>
                </a:solidFill>
              </a:rPr>
              <a:t>There is/are X (nonliving thing)</a:t>
            </a:r>
          </a:p>
          <a:p>
            <a:pPr algn="l"/>
            <a:endParaRPr lang="en-US" altLang="ja-JP" sz="4800" dirty="0" smtClean="0">
              <a:solidFill>
                <a:schemeClr val="tx1"/>
              </a:solidFill>
            </a:endParaRPr>
          </a:p>
          <a:p>
            <a:r>
              <a:rPr lang="en-US" altLang="ja-JP" sz="4800" dirty="0" smtClean="0">
                <a:solidFill>
                  <a:schemeClr val="tx1"/>
                </a:solidFill>
              </a:rPr>
              <a:t>X</a:t>
            </a:r>
            <a:r>
              <a:rPr lang="ja-JP" altLang="en-US" sz="4800" smtClean="0">
                <a:solidFill>
                  <a:schemeClr val="tx1"/>
                </a:solidFill>
              </a:rPr>
              <a:t>が</a:t>
            </a:r>
            <a:r>
              <a:rPr lang="ja-JP" altLang="en-US" sz="4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います</a:t>
            </a:r>
            <a:endParaRPr lang="en-US" altLang="ja-JP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4800" dirty="0" smtClean="0">
                <a:solidFill>
                  <a:schemeClr val="tx1"/>
                </a:solidFill>
              </a:rPr>
              <a:t>There is/are X (living thing)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mtClean="0"/>
              <a:t>ぶんぽう　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ja-JP" altLang="en-US" sz="4000" smtClean="0">
                <a:solidFill>
                  <a:srgbClr val="00B050"/>
                </a:solidFill>
              </a:rPr>
              <a:t>ある　（</a:t>
            </a:r>
            <a:r>
              <a:rPr lang="en-US" altLang="ja-JP" sz="4000" dirty="0" smtClean="0">
                <a:solidFill>
                  <a:srgbClr val="00B050"/>
                </a:solidFill>
              </a:rPr>
              <a:t>U-verb)</a:t>
            </a:r>
          </a:p>
          <a:p>
            <a:pPr>
              <a:buNone/>
            </a:pPr>
            <a:r>
              <a:rPr lang="en-US" altLang="ja-JP" dirty="0" smtClean="0"/>
              <a:t>Dictionary </a:t>
            </a:r>
            <a:r>
              <a:rPr lang="ja-JP" altLang="en-US" smtClean="0"/>
              <a:t>　　　</a:t>
            </a:r>
            <a:r>
              <a:rPr lang="en-US" altLang="ja-JP" dirty="0" smtClean="0"/>
              <a:t>Affirmative </a:t>
            </a:r>
            <a:r>
              <a:rPr lang="ja-JP" altLang="en-US" smtClean="0"/>
              <a:t>　　</a:t>
            </a:r>
            <a:r>
              <a:rPr lang="en-US" altLang="ja-JP" dirty="0" smtClean="0"/>
              <a:t>  </a:t>
            </a:r>
            <a:r>
              <a:rPr lang="ja-JP" altLang="en-US" smtClean="0"/>
              <a:t>　</a:t>
            </a:r>
            <a:r>
              <a:rPr lang="en-US" altLang="ja-JP" dirty="0" smtClean="0"/>
              <a:t>Negative</a:t>
            </a:r>
            <a:endParaRPr lang="en-US" dirty="0" smtClean="0"/>
          </a:p>
          <a:p>
            <a:pPr>
              <a:buNone/>
            </a:pPr>
            <a:r>
              <a:rPr lang="ja-JP" altLang="en-US" sz="4000" smtClean="0">
                <a:solidFill>
                  <a:srgbClr val="00B050"/>
                </a:solidFill>
              </a:rPr>
              <a:t>ある　　　　　あります　　  ありません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ja-JP" altLang="en-US" sz="4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いる（</a:t>
            </a:r>
            <a:r>
              <a:rPr lang="en-US" altLang="ja-JP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</a:t>
            </a:r>
            <a:r>
              <a:rPr lang="en-US" altLang="ja-JP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-verb)</a:t>
            </a:r>
          </a:p>
          <a:p>
            <a:pPr>
              <a:buNone/>
            </a:pPr>
            <a:r>
              <a:rPr lang="en-US" dirty="0" smtClean="0"/>
              <a:t>Dictionary    </a:t>
            </a:r>
            <a:r>
              <a:rPr lang="ja-JP" altLang="en-US" smtClean="0"/>
              <a:t>　　</a:t>
            </a:r>
            <a:r>
              <a:rPr lang="en-US" dirty="0" smtClean="0"/>
              <a:t>  Affirmative </a:t>
            </a:r>
            <a:r>
              <a:rPr lang="ja-JP" altLang="en-US" smtClean="0"/>
              <a:t>　　</a:t>
            </a:r>
            <a:r>
              <a:rPr lang="en-US" dirty="0" smtClean="0"/>
              <a:t>   Negative</a:t>
            </a:r>
          </a:p>
          <a:p>
            <a:pPr>
              <a:buNone/>
            </a:pPr>
            <a:r>
              <a:rPr lang="ja-JP" altLang="en-US" sz="4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いる　　　　   います　　　   いません</a:t>
            </a:r>
            <a:endParaRPr lang="en-U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ja-JP" altLang="en-US"/>
              <a:t>ぶんぽ</a:t>
            </a:r>
            <a:r>
              <a:rPr lang="ja-JP" altLang="en-US" smtClean="0"/>
              <a:t>う１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altLang="ja-JP" sz="4400" u="sng" dirty="0" smtClean="0">
                <a:solidFill>
                  <a:schemeClr val="accent1">
                    <a:lumMod val="75000"/>
                  </a:schemeClr>
                </a:solidFill>
              </a:rPr>
              <a:t>Place</a:t>
            </a:r>
            <a:r>
              <a:rPr lang="ja-JP" altLang="en-US" sz="4400" smtClean="0"/>
              <a:t>　</a:t>
            </a:r>
            <a:r>
              <a:rPr lang="ja-JP" altLang="en-US" sz="4400" smtClean="0">
                <a:solidFill>
                  <a:srgbClr val="FF0000"/>
                </a:solidFill>
              </a:rPr>
              <a:t>に</a:t>
            </a:r>
            <a:r>
              <a:rPr lang="ja-JP" altLang="en-US" sz="4400" smtClean="0"/>
              <a:t>　</a:t>
            </a:r>
            <a:r>
              <a:rPr lang="en-US" altLang="ja-JP" sz="4400" dirty="0" smtClean="0"/>
              <a:t>thing </a:t>
            </a:r>
            <a:r>
              <a:rPr lang="ja-JP" altLang="en-US" sz="4400" smtClean="0">
                <a:solidFill>
                  <a:srgbClr val="00B050"/>
                </a:solidFill>
              </a:rPr>
              <a:t>が</a:t>
            </a:r>
            <a:r>
              <a:rPr lang="ja-JP" altLang="en-US" sz="4400" smtClean="0"/>
              <a:t>　あります</a:t>
            </a:r>
            <a:endParaRPr lang="en-US" altLang="ja-JP" sz="4400" dirty="0" smtClean="0"/>
          </a:p>
          <a:p>
            <a:pPr algn="ctr">
              <a:buNone/>
            </a:pPr>
            <a:r>
              <a:rPr lang="ja-JP" altLang="en-US" sz="4400"/>
              <a:t>　</a:t>
            </a:r>
            <a:r>
              <a:rPr lang="ja-JP" altLang="en-US" sz="4400" smtClean="0"/>
              <a:t>　　　　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</a:rPr>
              <a:t>or</a:t>
            </a:r>
            <a:r>
              <a:rPr lang="ja-JP" altLang="en-US" sz="4400" smtClean="0">
                <a:solidFill>
                  <a:schemeClr val="accent2">
                    <a:lumMod val="75000"/>
                  </a:schemeClr>
                </a:solidFill>
              </a:rPr>
              <a:t>　</a:t>
            </a:r>
            <a:r>
              <a:rPr lang="en-US" altLang="ja-JP" sz="4400" dirty="0" smtClean="0"/>
              <a:t>person </a:t>
            </a:r>
            <a:r>
              <a:rPr lang="ja-JP" altLang="en-US" sz="4400" smtClean="0">
                <a:solidFill>
                  <a:srgbClr val="00B050"/>
                </a:solidFill>
              </a:rPr>
              <a:t>が</a:t>
            </a:r>
            <a:r>
              <a:rPr lang="ja-JP" altLang="en-US" sz="4400" smtClean="0"/>
              <a:t>　います</a:t>
            </a:r>
            <a:endParaRPr lang="en-US" altLang="ja-JP" sz="4400" dirty="0" smtClean="0"/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.It calls for the particle</a:t>
            </a:r>
            <a:r>
              <a:rPr lang="ja-JP" altLang="en-US" sz="3600" smtClean="0">
                <a:solidFill>
                  <a:srgbClr val="FF0000"/>
                </a:solidFill>
              </a:rPr>
              <a:t>に</a:t>
            </a:r>
            <a:r>
              <a:rPr lang="en-US" sz="3600" dirty="0" smtClean="0"/>
              <a:t>, rather than </a:t>
            </a:r>
            <a:r>
              <a:rPr lang="ja-JP" altLang="en-US" sz="3600" smtClean="0"/>
              <a:t>で、</a:t>
            </a:r>
            <a:r>
              <a:rPr lang="en-US" sz="3600" dirty="0" smtClean="0"/>
              <a:t>for the place description.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ja-JP" altLang="en-US" sz="3600" smtClean="0">
                <a:solidFill>
                  <a:srgbClr val="FF0000"/>
                </a:solidFill>
              </a:rPr>
              <a:t>に</a:t>
            </a:r>
            <a:r>
              <a:rPr lang="en-US" altLang="ja-JP" sz="3600" dirty="0" smtClean="0"/>
              <a:t>can specify locations of existence like it specifies times and dates.</a:t>
            </a:r>
            <a:endParaRPr lang="en-US" sz="3600" dirty="0" smtClean="0"/>
          </a:p>
          <a:p>
            <a:pPr>
              <a:buNone/>
            </a:pPr>
            <a:r>
              <a:rPr lang="ja-JP" altLang="en-US" sz="3600" smtClean="0">
                <a:solidFill>
                  <a:schemeClr val="accent1">
                    <a:lumMod val="75000"/>
                  </a:schemeClr>
                </a:solidFill>
              </a:rPr>
              <a:t>２</a:t>
            </a:r>
            <a:r>
              <a:rPr lang="ja-JP" altLang="en-US" sz="3600" smtClean="0"/>
              <a:t>．</a:t>
            </a:r>
            <a:r>
              <a:rPr lang="en-US" altLang="ja-JP" sz="3600" u="sng" dirty="0" smtClean="0">
                <a:solidFill>
                  <a:schemeClr val="accent1">
                    <a:lumMod val="75000"/>
                  </a:schemeClr>
                </a:solidFill>
              </a:rPr>
              <a:t>The place description </a:t>
            </a:r>
            <a:r>
              <a:rPr lang="en-US" altLang="ja-JP" sz="3600" dirty="0" smtClean="0"/>
              <a:t>usually comes at the beginning.</a:t>
            </a:r>
          </a:p>
          <a:p>
            <a:pPr>
              <a:buNone/>
            </a:pPr>
            <a:r>
              <a:rPr lang="ja-JP" altLang="en-US" sz="3600" smtClean="0">
                <a:solidFill>
                  <a:srgbClr val="00B050"/>
                </a:solidFill>
              </a:rPr>
              <a:t>３</a:t>
            </a:r>
            <a:r>
              <a:rPr lang="ja-JP" altLang="en-US" sz="3600" smtClean="0"/>
              <a:t>．</a:t>
            </a:r>
            <a:r>
              <a:rPr lang="en-US" altLang="ja-JP" sz="3600" dirty="0" smtClean="0"/>
              <a:t>The thing description is usually followed by the particle </a:t>
            </a:r>
            <a:r>
              <a:rPr lang="ja-JP" altLang="en-US" sz="3600" smtClean="0">
                <a:solidFill>
                  <a:srgbClr val="00B050"/>
                </a:solidFill>
              </a:rPr>
              <a:t>が</a:t>
            </a:r>
            <a:r>
              <a:rPr lang="en-US" altLang="ja-JP" sz="3600" dirty="0" smtClean="0">
                <a:solidFill>
                  <a:srgbClr val="FF0000"/>
                </a:solidFill>
              </a:rPr>
              <a:t>, </a:t>
            </a:r>
            <a:r>
              <a:rPr lang="en-US" altLang="ja-JP" sz="3600" dirty="0" smtClean="0"/>
              <a:t>rather than</a:t>
            </a:r>
            <a:r>
              <a:rPr lang="ja-JP" altLang="en-US" sz="3600" smtClean="0">
                <a:solidFill>
                  <a:srgbClr val="00B050"/>
                </a:solidFill>
              </a:rPr>
              <a:t>は</a:t>
            </a:r>
            <a:r>
              <a:rPr lang="en-US" altLang="ja-JP" sz="3600" dirty="0"/>
              <a:t>.</a:t>
            </a:r>
            <a:endParaRPr lang="en-US" altLang="ja-JP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Particle</a:t>
            </a:r>
            <a:r>
              <a:rPr lang="ja-JP" altLang="en-US" smtClean="0"/>
              <a:t>　が</a:t>
            </a:r>
            <a:r>
              <a:rPr lang="en-US" dirty="0" smtClean="0"/>
              <a:t> and</a:t>
            </a:r>
            <a:r>
              <a:rPr lang="ja-JP" altLang="en-US" smtClean="0"/>
              <a:t>　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ja-JP" altLang="en-US" sz="4800" smtClean="0">
                <a:solidFill>
                  <a:srgbClr val="FF0000"/>
                </a:solidFill>
              </a:rPr>
              <a:t>は</a:t>
            </a:r>
            <a:r>
              <a:rPr lang="ja-JP" altLang="en-US" smtClean="0"/>
              <a:t>　１．</a:t>
            </a:r>
            <a:r>
              <a:rPr lang="en-US" altLang="ja-JP" dirty="0" smtClean="0"/>
              <a:t>new topic introducer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ja-JP" altLang="en-US" smtClean="0"/>
              <a:t>　２．</a:t>
            </a:r>
            <a:r>
              <a:rPr lang="en-US" dirty="0" smtClean="0"/>
              <a:t>contrast with other potential topics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　　すずきさん</a:t>
            </a:r>
            <a:r>
              <a:rPr lang="ja-JP" altLang="en-US" smtClean="0">
                <a:solidFill>
                  <a:srgbClr val="FF0000"/>
                </a:solidFill>
              </a:rPr>
              <a:t>は</a:t>
            </a:r>
            <a:r>
              <a:rPr lang="ja-JP" altLang="en-US" smtClean="0"/>
              <a:t>かえります。</a:t>
            </a:r>
            <a:endParaRPr lang="en-US" dirty="0" smtClean="0"/>
          </a:p>
          <a:p>
            <a:pPr>
              <a:buNone/>
            </a:pPr>
            <a:r>
              <a:rPr lang="ja-JP" altLang="en-US" smtClean="0"/>
              <a:t>　　　　チーズ</a:t>
            </a:r>
            <a:r>
              <a:rPr lang="ja-JP" altLang="en-US" smtClean="0">
                <a:solidFill>
                  <a:srgbClr val="FF0000"/>
                </a:solidFill>
              </a:rPr>
              <a:t>は</a:t>
            </a:r>
            <a:r>
              <a:rPr lang="ja-JP" altLang="en-US" smtClean="0"/>
              <a:t>あります。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sz="4800" smtClean="0">
                <a:solidFill>
                  <a:srgbClr val="FF0000"/>
                </a:solidFill>
              </a:rPr>
              <a:t>が</a:t>
            </a:r>
            <a:r>
              <a:rPr lang="ja-JP" altLang="en-US" sz="4800" smtClean="0"/>
              <a:t> </a:t>
            </a:r>
            <a:r>
              <a:rPr lang="en-US" altLang="ja-JP" dirty="0" smtClean="0"/>
              <a:t> </a:t>
            </a:r>
            <a:r>
              <a:rPr lang="ja-JP" altLang="en-US" smtClean="0"/>
              <a:t>　</a:t>
            </a:r>
            <a:r>
              <a:rPr lang="en-US" altLang="ja-JP" dirty="0" smtClean="0"/>
              <a:t>a </a:t>
            </a:r>
            <a:r>
              <a:rPr lang="en-US" altLang="ja-JP" dirty="0" err="1" smtClean="0"/>
              <a:t>specifier</a:t>
            </a:r>
            <a:r>
              <a:rPr lang="en-US" altLang="ja-JP" dirty="0" smtClean="0"/>
              <a:t> and not a </a:t>
            </a:r>
            <a:r>
              <a:rPr lang="en-US" altLang="ja-JP" dirty="0" err="1" smtClean="0"/>
              <a:t>contrastor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ja-JP" altLang="en-US" smtClean="0"/>
              <a:t>　　　　すずきさん</a:t>
            </a:r>
            <a:r>
              <a:rPr lang="ja-JP" altLang="en-US" smtClean="0">
                <a:solidFill>
                  <a:srgbClr val="FF0000"/>
                </a:solidFill>
              </a:rPr>
              <a:t>が</a:t>
            </a:r>
            <a:r>
              <a:rPr lang="ja-JP" altLang="en-US" smtClean="0"/>
              <a:t>かえります。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　　チーズ</a:t>
            </a:r>
            <a:r>
              <a:rPr lang="ja-JP" altLang="en-US" smtClean="0">
                <a:solidFill>
                  <a:srgbClr val="FF0000"/>
                </a:solidFill>
              </a:rPr>
              <a:t>が</a:t>
            </a:r>
            <a:r>
              <a:rPr lang="ja-JP" altLang="en-US" smtClean="0"/>
              <a:t>あります。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/>
              <a:t>ぶんぽ</a:t>
            </a:r>
            <a:r>
              <a:rPr lang="ja-JP" altLang="en-US" smtClean="0"/>
              <a:t>う１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None/>
            </a:pPr>
            <a:r>
              <a:rPr lang="en-US" altLang="ja-JP" sz="4000" dirty="0" smtClean="0"/>
              <a:t>X</a:t>
            </a:r>
            <a:r>
              <a:rPr lang="ja-JP" altLang="en-US" sz="4000" smtClean="0"/>
              <a:t>があります</a:t>
            </a:r>
            <a:endParaRPr lang="en-US" altLang="ja-JP" sz="4000" dirty="0" smtClean="0"/>
          </a:p>
          <a:p>
            <a:pPr>
              <a:buNone/>
            </a:pPr>
            <a:r>
              <a:rPr lang="ja-JP" altLang="en-US" smtClean="0"/>
              <a:t>１．</a:t>
            </a:r>
            <a:r>
              <a:rPr lang="en-US" altLang="ja-JP" dirty="0" smtClean="0"/>
              <a:t>There is/are X</a:t>
            </a:r>
          </a:p>
          <a:p>
            <a:pPr>
              <a:buNone/>
            </a:pPr>
            <a:r>
              <a:rPr lang="ja-JP" altLang="en-US" smtClean="0"/>
              <a:t>　　　あそこにマクドナルドが</a:t>
            </a:r>
            <a:r>
              <a:rPr lang="ja-JP" altLang="en-US" smtClean="0">
                <a:solidFill>
                  <a:srgbClr val="FF0000"/>
                </a:solidFill>
              </a:rPr>
              <a:t>あります</a:t>
            </a:r>
            <a:r>
              <a:rPr lang="ja-JP" altLang="en-US" smtClean="0"/>
              <a:t>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2. You have or own X</a:t>
            </a:r>
          </a:p>
          <a:p>
            <a:pPr>
              <a:buNone/>
            </a:pPr>
            <a:r>
              <a:rPr lang="ja-JP" altLang="en-US" smtClean="0"/>
              <a:t>　　　テレビが</a:t>
            </a:r>
            <a:r>
              <a:rPr lang="ja-JP" altLang="en-US" smtClean="0">
                <a:solidFill>
                  <a:srgbClr val="FF0000"/>
                </a:solidFill>
              </a:rPr>
              <a:t>ありません</a:t>
            </a:r>
            <a:r>
              <a:rPr lang="ja-JP" altLang="en-US" smtClean="0"/>
              <a:t>。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　時間が</a:t>
            </a:r>
            <a:r>
              <a:rPr lang="ja-JP" altLang="en-US" smtClean="0">
                <a:solidFill>
                  <a:srgbClr val="FF0000"/>
                </a:solidFill>
              </a:rPr>
              <a:t>あります</a:t>
            </a:r>
            <a:r>
              <a:rPr lang="ja-JP" altLang="en-US" smtClean="0"/>
              <a:t>か。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when an event (X) will take place</a:t>
            </a:r>
          </a:p>
          <a:p>
            <a:pPr>
              <a:buNone/>
            </a:pPr>
            <a:r>
              <a:rPr lang="ja-JP" altLang="en-US" smtClean="0"/>
              <a:t>　　　あした にほんごの クラス</a:t>
            </a:r>
            <a:r>
              <a:rPr lang="ja-JP" altLang="en-US" smtClean="0">
                <a:solidFill>
                  <a:srgbClr val="FF0000"/>
                </a:solidFill>
              </a:rPr>
              <a:t>が ありません</a:t>
            </a:r>
            <a:r>
              <a:rPr lang="ja-JP" altLang="en-US" smtClean="0"/>
              <a:t>。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C:\Users\Kei\AppData\Local\Microsoft\Windows\Temporary Internet Files\Content.IE5\J32NGAL6\0570_001[1].jpg"/>
          <p:cNvPicPr>
            <a:picLocks noChangeAspect="1" noChangeArrowheads="1"/>
          </p:cNvPicPr>
          <p:nvPr/>
        </p:nvPicPr>
        <p:blipFill>
          <a:blip r:embed="rId2" cstate="print"/>
          <a:srcRect l="11184" t="18182" r="14059" b="44318"/>
          <a:stretch>
            <a:fillRect/>
          </a:stretch>
        </p:blipFill>
        <p:spPr bwMode="auto">
          <a:xfrm>
            <a:off x="457200" y="3048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... お寺のある生活を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2133600" cy="1676400"/>
          </a:xfrm>
          <a:prstGeom prst="rect">
            <a:avLst/>
          </a:prstGeom>
          <a:noFill/>
        </p:spPr>
      </p:pic>
      <p:pic>
        <p:nvPicPr>
          <p:cNvPr id="1030" name="Picture 6" descr="... る　こうえんだ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85800"/>
            <a:ext cx="2057400" cy="2057400"/>
          </a:xfrm>
          <a:prstGeom prst="rect">
            <a:avLst/>
          </a:prstGeom>
          <a:noFill/>
        </p:spPr>
      </p:pic>
      <p:pic>
        <p:nvPicPr>
          <p:cNvPr id="1032" name="Picture 8" descr="スーパー店内３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590800"/>
            <a:ext cx="2209800" cy="1524000"/>
          </a:xfrm>
          <a:prstGeom prst="rect">
            <a:avLst/>
          </a:prstGeom>
          <a:noFill/>
        </p:spPr>
      </p:pic>
      <p:pic>
        <p:nvPicPr>
          <p:cNvPr id="1034" name="Picture 10" descr="... 中武デパート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762000"/>
            <a:ext cx="1828800" cy="2286000"/>
          </a:xfrm>
          <a:prstGeom prst="rect">
            <a:avLst/>
          </a:prstGeom>
          <a:noFill/>
        </p:spPr>
      </p:pic>
      <p:pic>
        <p:nvPicPr>
          <p:cNvPr id="1036" name="Picture 12" descr="バスていりゅうじ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800600"/>
            <a:ext cx="1524000" cy="1419225"/>
          </a:xfrm>
          <a:prstGeom prst="rect">
            <a:avLst/>
          </a:prstGeom>
          <a:noFill/>
        </p:spPr>
      </p:pic>
      <p:pic>
        <p:nvPicPr>
          <p:cNvPr id="1038" name="Picture 14" descr="病院 [静止画/600×400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3581400"/>
            <a:ext cx="1524000" cy="1238251"/>
          </a:xfrm>
          <a:prstGeom prst="rect">
            <a:avLst/>
          </a:prstGeom>
          <a:noFill/>
        </p:spPr>
      </p:pic>
      <p:pic>
        <p:nvPicPr>
          <p:cNvPr id="1040" name="Picture 16" descr="バス停（CEC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4648200"/>
            <a:ext cx="1981200" cy="1238251"/>
          </a:xfrm>
          <a:prstGeom prst="rect">
            <a:avLst/>
          </a:prstGeom>
          <a:noFill/>
        </p:spPr>
      </p:pic>
      <p:pic>
        <p:nvPicPr>
          <p:cNvPr id="1042" name="Picture 18" descr="長久手町/長久手まち ...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4800600"/>
            <a:ext cx="1524000" cy="1524000"/>
          </a:xfrm>
          <a:prstGeom prst="rect">
            <a:avLst/>
          </a:prstGeom>
          <a:noFill/>
        </p:spPr>
      </p:pic>
      <p:pic>
        <p:nvPicPr>
          <p:cNvPr id="1044" name="Picture 20" descr="レストラン：和食 ...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3200400"/>
            <a:ext cx="1828800" cy="1143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0866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mtClean="0"/>
              <a:t>ばすてい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犬のすぐれた能力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1524000" cy="1143000"/>
          </a:xfrm>
          <a:prstGeom prst="rect">
            <a:avLst/>
          </a:prstGeom>
          <a:noFill/>
        </p:spPr>
      </p:pic>
      <p:pic>
        <p:nvPicPr>
          <p:cNvPr id="1028" name="Picture 4" descr="... 猫的特点 -折耳猫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066800"/>
            <a:ext cx="1524000" cy="1352551"/>
          </a:xfrm>
          <a:prstGeom prst="rect">
            <a:avLst/>
          </a:prstGeom>
          <a:noFill/>
        </p:spPr>
      </p:pic>
      <p:pic>
        <p:nvPicPr>
          <p:cNvPr id="1030" name="Picture 6" descr="ダーリンのパン焼き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905000"/>
            <a:ext cx="1133475" cy="1524000"/>
          </a:xfrm>
          <a:prstGeom prst="rect">
            <a:avLst/>
          </a:prstGeom>
          <a:noFill/>
        </p:spPr>
      </p:pic>
      <p:pic>
        <p:nvPicPr>
          <p:cNvPr id="1032" name="Picture 8" descr="... おみやげ店の手さげ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828800"/>
            <a:ext cx="1219200" cy="1524000"/>
          </a:xfrm>
          <a:prstGeom prst="rect">
            <a:avLst/>
          </a:prstGeom>
          <a:noFill/>
        </p:spPr>
      </p:pic>
      <p:pic>
        <p:nvPicPr>
          <p:cNvPr id="1034" name="Picture 10" descr="こどもクラブ 天神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810000"/>
            <a:ext cx="1457325" cy="1524000"/>
          </a:xfrm>
          <a:prstGeom prst="rect">
            <a:avLst/>
          </a:prstGeom>
          <a:noFill/>
        </p:spPr>
      </p:pic>
      <p:pic>
        <p:nvPicPr>
          <p:cNvPr id="1036" name="Picture 12" descr="... サトウのごはん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4114800"/>
            <a:ext cx="1524000" cy="1076325"/>
          </a:xfrm>
          <a:prstGeom prst="rect">
            <a:avLst/>
          </a:prstGeom>
          <a:noFill/>
        </p:spPr>
      </p:pic>
      <p:pic>
        <p:nvPicPr>
          <p:cNvPr id="1038" name="Picture 14" descr="ごはん、里芋の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4648200"/>
            <a:ext cx="1524000" cy="1143000"/>
          </a:xfrm>
          <a:prstGeom prst="rect">
            <a:avLst/>
          </a:prstGeom>
          <a:noFill/>
        </p:spPr>
      </p:pic>
      <p:pic>
        <p:nvPicPr>
          <p:cNvPr id="1040" name="Picture 16" descr="しゃしん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4191000"/>
            <a:ext cx="1524000" cy="2514600"/>
          </a:xfrm>
          <a:prstGeom prst="rect">
            <a:avLst/>
          </a:prstGeom>
          <a:noFill/>
        </p:spPr>
      </p:pic>
      <p:pic>
        <p:nvPicPr>
          <p:cNvPr id="1042" name="Picture 18" descr="... いまのつくえです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5486400"/>
            <a:ext cx="1524000" cy="1143000"/>
          </a:xfrm>
          <a:prstGeom prst="rect">
            <a:avLst/>
          </a:prstGeom>
          <a:noFill/>
        </p:spPr>
      </p:pic>
      <p:pic>
        <p:nvPicPr>
          <p:cNvPr id="1044" name="Picture 20" descr="... オーキドのてがみ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1066800"/>
            <a:ext cx="1447800" cy="1266825"/>
          </a:xfrm>
          <a:prstGeom prst="rect">
            <a:avLst/>
          </a:prstGeom>
          <a:noFill/>
        </p:spPr>
      </p:pic>
      <p:pic>
        <p:nvPicPr>
          <p:cNvPr id="1046" name="Picture 22" descr="15 月 後藤 ひろ ひと ...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2438400"/>
            <a:ext cx="1143000" cy="1524000"/>
          </a:xfrm>
          <a:prstGeom prst="rect">
            <a:avLst/>
          </a:prstGeom>
          <a:noFill/>
        </p:spPr>
      </p:pic>
      <p:pic>
        <p:nvPicPr>
          <p:cNvPr id="1048" name="Picture 24" descr="... マクドナルドの店員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2209800"/>
            <a:ext cx="1076325" cy="1524000"/>
          </a:xfrm>
          <a:prstGeom prst="rect">
            <a:avLst/>
          </a:prstGeom>
          <a:noFill/>
        </p:spPr>
      </p:pic>
      <p:pic>
        <p:nvPicPr>
          <p:cNvPr id="1050" name="Picture 26" descr="買い物訓練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3810000"/>
            <a:ext cx="1181100" cy="2286000"/>
          </a:xfrm>
          <a:prstGeom prst="rect">
            <a:avLst/>
          </a:prstGeom>
          <a:noFill/>
        </p:spPr>
      </p:pic>
      <p:pic>
        <p:nvPicPr>
          <p:cNvPr id="1052" name="Picture 28" descr="教室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381000"/>
            <a:ext cx="1981200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yesterday</a:t>
            </a:r>
            <a:br>
              <a:rPr lang="en-US" dirty="0" smtClean="0"/>
            </a:br>
            <a:r>
              <a:rPr lang="en-US" dirty="0" smtClean="0"/>
              <a:t>today</a:t>
            </a:r>
            <a:br>
              <a:rPr lang="en-US" dirty="0" smtClean="0"/>
            </a:br>
            <a:r>
              <a:rPr lang="en-US" dirty="0" smtClean="0"/>
              <a:t>tomorrow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little while ago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hour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45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ぶんぽう　１</vt:lpstr>
      <vt:lpstr>ぶんぽう　１</vt:lpstr>
      <vt:lpstr>ぶんぽう１</vt:lpstr>
      <vt:lpstr>Particle　が and　は</vt:lpstr>
      <vt:lpstr>ぶんぽう１</vt:lpstr>
      <vt:lpstr>PowerPoint Presentation</vt:lpstr>
      <vt:lpstr>PowerPoint Presentation</vt:lpstr>
      <vt:lpstr>PowerPoint Presentation</vt:lpstr>
      <vt:lpstr>yesterday today tomorrow  a little while ago  one hour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ぶんぽう　１</dc:title>
  <dc:creator>Kei</dc:creator>
  <cp:lastModifiedBy>Bill &amp; Inge</cp:lastModifiedBy>
  <cp:revision>250</cp:revision>
  <dcterms:created xsi:type="dcterms:W3CDTF">2009-11-02T01:57:03Z</dcterms:created>
  <dcterms:modified xsi:type="dcterms:W3CDTF">2013-01-21T03:21:02Z</dcterms:modified>
</cp:coreProperties>
</file>