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61" r:id="rId7"/>
    <p:sldId id="262" r:id="rId8"/>
    <p:sldId id="259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49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9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2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52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5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2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1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77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5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3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80D7-3298-4198-9498-5476B5B3B4E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FA51-1272-4CA2-A8BF-0A9B16A68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18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48680"/>
            <a:ext cx="8062664" cy="554461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              </a:t>
            </a:r>
            <a:r>
              <a:rPr lang="ja-JP" altLang="en-US" sz="6000" dirty="0" smtClean="0">
                <a:latin typeface="Chiller" pitchFamily="82" charset="0"/>
              </a:rPr>
              <a:t>の じ</a:t>
            </a:r>
            <a:r>
              <a:rPr lang="ja-JP" altLang="en-US" sz="6000" dirty="0">
                <a:latin typeface="Chiller" pitchFamily="82" charset="0"/>
              </a:rPr>
              <a:t>ゅうし</a:t>
            </a:r>
            <a:r>
              <a:rPr lang="ja-JP" altLang="en-US" sz="6000" dirty="0" smtClean="0">
                <a:latin typeface="Chiller" pitchFamily="82" charset="0"/>
              </a:rPr>
              <a:t>ょ</a:t>
            </a:r>
            <a:endParaRPr lang="en-AU" sz="6000" dirty="0"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6600" dirty="0" smtClean="0">
                <a:solidFill>
                  <a:schemeClr val="tx1"/>
                </a:solidFill>
                <a:latin typeface="Chiller" pitchFamily="82" charset="0"/>
              </a:rPr>
              <a:t>Japanese Addresses</a:t>
            </a:r>
            <a:endParaRPr lang="en-AU" sz="6600" dirty="0">
              <a:solidFill>
                <a:schemeClr val="tx1"/>
              </a:solidFill>
              <a:latin typeface="Chiller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21240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めいし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 smtClean="0"/>
              <a:t>Some helpful words</a:t>
            </a:r>
            <a:r>
              <a:rPr lang="en-AU" dirty="0" smtClean="0"/>
              <a:t>:</a:t>
            </a:r>
          </a:p>
          <a:p>
            <a:r>
              <a:rPr lang="en-AU" dirty="0" smtClean="0"/>
              <a:t>Student:	</a:t>
            </a:r>
            <a:r>
              <a:rPr lang="ja-JP" altLang="en-US" dirty="0"/>
              <a:t>せい</a:t>
            </a:r>
            <a:r>
              <a:rPr lang="ja-JP" altLang="en-US" dirty="0" smtClean="0"/>
              <a:t>と</a:t>
            </a:r>
            <a:r>
              <a:rPr lang="en-AU" altLang="ja-JP" dirty="0" smtClean="0"/>
              <a:t>	President/CEO:</a:t>
            </a:r>
            <a:r>
              <a:rPr lang="ja-JP" altLang="en-US" dirty="0"/>
              <a:t>しゃちょう</a:t>
            </a:r>
            <a:endParaRPr lang="en-AU" altLang="ja-JP" dirty="0" smtClean="0"/>
          </a:p>
          <a:p>
            <a:r>
              <a:rPr lang="en-AU" dirty="0" smtClean="0"/>
              <a:t>Glenelg Primary </a:t>
            </a:r>
          </a:p>
          <a:p>
            <a:pPr marL="0" indent="0">
              <a:buNone/>
            </a:pPr>
            <a:r>
              <a:rPr lang="en-AU" dirty="0" smtClean="0"/>
              <a:t>School:</a:t>
            </a:r>
          </a:p>
          <a:p>
            <a:pPr marL="0" indent="0">
              <a:buNone/>
            </a:pPr>
            <a:r>
              <a:rPr lang="ja-JP" altLang="en-US" dirty="0" smtClean="0"/>
              <a:t> グ</a:t>
            </a:r>
            <a:r>
              <a:rPr lang="ja-JP" altLang="en-US" dirty="0"/>
              <a:t>レネル</a:t>
            </a:r>
            <a:r>
              <a:rPr lang="ja-JP" altLang="en-US" dirty="0" smtClean="0"/>
              <a:t>グ</a:t>
            </a:r>
            <a:endParaRPr lang="en-AU" altLang="ja-JP" dirty="0" smtClean="0"/>
          </a:p>
          <a:p>
            <a:pPr marL="0" indent="0">
              <a:buNone/>
            </a:pPr>
            <a:r>
              <a:rPr lang="ja-JP" altLang="en-US" smtClean="0"/>
              <a:t>  し</a:t>
            </a:r>
            <a:r>
              <a:rPr lang="ja-JP" altLang="en-US" dirty="0"/>
              <a:t>ょうがっこ</a:t>
            </a:r>
            <a:r>
              <a:rPr lang="ja-JP" altLang="en-US" dirty="0" smtClean="0"/>
              <a:t>う</a:t>
            </a:r>
            <a:endParaRPr lang="en-AU" altLang="ja-JP" dirty="0" smtClean="0"/>
          </a:p>
          <a:p>
            <a:r>
              <a:rPr lang="en-AU" dirty="0" smtClean="0"/>
              <a:t>SA: </a:t>
            </a:r>
            <a:r>
              <a:rPr lang="ja-JP" altLang="en-US" dirty="0"/>
              <a:t>みな</a:t>
            </a:r>
            <a:r>
              <a:rPr lang="ja-JP" altLang="en-US" dirty="0" smtClean="0"/>
              <a:t>み</a:t>
            </a:r>
            <a:endParaRPr lang="en-AU" altLang="ja-JP" dirty="0" smtClean="0"/>
          </a:p>
          <a:p>
            <a:pPr marL="0" indent="0">
              <a:buNone/>
            </a:pPr>
            <a:r>
              <a:rPr lang="en-AU" altLang="ja-JP" dirty="0"/>
              <a:t> </a:t>
            </a:r>
            <a:r>
              <a:rPr lang="ja-JP" altLang="en-US" dirty="0" smtClean="0"/>
              <a:t>オ</a:t>
            </a:r>
            <a:r>
              <a:rPr lang="ja-JP" altLang="en-US" dirty="0"/>
              <a:t>ーストラリア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 descr="C:\Users\Steve\Pictures\img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5104608" cy="43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9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Role Play!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1. When would you give/receive a </a:t>
            </a:r>
            <a:r>
              <a:rPr lang="ja-JP" altLang="en-US" dirty="0"/>
              <a:t>めい</a:t>
            </a:r>
            <a:r>
              <a:rPr lang="ja-JP" altLang="en-US" dirty="0" smtClean="0"/>
              <a:t>し</a:t>
            </a:r>
            <a:r>
              <a:rPr lang="en-AU" altLang="ja-JP" dirty="0" smtClean="0"/>
              <a:t>?</a:t>
            </a:r>
          </a:p>
          <a:p>
            <a:pPr marL="0" indent="0">
              <a:buNone/>
            </a:pPr>
            <a:r>
              <a:rPr lang="en-AU" dirty="0" smtClean="0"/>
              <a:t>2. What are the differences between giving a Japanese </a:t>
            </a:r>
            <a:r>
              <a:rPr lang="ja-JP" altLang="en-US" dirty="0"/>
              <a:t>めい</a:t>
            </a:r>
            <a:r>
              <a:rPr lang="ja-JP" altLang="en-US" dirty="0" smtClean="0"/>
              <a:t>し</a:t>
            </a:r>
            <a:r>
              <a:rPr lang="en-AU" altLang="ja-JP" dirty="0" smtClean="0"/>
              <a:t>, and an Australian business card?</a:t>
            </a:r>
          </a:p>
          <a:p>
            <a:pPr marL="0" indent="0">
              <a:buNone/>
            </a:pPr>
            <a:r>
              <a:rPr lang="en-AU" dirty="0" smtClean="0"/>
              <a:t>3. With a partner, create a role play to exchange your </a:t>
            </a:r>
            <a:r>
              <a:rPr lang="ja-JP" altLang="en-US" dirty="0"/>
              <a:t>めい</a:t>
            </a:r>
            <a:r>
              <a:rPr lang="ja-JP" altLang="en-US" dirty="0" smtClean="0"/>
              <a:t>し</a:t>
            </a:r>
            <a:r>
              <a:rPr lang="en-AU" altLang="ja-JP" dirty="0" smtClean="0"/>
              <a:t>. (This will all be done in Japanese!!)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22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Helpful language: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78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じゅうし</a:t>
            </a:r>
            <a:r>
              <a:rPr lang="ja-JP" altLang="en-US" dirty="0" smtClean="0"/>
              <a:t>ょ </a:t>
            </a:r>
            <a:r>
              <a:rPr lang="en-AU" altLang="ja-JP" dirty="0" smtClean="0"/>
              <a:t>(</a:t>
            </a:r>
            <a:r>
              <a:rPr lang="en-AU" altLang="ja-JP" dirty="0" err="1" smtClean="0"/>
              <a:t>j</a:t>
            </a:r>
            <a:r>
              <a:rPr lang="en-AU" dirty="0" err="1" smtClean="0"/>
              <a:t>yuusho</a:t>
            </a:r>
            <a:r>
              <a:rPr lang="en-AU" dirty="0" smtClean="0"/>
              <a:t>): Addresses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Japanese </a:t>
            </a:r>
            <a:r>
              <a:rPr lang="en-AU" dirty="0" err="1" smtClean="0"/>
              <a:t>jyuusho</a:t>
            </a:r>
            <a:r>
              <a:rPr lang="en-AU" dirty="0" smtClean="0"/>
              <a:t> are written backwards (for Australians!)</a:t>
            </a:r>
          </a:p>
          <a:p>
            <a:r>
              <a:rPr lang="en-AU" dirty="0" smtClean="0"/>
              <a:t>1. </a:t>
            </a:r>
            <a:r>
              <a:rPr lang="en-AU" dirty="0" smtClean="0">
                <a:solidFill>
                  <a:srgbClr val="FF0000"/>
                </a:solidFill>
              </a:rPr>
              <a:t>Postcode</a:t>
            </a:r>
          </a:p>
          <a:p>
            <a:r>
              <a:rPr lang="en-AU" dirty="0" smtClean="0"/>
              <a:t>2. </a:t>
            </a:r>
            <a:r>
              <a:rPr lang="en-AU" dirty="0" smtClean="0">
                <a:solidFill>
                  <a:srgbClr val="FFC000"/>
                </a:solidFill>
              </a:rPr>
              <a:t>Prefecture </a:t>
            </a:r>
            <a:r>
              <a:rPr lang="en-AU" dirty="0" smtClean="0"/>
              <a:t>(these are large areas,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the equivalent of our states,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although they are nowhere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near as big!)</a:t>
            </a:r>
          </a:p>
          <a:p>
            <a:r>
              <a:rPr lang="en-AU" dirty="0"/>
              <a:t>3</a:t>
            </a:r>
            <a:r>
              <a:rPr lang="en-AU" dirty="0" smtClean="0"/>
              <a:t>. </a:t>
            </a:r>
            <a:r>
              <a:rPr lang="en-AU" dirty="0" smtClean="0">
                <a:solidFill>
                  <a:srgbClr val="00B0F0"/>
                </a:solidFill>
              </a:rPr>
              <a:t>Ku </a:t>
            </a:r>
            <a:r>
              <a:rPr lang="en-AU" dirty="0" smtClean="0"/>
              <a:t>(this is like our suburb)</a:t>
            </a:r>
          </a:p>
          <a:p>
            <a:r>
              <a:rPr lang="en-AU" dirty="0" smtClean="0"/>
              <a:t>4. </a:t>
            </a:r>
            <a:r>
              <a:rPr lang="en-AU" dirty="0" smtClean="0">
                <a:solidFill>
                  <a:srgbClr val="7030A0"/>
                </a:solidFill>
              </a:rPr>
              <a:t>District </a:t>
            </a:r>
          </a:p>
          <a:p>
            <a:r>
              <a:rPr lang="en-AU" dirty="0" smtClean="0"/>
              <a:t>5. </a:t>
            </a:r>
            <a:r>
              <a:rPr lang="en-AU" dirty="0" err="1" smtClean="0">
                <a:solidFill>
                  <a:srgbClr val="00B050"/>
                </a:solidFill>
              </a:rPr>
              <a:t>Chome</a:t>
            </a:r>
            <a:r>
              <a:rPr lang="en-AU" dirty="0" smtClean="0"/>
              <a:t> (area)  -     </a:t>
            </a:r>
            <a:r>
              <a:rPr lang="en-AU" dirty="0" smtClean="0">
                <a:solidFill>
                  <a:schemeClr val="accent2"/>
                </a:solidFill>
              </a:rPr>
              <a:t>Block</a:t>
            </a:r>
            <a:r>
              <a:rPr lang="en-AU" dirty="0" smtClean="0"/>
              <a:t> (ban) –</a:t>
            </a:r>
          </a:p>
          <a:p>
            <a:pPr marL="0" indent="0">
              <a:buNone/>
            </a:pPr>
            <a:r>
              <a:rPr lang="en-AU" dirty="0" smtClean="0"/>
              <a:t>            </a:t>
            </a:r>
            <a:r>
              <a:rPr lang="en-AU" dirty="0" smtClean="0">
                <a:solidFill>
                  <a:srgbClr val="002060"/>
                </a:solidFill>
              </a:rPr>
              <a:t>Number on block</a:t>
            </a:r>
          </a:p>
          <a:p>
            <a:r>
              <a:rPr lang="en-AU" dirty="0" smtClean="0"/>
              <a:t>6. </a:t>
            </a:r>
            <a:r>
              <a:rPr lang="en-AU" dirty="0" smtClean="0">
                <a:solidFill>
                  <a:srgbClr val="92D050"/>
                </a:solidFill>
              </a:rPr>
              <a:t>Building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2276872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〒</a:t>
            </a:r>
            <a:r>
              <a:rPr lang="en-US" altLang="ja-JP" dirty="0">
                <a:solidFill>
                  <a:srgbClr val="FF0000"/>
                </a:solidFill>
              </a:rPr>
              <a:t>100-8994</a:t>
            </a:r>
          </a:p>
          <a:p>
            <a:r>
              <a:rPr lang="en-US" altLang="ja-JP" dirty="0"/>
              <a:t> </a:t>
            </a:r>
            <a:r>
              <a:rPr lang="ja-JP" altLang="en-US" dirty="0">
                <a:solidFill>
                  <a:srgbClr val="FFC000"/>
                </a:solidFill>
              </a:rPr>
              <a:t>東京</a:t>
            </a:r>
            <a:r>
              <a:rPr lang="ja-JP" altLang="en-US" dirty="0" smtClean="0">
                <a:solidFill>
                  <a:srgbClr val="FFC000"/>
                </a:solidFill>
              </a:rPr>
              <a:t>都</a:t>
            </a:r>
            <a:endParaRPr lang="en-AU" altLang="ja-JP" dirty="0" smtClean="0">
              <a:solidFill>
                <a:srgbClr val="FFC000"/>
              </a:solidFill>
            </a:endParaRPr>
          </a:p>
          <a:p>
            <a:r>
              <a:rPr lang="ja-JP" altLang="en-US" dirty="0" smtClean="0">
                <a:solidFill>
                  <a:srgbClr val="00B0F0"/>
                </a:solidFill>
              </a:rPr>
              <a:t>中</a:t>
            </a:r>
            <a:r>
              <a:rPr lang="ja-JP" altLang="en-US" dirty="0">
                <a:solidFill>
                  <a:srgbClr val="00B0F0"/>
                </a:solidFill>
              </a:rPr>
              <a:t>央</a:t>
            </a:r>
            <a:r>
              <a:rPr lang="ja-JP" altLang="en-US" dirty="0" smtClean="0">
                <a:solidFill>
                  <a:srgbClr val="00B0F0"/>
                </a:solidFill>
              </a:rPr>
              <a:t>区</a:t>
            </a:r>
            <a:endParaRPr lang="en-AU" altLang="ja-JP" dirty="0" smtClean="0">
              <a:solidFill>
                <a:srgbClr val="00B0F0"/>
              </a:solidFill>
            </a:endParaRPr>
          </a:p>
          <a:p>
            <a:r>
              <a:rPr lang="ja-JP" altLang="en-US" dirty="0" smtClean="0">
                <a:solidFill>
                  <a:srgbClr val="7030A0"/>
                </a:solidFill>
              </a:rPr>
              <a:t>八</a:t>
            </a:r>
            <a:r>
              <a:rPr lang="ja-JP" altLang="en-US" dirty="0">
                <a:solidFill>
                  <a:srgbClr val="7030A0"/>
                </a:solidFill>
              </a:rPr>
              <a:t>重</a:t>
            </a:r>
            <a:r>
              <a:rPr lang="ja-JP" altLang="en-US" dirty="0" smtClean="0">
                <a:solidFill>
                  <a:srgbClr val="7030A0"/>
                </a:solidFill>
              </a:rPr>
              <a:t>洲</a:t>
            </a:r>
            <a:endParaRPr lang="en-AU" altLang="ja-JP" dirty="0" smtClean="0">
              <a:solidFill>
                <a:srgbClr val="7030A0"/>
              </a:solidFill>
            </a:endParaRPr>
          </a:p>
          <a:p>
            <a:r>
              <a:rPr lang="ja-JP" altLang="en-US" dirty="0" smtClean="0">
                <a:solidFill>
                  <a:srgbClr val="00B050"/>
                </a:solidFill>
              </a:rPr>
              <a:t>一</a:t>
            </a:r>
            <a:r>
              <a:rPr lang="ja-JP" altLang="en-US" dirty="0">
                <a:solidFill>
                  <a:srgbClr val="00B050"/>
                </a:solidFill>
              </a:rPr>
              <a:t>丁</a:t>
            </a:r>
            <a:r>
              <a:rPr lang="ja-JP" altLang="en-US" dirty="0" smtClean="0">
                <a:solidFill>
                  <a:srgbClr val="00B050"/>
                </a:solidFill>
              </a:rPr>
              <a:t>目</a:t>
            </a:r>
            <a:r>
              <a:rPr lang="ja-JP" altLang="en-US" dirty="0">
                <a:solidFill>
                  <a:schemeClr val="accent2"/>
                </a:solidFill>
              </a:rPr>
              <a:t>五番</a:t>
            </a:r>
            <a:r>
              <a:rPr lang="ja-JP" altLang="en-US" dirty="0">
                <a:solidFill>
                  <a:srgbClr val="002060"/>
                </a:solidFill>
              </a:rPr>
              <a:t>三号</a:t>
            </a:r>
          </a:p>
          <a:p>
            <a:r>
              <a:rPr lang="ja-JP" altLang="en-US" dirty="0"/>
              <a:t> </a:t>
            </a:r>
            <a:r>
              <a:rPr lang="ja-JP" altLang="en-US" dirty="0">
                <a:solidFill>
                  <a:srgbClr val="92D050"/>
                </a:solidFill>
              </a:rPr>
              <a:t>東京中央郵便局 </a:t>
            </a:r>
            <a:endParaRPr lang="en-AU" altLang="ja-JP" dirty="0" smtClean="0">
              <a:solidFill>
                <a:srgbClr val="92D050"/>
              </a:solidFill>
            </a:endParaRPr>
          </a:p>
          <a:p>
            <a:endParaRPr lang="en-AU" altLang="ja-JP" dirty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〒</a:t>
            </a:r>
            <a:r>
              <a:rPr lang="en-US" altLang="ja-JP" dirty="0">
                <a:solidFill>
                  <a:srgbClr val="FF0000"/>
                </a:solidFill>
              </a:rPr>
              <a:t>100-8994</a:t>
            </a:r>
          </a:p>
          <a:p>
            <a:r>
              <a:rPr lang="en-US" altLang="ja-JP" dirty="0"/>
              <a:t> </a:t>
            </a:r>
            <a:r>
              <a:rPr lang="en-AU" dirty="0">
                <a:solidFill>
                  <a:srgbClr val="FFC000"/>
                </a:solidFill>
              </a:rPr>
              <a:t>Tōkyō-to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dirty="0" err="1" smtClean="0">
                <a:solidFill>
                  <a:srgbClr val="00B0F0"/>
                </a:solidFill>
              </a:rPr>
              <a:t>Chūō-ku</a:t>
            </a:r>
            <a:r>
              <a:rPr lang="en-AU" dirty="0" smtClean="0"/>
              <a:t> </a:t>
            </a:r>
          </a:p>
          <a:p>
            <a:r>
              <a:rPr lang="en-AU" dirty="0" err="1" smtClean="0">
                <a:solidFill>
                  <a:srgbClr val="7030A0"/>
                </a:solidFill>
              </a:rPr>
              <a:t>Yaesu</a:t>
            </a:r>
            <a:r>
              <a:rPr lang="en-AU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AU" dirty="0" smtClean="0">
                <a:solidFill>
                  <a:srgbClr val="00B050"/>
                </a:solidFill>
              </a:rPr>
              <a:t>1-Chōme</a:t>
            </a:r>
            <a:r>
              <a:rPr lang="en-AU" dirty="0" smtClean="0"/>
              <a:t> </a:t>
            </a:r>
            <a:r>
              <a:rPr lang="en-AU" dirty="0">
                <a:solidFill>
                  <a:schemeClr val="accent2"/>
                </a:solidFill>
              </a:rPr>
              <a:t>5-ban</a:t>
            </a:r>
            <a:r>
              <a:rPr lang="en-AU" dirty="0"/>
              <a:t> </a:t>
            </a:r>
            <a:r>
              <a:rPr lang="en-AU" dirty="0">
                <a:solidFill>
                  <a:srgbClr val="002060"/>
                </a:solidFill>
              </a:rPr>
              <a:t>3-gō</a:t>
            </a:r>
          </a:p>
          <a:p>
            <a:r>
              <a:rPr lang="en-AU" dirty="0"/>
              <a:t> </a:t>
            </a:r>
            <a:r>
              <a:rPr lang="en-AU" dirty="0">
                <a:solidFill>
                  <a:srgbClr val="92D050"/>
                </a:solidFill>
              </a:rPr>
              <a:t>Tōkyō </a:t>
            </a:r>
            <a:r>
              <a:rPr lang="en-AU" dirty="0" err="1">
                <a:solidFill>
                  <a:srgbClr val="92D050"/>
                </a:solidFill>
              </a:rPr>
              <a:t>Chūō</a:t>
            </a:r>
            <a:r>
              <a:rPr lang="en-AU" dirty="0">
                <a:solidFill>
                  <a:srgbClr val="92D050"/>
                </a:solidFill>
              </a:rPr>
              <a:t> </a:t>
            </a:r>
            <a:r>
              <a:rPr lang="en-AU" dirty="0" err="1">
                <a:solidFill>
                  <a:srgbClr val="92D050"/>
                </a:solidFill>
              </a:rPr>
              <a:t>Yūbin-kyoku</a:t>
            </a:r>
            <a:endParaRPr lang="en-A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</a:t>
            </a:r>
            <a:r>
              <a:rPr lang="ja-JP" altLang="en-US" dirty="0"/>
              <a:t>じゅうし</a:t>
            </a:r>
            <a:r>
              <a:rPr lang="ja-JP" altLang="en-US" dirty="0" smtClean="0"/>
              <a:t>ょ </a:t>
            </a:r>
            <a:r>
              <a:rPr lang="en-AU" altLang="ja-JP" dirty="0" smtClean="0"/>
              <a:t>?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Using these hints, see if you can work out the divisions of the address on the business card you have.</a:t>
            </a:r>
          </a:p>
          <a:p>
            <a:r>
              <a:rPr lang="en-AU" dirty="0" smtClean="0"/>
              <a:t>City:</a:t>
            </a:r>
            <a:r>
              <a:rPr lang="ja-JP" altLang="en-US" dirty="0" smtClean="0"/>
              <a:t>都</a:t>
            </a:r>
            <a:endParaRPr lang="en-AU" dirty="0" smtClean="0"/>
          </a:p>
          <a:p>
            <a:r>
              <a:rPr lang="en-AU" dirty="0" smtClean="0"/>
              <a:t>Ku:</a:t>
            </a:r>
            <a:r>
              <a:rPr lang="ja-JP" altLang="en-US" dirty="0"/>
              <a:t>区</a:t>
            </a:r>
            <a:endParaRPr lang="en-AU" dirty="0" smtClean="0"/>
          </a:p>
          <a:p>
            <a:r>
              <a:rPr lang="en-AU" dirty="0" smtClean="0"/>
              <a:t>Building:</a:t>
            </a:r>
            <a:r>
              <a:rPr lang="ja-JP" altLang="en-US" dirty="0"/>
              <a:t>ビル</a:t>
            </a:r>
            <a:endParaRPr lang="en-AU" dirty="0" smtClean="0"/>
          </a:p>
          <a:p>
            <a:r>
              <a:rPr lang="en-AU" dirty="0" smtClean="0"/>
              <a:t>Floor/Level:</a:t>
            </a:r>
            <a:r>
              <a:rPr lang="ja-JP" altLang="en-US" dirty="0"/>
              <a:t>階</a:t>
            </a:r>
            <a:endParaRPr lang="en-AU" dirty="0" smtClean="0"/>
          </a:p>
          <a:p>
            <a:r>
              <a:rPr lang="en-AU" dirty="0" smtClean="0"/>
              <a:t>What is the post code?</a:t>
            </a:r>
          </a:p>
          <a:p>
            <a:r>
              <a:rPr lang="en-AU" dirty="0" smtClean="0"/>
              <a:t>What is the </a:t>
            </a:r>
            <a:r>
              <a:rPr lang="en-AU" dirty="0" err="1" smtClean="0"/>
              <a:t>chome</a:t>
            </a:r>
            <a:r>
              <a:rPr lang="en-AU" dirty="0" smtClean="0"/>
              <a:t>-ban-go combination?</a:t>
            </a:r>
          </a:p>
          <a:p>
            <a:r>
              <a:rPr lang="en-AU" dirty="0" smtClean="0"/>
              <a:t>Which level is the office on?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25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9" name="Picture 3" descr="C:\Users\Steve\Pictures\img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4563888"/>
            <a:ext cx="7355437" cy="110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Write your </a:t>
            </a:r>
            <a:r>
              <a:rPr lang="ja-JP" altLang="en-US" dirty="0"/>
              <a:t>じゅうし</a:t>
            </a:r>
            <a:r>
              <a:rPr lang="ja-JP" altLang="en-US" dirty="0" smtClean="0"/>
              <a:t>ょ </a:t>
            </a:r>
            <a:r>
              <a:rPr lang="en-AU" dirty="0" smtClean="0"/>
              <a:t>the Japanese way: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Eg</a:t>
            </a:r>
            <a:r>
              <a:rPr lang="en-AU" dirty="0" smtClean="0"/>
              <a:t>. 5045</a:t>
            </a:r>
          </a:p>
          <a:p>
            <a:pPr marL="914400" lvl="2" indent="0">
              <a:buNone/>
            </a:pPr>
            <a:r>
              <a:rPr lang="en-AU" sz="3200" dirty="0" smtClean="0"/>
              <a:t>South Australia</a:t>
            </a:r>
          </a:p>
          <a:p>
            <a:pPr marL="914400" lvl="2" indent="0">
              <a:buNone/>
            </a:pPr>
            <a:r>
              <a:rPr lang="en-AU" sz="3200" dirty="0" smtClean="0"/>
              <a:t>Glenelg</a:t>
            </a:r>
          </a:p>
          <a:p>
            <a:pPr marL="914400" lvl="2" indent="0">
              <a:buNone/>
            </a:pPr>
            <a:r>
              <a:rPr lang="en-AU" sz="3200" dirty="0" smtClean="0"/>
              <a:t>Diagonal Road</a:t>
            </a:r>
          </a:p>
          <a:p>
            <a:pPr marL="914400" lvl="2" indent="0">
              <a:buNone/>
            </a:pPr>
            <a:r>
              <a:rPr lang="en-AU" sz="3200" dirty="0" smtClean="0"/>
              <a:t>Glenelg Primary School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150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Finding your way in Japan!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9003"/>
            <a:ext cx="2945807" cy="3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013176"/>
            <a:ext cx="294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There are boards like this at all the train stations and major intersections.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712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2" t="-3479" r="386" b="5121"/>
          <a:stretch/>
        </p:blipFill>
        <p:spPr bwMode="auto">
          <a:xfrm>
            <a:off x="6660232" y="1521273"/>
            <a:ext cx="2243666" cy="47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40050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Signs like these are on corners, indicating the area and block number.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59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Using the address on this business card, can you find the location on your map?</a:t>
            </a:r>
            <a:endParaRPr lang="en-AU" dirty="0"/>
          </a:p>
        </p:txBody>
      </p:sp>
      <p:pic>
        <p:nvPicPr>
          <p:cNvPr id="3074" name="Picture 2" descr="C:\Users\Steve\Pictures\img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736304" cy="48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eve\Pictures\img0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9" r="53940" b="-1"/>
          <a:stretch/>
        </p:blipFill>
        <p:spPr bwMode="auto">
          <a:xfrm>
            <a:off x="5796136" y="1534046"/>
            <a:ext cx="2592288" cy="51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\Pictures\img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85750"/>
            <a:ext cx="72008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めいし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You must have:</a:t>
            </a:r>
          </a:p>
          <a:p>
            <a:pPr marL="514350" indent="-514350">
              <a:buAutoNum type="arabicPeriod"/>
            </a:pPr>
            <a:r>
              <a:rPr lang="en-AU" dirty="0" smtClean="0"/>
              <a:t>Your name – written in </a:t>
            </a:r>
          </a:p>
          <a:p>
            <a:pPr marL="514350" indent="-514350">
              <a:buAutoNum type="arabicPeriod"/>
            </a:pPr>
            <a:r>
              <a:rPr lang="en-AU" dirty="0" smtClean="0"/>
              <a:t>Your position – written in</a:t>
            </a:r>
          </a:p>
          <a:p>
            <a:pPr marL="514350" indent="-514350">
              <a:buAutoNum type="arabicPeriod"/>
            </a:pPr>
            <a:r>
              <a:rPr lang="en-AU" dirty="0" smtClean="0"/>
              <a:t>A phone number – written in</a:t>
            </a:r>
          </a:p>
          <a:p>
            <a:pPr marL="514350" indent="-514350">
              <a:buAutoNum type="arabicPeriod"/>
            </a:pPr>
            <a:r>
              <a:rPr lang="en-AU" dirty="0" smtClean="0"/>
              <a:t>An address – written in</a:t>
            </a:r>
          </a:p>
          <a:p>
            <a:pPr marL="514350" indent="-514350">
              <a:buAutoNum type="arabicPeriod"/>
            </a:pPr>
            <a:r>
              <a:rPr lang="en-AU" dirty="0" smtClean="0"/>
              <a:t>An email address – written in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259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1059</TotalTime>
  <Words>370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Chiller</vt:lpstr>
      <vt:lpstr>Office Theme</vt:lpstr>
      <vt:lpstr>              の じゅうしょ</vt:lpstr>
      <vt:lpstr>じゅうしょ (jyuusho): Addresses</vt:lpstr>
      <vt:lpstr>What is the じゅうしょ ?</vt:lpstr>
      <vt:lpstr>PowerPoint Presentation</vt:lpstr>
      <vt:lpstr>Write your じゅうしょ the Japanese way:</vt:lpstr>
      <vt:lpstr>Finding your way in Japan!</vt:lpstr>
      <vt:lpstr>Using the address on this business card, can you find the location on your map?</vt:lpstr>
      <vt:lpstr>PowerPoint Presentation</vt:lpstr>
      <vt:lpstr>めいし</vt:lpstr>
      <vt:lpstr>めいし</vt:lpstr>
      <vt:lpstr>Role Play!</vt:lpstr>
      <vt:lpstr>Helpful language: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Inge Foley</cp:lastModifiedBy>
  <cp:revision>16</cp:revision>
  <dcterms:created xsi:type="dcterms:W3CDTF">2013-05-24T05:27:18Z</dcterms:created>
  <dcterms:modified xsi:type="dcterms:W3CDTF">2014-02-28T03:03:08Z</dcterms:modified>
</cp:coreProperties>
</file>