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308" r:id="rId3"/>
    <p:sldId id="307" r:id="rId4"/>
    <p:sldId id="258" r:id="rId5"/>
    <p:sldId id="259" r:id="rId6"/>
    <p:sldId id="262" r:id="rId7"/>
    <p:sldId id="363" r:id="rId8"/>
    <p:sldId id="321" r:id="rId9"/>
    <p:sldId id="331" r:id="rId10"/>
    <p:sldId id="353" r:id="rId11"/>
    <p:sldId id="320" r:id="rId12"/>
    <p:sldId id="339" r:id="rId13"/>
    <p:sldId id="362" r:id="rId14"/>
    <p:sldId id="309" r:id="rId15"/>
    <p:sldId id="364" r:id="rId16"/>
    <p:sldId id="365" r:id="rId17"/>
    <p:sldId id="366" r:id="rId18"/>
    <p:sldId id="310" r:id="rId19"/>
    <p:sldId id="311" r:id="rId20"/>
    <p:sldId id="318" r:id="rId21"/>
    <p:sldId id="313" r:id="rId22"/>
    <p:sldId id="315" r:id="rId23"/>
    <p:sldId id="312" r:id="rId24"/>
    <p:sldId id="351" r:id="rId25"/>
    <p:sldId id="360" r:id="rId26"/>
    <p:sldId id="314" r:id="rId27"/>
    <p:sldId id="317" r:id="rId28"/>
    <p:sldId id="327" r:id="rId29"/>
    <p:sldId id="329" r:id="rId30"/>
    <p:sldId id="333" r:id="rId31"/>
    <p:sldId id="358" r:id="rId32"/>
    <p:sldId id="334" r:id="rId33"/>
    <p:sldId id="335" r:id="rId34"/>
    <p:sldId id="336" r:id="rId35"/>
    <p:sldId id="316" r:id="rId36"/>
    <p:sldId id="352" r:id="rId37"/>
    <p:sldId id="349" r:id="rId38"/>
    <p:sldId id="354" r:id="rId39"/>
    <p:sldId id="355" r:id="rId40"/>
    <p:sldId id="337" r:id="rId41"/>
    <p:sldId id="338" r:id="rId42"/>
    <p:sldId id="340" r:id="rId43"/>
    <p:sldId id="341" r:id="rId44"/>
    <p:sldId id="342" r:id="rId45"/>
    <p:sldId id="344" r:id="rId46"/>
    <p:sldId id="346" r:id="rId47"/>
    <p:sldId id="367" r:id="rId48"/>
    <p:sldId id="319" r:id="rId49"/>
    <p:sldId id="347" r:id="rId50"/>
    <p:sldId id="343" r:id="rId51"/>
    <p:sldId id="348" r:id="rId52"/>
    <p:sldId id="350" r:id="rId53"/>
    <p:sldId id="356" r:id="rId54"/>
    <p:sldId id="357" r:id="rId55"/>
    <p:sldId id="361" r:id="rId56"/>
    <p:sldId id="359" r:id="rId57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-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45BF-C5DF-44F8-A8DC-F4587F91FBBD}" type="datetimeFigureOut">
              <a:rPr kumimoji="1" lang="ja-JP" altLang="en-US" smtClean="0"/>
              <a:t>2014/4/13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D2CE9-57DB-4254-83F2-F1BCA39F75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979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4076C-C06C-4866-BE51-32EFFE61461C}" type="datetimeFigureOut">
              <a:rPr kumimoji="1" lang="ja-JP" altLang="en-US" smtClean="0"/>
              <a:t>2014/4/13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81513"/>
            <a:ext cx="5486400" cy="3668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6D4FA-630C-4C90-9366-5CD0CD166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2937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10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57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0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18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578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261B2-6F8B-45D7-B5CE-EDBB461ABA7A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72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61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5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09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6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59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9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6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70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51033-7C00-45DF-8925-F25814C62648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6D5B4-60CA-4135-A123-E112C4EEE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4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3.m4a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2.m4a"/><Relationship Id="rId7" Type="http://schemas.openxmlformats.org/officeDocument/2006/relationships/hyperlink" Target="http://www.google.com/url?sa=i&amp;rct=j&amp;q=%E6%98%8E%E5%A4%AA%E5%AD%90&amp;source=images&amp;cd=&amp;cad=rja&amp;uact=8&amp;docid=mJpye0vjImCCYM&amp;tbnid=4P9xxUooIMH60M:&amp;ved=0CAUQjRw&amp;url=http://u18a9b18c27.jugem.jp/&amp;ei=rSkaU8O1EoL7oASPjoGICg&amp;bvm=bv.62578216,d.cGU&amp;psig=AFQjCNF72MVDSTgrJYxm83gi0r0keZOi7Q&amp;ust=1394309930496786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2.m4a"/><Relationship Id="rId7" Type="http://schemas.openxmlformats.org/officeDocument/2006/relationships/image" Target="../media/image24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2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4a"/><Relationship Id="rId7" Type="http://schemas.openxmlformats.org/officeDocument/2006/relationships/image" Target="../media/image3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4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2.m4a"/><Relationship Id="rId7" Type="http://schemas.openxmlformats.org/officeDocument/2006/relationships/image" Target="../media/image3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3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5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8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2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4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8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7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rgbClr val="00B0F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vedoor.blogimg.jp/piecemain_fan/imgs/e/2/e24c3c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189" y="1137285"/>
            <a:ext cx="7797338" cy="51930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60421" y="0"/>
            <a:ext cx="11871158" cy="1395663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ja-JP" altLang="en-US" sz="8900" dirty="0" smtClean="0">
                <a:ln w="0"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latin typeface="HGGothicE" panose="020B0909000000000000" pitchFamily="49" charset="-128"/>
                <a:ea typeface="HGGothicE" panose="020B0909000000000000" pitchFamily="49" charset="-128"/>
              </a:rPr>
              <a:t>ジャパンボウル</a:t>
            </a:r>
            <a:r>
              <a:rPr lang="ja-JP" altLang="en-US" sz="8800" dirty="0" smtClean="0">
                <a:ln w="0"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latin typeface="HGGothicE" panose="020B0909000000000000" pitchFamily="49" charset="-128"/>
                <a:ea typeface="HGGothicE" panose="020B0909000000000000" pitchFamily="49" charset="-128"/>
              </a:rPr>
              <a:t>２０１４</a:t>
            </a:r>
            <a:endParaRPr lang="en-US" sz="8800" dirty="0">
              <a:ln w="0">
                <a:solidFill>
                  <a:schemeClr val="tx1"/>
                </a:solidFill>
              </a:ln>
              <a:solidFill>
                <a:schemeClr val="accent6"/>
              </a:solidFill>
              <a:effectLst/>
              <a:latin typeface="HGGothicE" panose="020B0909000000000000" pitchFamily="49" charset="-128"/>
              <a:ea typeface="HGGothicE" panose="020B0909000000000000" pitchFamily="49" charset="-128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60420" y="3539847"/>
            <a:ext cx="11871158" cy="1514474"/>
          </a:xfrm>
        </p:spPr>
        <p:txBody>
          <a:bodyPr anchor="ctr">
            <a:prstTxWarp prst="textInflate">
              <a:avLst/>
            </a:prstTxWarp>
            <a:noAutofit/>
          </a:bodyPr>
          <a:lstStyle/>
          <a:p>
            <a:pPr eaLnBrk="1" hangingPunct="1"/>
            <a:r>
              <a:rPr lang="ja-JP" alt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PSoeiPresenceEB" panose="02020800000000000000" pitchFamily="18" charset="-128"/>
                <a:ea typeface="HGPSoeiPresenceEB" panose="02020800000000000000" pitchFamily="18" charset="-128"/>
              </a:rPr>
              <a:t>日本の</a:t>
            </a:r>
            <a:r>
              <a:rPr lang="ja-JP" altLang="en-US" sz="7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PSoeiPresenceEB" panose="02020800000000000000" pitchFamily="18" charset="-128"/>
                <a:ea typeface="HGPSoeiPresenceEB" panose="02020800000000000000" pitchFamily="18" charset="-128"/>
              </a:rPr>
              <a:t>クイズ</a:t>
            </a:r>
            <a:r>
              <a:rPr lang="ja-JP" altLang="en-US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PSoeiPresenceEB" panose="02020800000000000000" pitchFamily="18" charset="-128"/>
                <a:ea typeface="HGPSoeiPresenceEB" panose="02020800000000000000" pitchFamily="18" charset="-128"/>
              </a:rPr>
              <a:t>王になる</a:t>
            </a:r>
            <a:r>
              <a:rPr lang="en-US" altLang="ja-JP" sz="7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HGPSoeiPresenceEB" panose="02020800000000000000" pitchFamily="18" charset="-128"/>
                <a:ea typeface="HGPSoeiPresenceEB" panose="02020800000000000000" pitchFamily="18" charset="-128"/>
              </a:rPr>
              <a:t>!!</a:t>
            </a:r>
            <a:endParaRPr lang="en-US" altLang="ja-JP" sz="7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PSoeiPresenceEB" panose="02020800000000000000" pitchFamily="18" charset="-128"/>
              <a:ea typeface="HGPSoeiPresenceEB" panose="02020800000000000000" pitchFamily="18" charset="-128"/>
            </a:endParaRPr>
          </a:p>
        </p:txBody>
      </p:sp>
      <p:pic>
        <p:nvPicPr>
          <p:cNvPr id="2" name="One Piece - Opening 10 - We are! - new version _med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132035" y="6094022"/>
            <a:ext cx="8221646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ja-JP" altLang="en-US" sz="4800" dirty="0">
                <a:ln w="0"/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GGothicE" panose="020B0909000000000000" pitchFamily="49" charset="-128"/>
                <a:ea typeface="HGGothicE" panose="020B0909000000000000" pitchFamily="49" charset="-128"/>
              </a:rPr>
              <a:t>パート</a:t>
            </a:r>
            <a:r>
              <a:rPr lang="ja-JP" altLang="en-US" sz="4800" dirty="0" smtClean="0">
                <a:ln w="0"/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HGGothicE" panose="020B0909000000000000" pitchFamily="49" charset="-128"/>
                <a:ea typeface="HGGothicE" panose="020B0909000000000000" pitchFamily="49" charset="-128"/>
              </a:rPr>
              <a:t>１チームたいこう</a:t>
            </a:r>
            <a:endParaRPr lang="ja-JP" altLang="en-US" sz="4800" dirty="0"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2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vedoor.blogimg.jp/cooljapan13/imgs/b/6/b6402de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>
                <a:latin typeface="Arial" panose="020B0604020202020204" pitchFamily="34" charset="0"/>
              </a:rPr>
              <a:t>「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わんわん</a:t>
            </a:r>
            <a:r>
              <a:rPr lang="ja-JP" altLang="en-US" sz="5400" b="1" dirty="0">
                <a:latin typeface="Arial" panose="020B0604020202020204" pitchFamily="34" charset="0"/>
              </a:rPr>
              <a:t>」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198" name="Picture 6" descr="http://dic.nicovideo.jp/oekaki/76425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81" y="2837656"/>
            <a:ext cx="30194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9698909" y="6299730"/>
            <a:ext cx="165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dic.nicovideo.jp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124397" y="6398126"/>
            <a:ext cx="1666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cooljapaan.com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12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homepage3.nifty.com/es7/image/n_i_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47" y="3276600"/>
            <a:ext cx="3638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ニャー</a:t>
            </a:r>
            <a:r>
              <a:rPr lang="ja-JP" altLang="en-US" sz="5400" b="1" dirty="0">
                <a:solidFill>
                  <a:prstClr val="black"/>
                </a:solidFill>
              </a:rPr>
              <a:t>ニャ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ー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チューチュー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29851" y="1177603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062186" y="6488668"/>
            <a:ext cx="2044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homepage3.nifty.co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.gc-img.net/post_img_web/2013/09/jcUGibPlYnJE6Wu_2951_13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2685256"/>
            <a:ext cx="44291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わたしは　ねこです。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7412" name="Picture 4" descr="http://livedoor.blogimg.jp/plusmicro26/imgs/1/b/1bcf0541.g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19" y="2642394"/>
            <a:ext cx="28003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9814151" y="6068196"/>
            <a:ext cx="131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tr.twipple.jp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529423" y="6068196"/>
            <a:ext cx="168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girlschannel.net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93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8" y="2828124"/>
            <a:ext cx="4367048" cy="307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日本は</a:t>
            </a:r>
            <a:r>
              <a:rPr lang="ja-JP" altLang="en-US" sz="5400" b="1" dirty="0">
                <a:latin typeface="Arial" panose="020B0604020202020204" pitchFamily="34" charset="0"/>
              </a:rPr>
              <a:t>　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127499" y="265766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072055" y="6315112"/>
            <a:ext cx="37273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/>
              <a:t>http://ecx.images-amazon.com/images/I/11vS7FSBZHL._SL500_AA300_.jpg</a:t>
            </a:r>
            <a:endParaRPr lang="ja-JP" altLang="en-US" sz="900" dirty="0"/>
          </a:p>
        </p:txBody>
      </p:sp>
      <p:sp>
        <p:nvSpPr>
          <p:cNvPr id="21" name="正方形/長方形 20"/>
          <p:cNvSpPr/>
          <p:nvPr/>
        </p:nvSpPr>
        <p:spPr>
          <a:xfrm>
            <a:off x="6621518" y="6315112"/>
            <a:ext cx="192071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/>
              <a:t>http://f-sight.com/futaba/kokki.html</a:t>
            </a:r>
            <a:endParaRPr lang="ja-JP" altLang="en-US" sz="900" dirty="0"/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55" y="2727439"/>
            <a:ext cx="4590409" cy="31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/>
          </p:cNvSpPr>
          <p:nvPr>
            <p:ph type="title"/>
          </p:nvPr>
        </p:nvSpPr>
        <p:spPr>
          <a:xfrm>
            <a:off x="713638" y="0"/>
            <a:ext cx="10758654" cy="1347788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/>
            <a:r>
              <a:rPr lang="ja-JP" altLang="en-US" sz="5400" b="1" dirty="0" smtClean="0"/>
              <a:t>かんじで「アメリカ」はどちらですか</a:t>
            </a:r>
            <a:r>
              <a:rPr lang="ja-JP" altLang="en-US" sz="5400" b="1" dirty="0"/>
              <a:t>。</a:t>
            </a:r>
          </a:p>
        </p:txBody>
      </p:sp>
      <p:sp>
        <p:nvSpPr>
          <p:cNvPr id="19459" name="Subtitle 2"/>
          <p:cNvSpPr>
            <a:spLocks/>
          </p:cNvSpPr>
          <p:nvPr/>
        </p:nvSpPr>
        <p:spPr bwMode="auto">
          <a:xfrm>
            <a:off x="6341646" y="1389608"/>
            <a:ext cx="5850354" cy="169277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smtClean="0">
                <a:solidFill>
                  <a:srgbClr val="FF3300"/>
                </a:solidFill>
              </a:rPr>
              <a:t>あか</a:t>
            </a:r>
            <a:r>
              <a:rPr lang="en-US" altLang="ja-JP" sz="4400" b="1" dirty="0" smtClean="0">
                <a:solidFill>
                  <a:srgbClr val="FF3300"/>
                </a:solidFill>
              </a:rPr>
              <a:t/>
            </a:r>
            <a:br>
              <a:rPr lang="en-US" altLang="ja-JP" sz="4400" b="1" dirty="0" smtClean="0">
                <a:solidFill>
                  <a:srgbClr val="FF3300"/>
                </a:solidFill>
              </a:rPr>
            </a:br>
            <a:r>
              <a:rPr lang="ja-JP" altLang="en-US" sz="6000" b="1" dirty="0" smtClean="0"/>
              <a:t>大国</a:t>
            </a:r>
            <a:endParaRPr lang="en-US" altLang="ja-JP" sz="8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389608"/>
            <a:ext cx="5850354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r>
              <a:rPr lang="en-US" altLang="ja-JP" sz="4400" b="1" dirty="0" smtClean="0">
                <a:solidFill>
                  <a:prstClr val="black"/>
                </a:solidFill>
              </a:rPr>
              <a:t/>
            </a:r>
            <a:br>
              <a:rPr lang="en-US" altLang="ja-JP" sz="4400" b="1" dirty="0" smtClean="0">
                <a:solidFill>
                  <a:prstClr val="black"/>
                </a:solidFill>
              </a:rPr>
            </a:br>
            <a:r>
              <a:rPr lang="ja-JP" altLang="en-US" sz="6000" b="1" dirty="0" smtClean="0">
                <a:solidFill>
                  <a:prstClr val="black"/>
                </a:solidFill>
              </a:rPr>
              <a:t>米国</a:t>
            </a:r>
            <a:endParaRPr kumimoji="1" lang="ja-JP" altLang="en-US" dirty="0"/>
          </a:p>
        </p:txBody>
      </p:sp>
      <p:pic>
        <p:nvPicPr>
          <p:cNvPr id="5" name="ピンポン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出題音（ジャジャン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26" name="Picture 2" descr="http://freesozai.jp/sozai/nation_flag/img/ntf_401/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67" y="3986212"/>
            <a:ext cx="3810000" cy="2543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8" name="Picture 4" descr="http://www.mtbook.com/usscenery/StatuteOfLibert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4" b="11315"/>
          <a:stretch/>
        </p:blipFill>
        <p:spPr bwMode="auto">
          <a:xfrm>
            <a:off x="6813126" y="3648798"/>
            <a:ext cx="2721857" cy="304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ドーナツ 3"/>
          <p:cNvSpPr/>
          <p:nvPr/>
        </p:nvSpPr>
        <p:spPr>
          <a:xfrm>
            <a:off x="1288882" y="964556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458" grpId="0" animBg="1"/>
      <p:bldP spid="1945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11" y="3347474"/>
            <a:ext cx="3015767" cy="322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4" y="1523762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endParaRPr lang="en-US" altLang="ja-JP" sz="5400" b="1" dirty="0">
              <a:solidFill>
                <a:prstClr val="black"/>
              </a:solidFill>
            </a:endParaRPr>
          </a:p>
          <a:p>
            <a:pPr lvl="0" algn="ctr"/>
            <a:r>
              <a:rPr lang="en-US" altLang="ja-JP" sz="5400" b="1" dirty="0" smtClean="0">
                <a:solidFill>
                  <a:prstClr val="black"/>
                </a:solidFill>
              </a:rPr>
              <a:t>47</a:t>
            </a:r>
            <a:endParaRPr lang="en-US" altLang="ja-JP" sz="4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49013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4800" b="1" dirty="0" smtClean="0">
                <a:latin typeface="Arial" panose="020B0604020202020204" pitchFamily="34" charset="0"/>
              </a:rPr>
              <a:t>都道府県（とどうふけん）は全部で</a:t>
            </a:r>
            <a:r>
              <a:rPr lang="en-US" altLang="ja-JP" sz="4800" b="1" dirty="0" smtClean="0">
                <a:latin typeface="Arial" panose="020B0604020202020204" pitchFamily="34" charset="0"/>
              </a:rPr>
              <a:t/>
            </a:r>
            <a:br>
              <a:rPr lang="en-US" altLang="ja-JP" sz="4800" b="1" dirty="0" smtClean="0">
                <a:latin typeface="Arial" panose="020B0604020202020204" pitchFamily="34" charset="0"/>
              </a:rPr>
            </a:br>
            <a:r>
              <a:rPr lang="ja-JP" altLang="en-US" sz="4800" b="1" dirty="0" smtClean="0">
                <a:latin typeface="Arial" panose="020B0604020202020204" pitchFamily="34" charset="0"/>
              </a:rPr>
              <a:t>いくつですか。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523762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en-US" altLang="ja-JP" sz="5400" b="1" dirty="0">
                <a:solidFill>
                  <a:prstClr val="black"/>
                </a:solidFill>
              </a:rPr>
              <a:t>37</a:t>
            </a:r>
            <a:endParaRPr lang="en-US" altLang="ja-JP" sz="5400" b="1" dirty="0" smtClean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07887" y="104945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539663" y="6488668"/>
            <a:ext cx="55338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https://encrypted-tbn1.gstatic.com/images?q=tbn:ANd9GcT-S9pOepWOJVtmxNdjVwBGbB3ooXVsfR4GwVUIMxvJ9WQG2BykOA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9726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66" y="2850435"/>
            <a:ext cx="5638368" cy="33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4" y="1352627"/>
            <a:ext cx="585035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endParaRPr lang="en-US" altLang="ja-JP" sz="4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ja-JP" altLang="en-US" sz="4400" dirty="0" smtClean="0">
                <a:solidFill>
                  <a:prstClr val="black"/>
                </a:solidFill>
              </a:rPr>
              <a:t>東京</a:t>
            </a:r>
            <a:endParaRPr lang="en-US" altLang="ja-JP" sz="4400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1"/>
            <a:ext cx="11269362" cy="120682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4800" b="1" dirty="0" smtClean="0">
                <a:latin typeface="Arial" panose="020B0604020202020204" pitchFamily="34" charset="0"/>
              </a:rPr>
              <a:t>日本の首都（しゅと）は、どこですか。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352627"/>
            <a:ext cx="585035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 smtClean="0">
              <a:solidFill>
                <a:prstClr val="black"/>
              </a:solidFill>
            </a:endParaRPr>
          </a:p>
          <a:p>
            <a:pPr lvl="0" algn="ctr"/>
            <a:r>
              <a:rPr lang="ja-JP" altLang="en-US" sz="4400" b="1" dirty="0">
                <a:solidFill>
                  <a:schemeClr val="tx1"/>
                </a:solidFill>
              </a:rPr>
              <a:t>京都</a:t>
            </a:r>
            <a:endParaRPr lang="en-US" altLang="ja-JP" sz="4400" b="1" dirty="0">
              <a:solidFill>
                <a:schemeClr val="tx1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07887" y="104945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34542" y="6488668"/>
            <a:ext cx="36423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/>
              <a:t>http://media-cdn.tripadvisor.com/media/photo-s/03/9b/2e/18/tokyo.jpg</a:t>
            </a:r>
            <a:endParaRPr lang="ja-JP" altLang="en-US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8" y="2832593"/>
            <a:ext cx="4918039" cy="34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148856" y="6525652"/>
            <a:ext cx="25859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/>
              <a:t>http://www.jawhm.or.jp/blog/osakablog/item/829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4423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llpop.com/img_illust/school/club_a06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93" y="2399201"/>
            <a:ext cx="3840679" cy="39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1294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4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どちらのほうが日本で</a:t>
            </a:r>
            <a:r>
              <a:rPr lang="ja-JP" altLang="en-US" sz="4800" b="1" dirty="0" err="1" smtClean="0">
                <a:solidFill>
                  <a:prstClr val="white"/>
                </a:solidFill>
                <a:latin typeface="Arial" panose="020B0604020202020204" pitchFamily="34" charset="0"/>
              </a:rPr>
              <a:t>にん</a:t>
            </a:r>
            <a:r>
              <a:rPr lang="ja-JP" alt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き</a:t>
            </a:r>
            <a:r>
              <a:rPr lang="ja-JP" altLang="en-US" sz="4800" b="1" dirty="0" smtClean="0">
                <a:solidFill>
                  <a:prstClr val="white"/>
                </a:solidFill>
                <a:latin typeface="Arial" panose="020B0604020202020204" pitchFamily="34" charset="0"/>
              </a:rPr>
              <a:t>ですか</a:t>
            </a:r>
            <a:r>
              <a:rPr lang="ja-JP" alt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</a:t>
            </a:r>
            <a:r>
              <a:rPr kumimoji="1" lang="ja-JP" altLang="en-US" sz="4800" dirty="0"/>
              <a:t>り</a:t>
            </a: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7149" y="279560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99682" y="6319328"/>
            <a:ext cx="120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illpop.com</a:t>
            </a:r>
            <a:endParaRPr lang="ja-JP" altLang="en-US" dirty="0"/>
          </a:p>
        </p:txBody>
      </p:sp>
      <p:pic>
        <p:nvPicPr>
          <p:cNvPr id="2052" name="Picture 4" descr="http://www.sctv.jp/~sano-library/SPOR_03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499" y="2505074"/>
            <a:ext cx="3893645" cy="389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9523893" y="6261929"/>
            <a:ext cx="1768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matome.naver.jp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77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>
            <a:spLocks/>
          </p:cNvSpPr>
          <p:nvPr/>
        </p:nvSpPr>
        <p:spPr bwMode="auto">
          <a:xfrm>
            <a:off x="6341646" y="1747037"/>
            <a:ext cx="5850354" cy="1681964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dirty="0" err="1" smtClean="0">
                <a:solidFill>
                  <a:srgbClr val="FF3300"/>
                </a:solidFill>
              </a:rPr>
              <a:t>あか</a:t>
            </a:r>
            <a:r>
              <a:rPr lang="en-US" altLang="ja-JP" sz="4800" b="1" dirty="0" smtClean="0">
                <a:solidFill>
                  <a:srgbClr val="FF3300"/>
                </a:solidFill>
              </a:rPr>
              <a:t/>
            </a:r>
            <a:br>
              <a:rPr lang="en-US" altLang="ja-JP" sz="4800" b="1" dirty="0" smtClean="0">
                <a:solidFill>
                  <a:srgbClr val="FF3300"/>
                </a:solidFill>
              </a:rPr>
            </a:br>
            <a:r>
              <a:rPr lang="ja-JP" altLang="en-US" sz="5400" b="1" dirty="0" err="1" smtClean="0"/>
              <a:t>めんたいこ</a:t>
            </a:r>
            <a:endParaRPr lang="en-US" altLang="ja-JP" sz="7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err="1" smtClean="0">
                <a:solidFill>
                  <a:prstClr val="black"/>
                </a:solidFill>
              </a:rPr>
              <a:t>なっ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とう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Picture 2" descr="http://t1.gstatic.com/images?q=tbn:ANd9GcSipBbaGz5eB2bdtCoN4cNZqBHgD-gTr2XkJx22Bu-xTQ1HCoj5Lg:u18a9b18c27.img.jugem.jp/20101019_649879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05" y="3429000"/>
            <a:ext cx="5007769" cy="33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ドーナツ 6"/>
          <p:cNvSpPr/>
          <p:nvPr/>
        </p:nvSpPr>
        <p:spPr>
          <a:xfrm>
            <a:off x="7456930" y="1262663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093224" y="6398182"/>
            <a:ext cx="2709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agtjy6jikmd.blog.shinobi.jp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49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日本で　これは「お金」のことです。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050" name="Picture 2" descr="http://www.men-joy.jp/wp-content/uploads/2012/05/20120527kitamoto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75123"/>
            <a:ext cx="4951411" cy="37135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2" name="Picture 4" descr="http://stat.ameba.jp/user_images/20090322/06/t-syr/23/2d/j/t02200165_0800060110155421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561577"/>
            <a:ext cx="4951411" cy="37135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ドーナツ 6"/>
          <p:cNvSpPr/>
          <p:nvPr/>
        </p:nvSpPr>
        <p:spPr>
          <a:xfrm>
            <a:off x="1787149" y="279560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637190" y="6288682"/>
            <a:ext cx="17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www.men-joy.jp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83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 smtClean="0"/>
              <a:t>ルール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4400" dirty="0" err="1" smtClean="0"/>
              <a:t>が</a:t>
            </a:r>
            <a:r>
              <a:rPr kumimoji="1" lang="ja-JP" altLang="en-US" sz="4400" dirty="0" err="1"/>
              <a:t>っ</a:t>
            </a:r>
            <a:r>
              <a:rPr kumimoji="1" lang="ja-JP" altLang="en-US" sz="4400" dirty="0" smtClean="0"/>
              <a:t>こ</a:t>
            </a:r>
            <a:r>
              <a:rPr kumimoji="1" lang="ja-JP" altLang="en-US" sz="4400" dirty="0"/>
              <a:t>う</a:t>
            </a:r>
            <a:r>
              <a:rPr kumimoji="1" lang="ja-JP" altLang="en-US" sz="4400" dirty="0" smtClean="0"/>
              <a:t>のみんなで　ひとつのチームです。</a:t>
            </a:r>
            <a:r>
              <a:rPr kumimoji="1" lang="en-US" altLang="ja-JP" sz="4400" dirty="0"/>
              <a:t/>
            </a:r>
            <a:br>
              <a:rPr kumimoji="1" lang="en-US" altLang="ja-JP" sz="4400" dirty="0"/>
            </a:br>
            <a:r>
              <a:rPr kumimoji="1" lang="ja-JP" altLang="en-US" sz="4400" dirty="0" smtClean="0">
                <a:solidFill>
                  <a:srgbClr val="FF0000"/>
                </a:solidFill>
              </a:rPr>
              <a:t>チームみんなで</a:t>
            </a:r>
            <a:r>
              <a:rPr kumimoji="1" lang="ja-JP" altLang="en-US" sz="4400" dirty="0" smtClean="0"/>
              <a:t>　こたえましょう！</a:t>
            </a:r>
            <a:r>
              <a:rPr kumimoji="1" lang="en-US" altLang="ja-JP" sz="4400" dirty="0" smtClean="0"/>
              <a:t/>
            </a:r>
            <a:br>
              <a:rPr kumimoji="1" lang="en-US" altLang="ja-JP" sz="4400" dirty="0" smtClean="0"/>
            </a:br>
            <a:r>
              <a:rPr kumimoji="1" lang="ja-JP" altLang="en-US" sz="4400" dirty="0" smtClean="0"/>
              <a:t>ひとりで　こたえてはいけません。</a:t>
            </a:r>
            <a:endParaRPr kumimoji="1" lang="en-US" altLang="ja-JP" sz="44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4400" dirty="0" smtClean="0"/>
              <a:t>しつもんをよく　ききましょう！</a:t>
            </a:r>
            <a:endParaRPr kumimoji="1" lang="en-US" altLang="ja-JP" sz="44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4400" dirty="0" smtClean="0"/>
              <a:t>あかか　みどりで　こたえましょう！</a:t>
            </a:r>
            <a:endParaRPr kumimoji="1" lang="en-US" altLang="ja-JP" sz="4400" dirty="0" smtClean="0"/>
          </a:p>
          <a:p>
            <a:endParaRPr kumimoji="1" lang="en-US" altLang="ja-JP" sz="4400" dirty="0" smtClean="0"/>
          </a:p>
          <a:p>
            <a:endParaRPr kumimoji="1" lang="en-US" altLang="ja-JP" sz="4400" dirty="0"/>
          </a:p>
        </p:txBody>
      </p:sp>
    </p:spTree>
    <p:extLst>
      <p:ext uri="{BB962C8B-B14F-4D97-AF65-F5344CB8AC3E}">
        <p14:creationId xmlns:p14="http://schemas.microsoft.com/office/powerpoint/2010/main" val="13149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hotel-hirose.jp/wordpress/wp-content/uploads/2013/09/%E6%AD%8C%E8%88%9E%E4%BC%8E%EF%BC%9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769" y="2505075"/>
            <a:ext cx="2862798" cy="42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37431" y="2761456"/>
            <a:ext cx="4762500" cy="3171825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「かぶき」はどちらですか。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249638" y="2863186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112362" y="6426214"/>
            <a:ext cx="2612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www.hosho-wanokai.com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0420178" y="6426214"/>
            <a:ext cx="155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hotel-hirose.jp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02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://blog-imgs-65-origin.fc2.com/g/s/y/gsyoki/46d2984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59" y="2505075"/>
            <a:ext cx="4712845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金メダリストはどちらですか。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7149" y="279560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084" name="Picture 12" descr="http://www.jiji.com/sochi/photos/athlete/1628401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86" y="2556318"/>
            <a:ext cx="3125972" cy="375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ttp://blog-imgs-65-origin.fc2.com/g/s/y/gsyoki/46d2984c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77" y="3347474"/>
            <a:ext cx="4490023" cy="351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301563" y="1749564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</a:t>
            </a:r>
            <a:r>
              <a:rPr lang="ja-JP" altLang="en-US" sz="4400" b="1" dirty="0" err="1">
                <a:solidFill>
                  <a:srgbClr val="FF0000"/>
                </a:solidFill>
              </a:rPr>
              <a:t>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はにゅ</a:t>
            </a:r>
            <a:r>
              <a:rPr lang="ja-JP" altLang="en-US" sz="5400" b="1" dirty="0">
                <a:solidFill>
                  <a:prstClr val="black"/>
                </a:solidFill>
              </a:rPr>
              <a:t>う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　ゆづる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では、なまえはなんですか。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わに</a:t>
            </a:r>
            <a:r>
              <a:rPr lang="ja-JP" altLang="en-US" sz="5400" b="1" dirty="0">
                <a:solidFill>
                  <a:prstClr val="black"/>
                </a:solidFill>
              </a:rPr>
              <a:t>う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　ゆづる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48031" y="1142311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339050" y="6307484"/>
            <a:ext cx="139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www.jiji.com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9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362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どちらが大きいですか。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44473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23900" b="1" dirty="0">
                <a:solidFill>
                  <a:prstClr val="black"/>
                </a:solidFill>
              </a:rPr>
              <a:t>千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41646" y="1747036"/>
            <a:ext cx="5850354" cy="44473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23900" b="1" dirty="0" smtClean="0">
                <a:solidFill>
                  <a:prstClr val="black"/>
                </a:solidFill>
              </a:rPr>
              <a:t>万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7" name="ドーナツ 6"/>
          <p:cNvSpPr/>
          <p:nvPr/>
        </p:nvSpPr>
        <p:spPr>
          <a:xfrm>
            <a:off x="7660105" y="2687426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5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6" grpId="0" animBg="1"/>
      <p:bldP spid="10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img01.hama1.jp/usr/silverwing/131004d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18411" r="30846"/>
          <a:stretch/>
        </p:blipFill>
        <p:spPr bwMode="auto">
          <a:xfrm>
            <a:off x="1990006" y="2369738"/>
            <a:ext cx="2857347" cy="461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26727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「</a:t>
            </a:r>
            <a:r>
              <a:rPr lang="en-US" altLang="ja-JP" sz="5400" b="1" dirty="0" smtClean="0">
                <a:latin typeface="Arial" panose="020B0604020202020204" pitchFamily="34" charset="0"/>
              </a:rPr>
              <a:t>1000</a:t>
            </a:r>
            <a:r>
              <a:rPr lang="ja-JP" altLang="en-US" sz="5400" b="1" dirty="0" smtClean="0">
                <a:latin typeface="Arial" panose="020B0604020202020204" pitchFamily="34" charset="0"/>
              </a:rPr>
              <a:t>円」はどちらですか。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032037" y="6562919"/>
            <a:ext cx="206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silverwing.hama1.jp</a:t>
            </a:r>
            <a:endParaRPr lang="ja-JP" altLang="en-US" dirty="0"/>
          </a:p>
        </p:txBody>
      </p:sp>
      <p:pic>
        <p:nvPicPr>
          <p:cNvPr id="8202" name="Picture 10" descr="http://torenndor.blog.so-net.ne.jp/_images/blog/_e5e/torenndor/E581BDE69CAD01.jpe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0" t="17294" r="13631" b="31881"/>
          <a:stretch/>
        </p:blipFill>
        <p:spPr bwMode="auto">
          <a:xfrm>
            <a:off x="7409127" y="2369738"/>
            <a:ext cx="2992174" cy="44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正方形/長方形 20"/>
          <p:cNvSpPr/>
          <p:nvPr/>
        </p:nvSpPr>
        <p:spPr>
          <a:xfrm>
            <a:off x="9117134" y="6488668"/>
            <a:ext cx="2763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torenndor.blog.so-net.ne.jp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86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80" y="2426346"/>
            <a:ext cx="4709360" cy="370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790" y="2391316"/>
            <a:ext cx="5643456" cy="354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41646" y="1488009"/>
            <a:ext cx="585035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srgbClr val="FF0000"/>
                </a:solidFill>
              </a:rPr>
              <a:t>あか</a:t>
            </a:r>
            <a:endParaRPr lang="ja-JP" altLang="en-US" sz="4400" dirty="0" smtClean="0">
              <a:solidFill>
                <a:schemeClr val="tx1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9483" y="-17254"/>
            <a:ext cx="11708041" cy="1171129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b="1" dirty="0" smtClean="0">
                <a:latin typeface="Arial" panose="020B0604020202020204" pitchFamily="34" charset="0"/>
              </a:rPr>
              <a:t>神社（じんじゃ）は、どちらですか。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0" y="1485500"/>
            <a:ext cx="5850354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 smtClean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115387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073258" y="6566710"/>
            <a:ext cx="29835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http://ja.wikipedia.org/wiki/%E8%88%88%E7%A6%8F%E5%AF%BA</a:t>
            </a:r>
            <a:endParaRPr lang="ja-JP" altLang="en-US" sz="8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706058" y="6591348"/>
            <a:ext cx="151355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http://www.fgo.jp/~yabusame/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9478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vedoor.blogimg.jp/illustrationm/imgs/0/9/095fa85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2" y="3415514"/>
            <a:ext cx="3254560" cy="335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つり</a:t>
            </a:r>
            <a:r>
              <a:rPr lang="ja-JP" altLang="en-US" sz="5400" b="1" dirty="0" err="1" smtClean="0">
                <a:solidFill>
                  <a:prstClr val="black"/>
                </a:solidFill>
              </a:rPr>
              <a:t>い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では　これはなんですか。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とりい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29851" y="1177603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わたしのなまえは　みやざきです。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194" name="Picture 2" descr="http://blogimg.goo.ne.jp/user_image/08/7d/3d9e91757e4ca847595199eade8039b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90" y="2667225"/>
            <a:ext cx="2945982" cy="372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2653439" y="6392398"/>
            <a:ext cx="1530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blog.goo.ne.jp</a:t>
            </a:r>
            <a:endParaRPr lang="ja-JP" altLang="en-US" dirty="0"/>
          </a:p>
        </p:txBody>
      </p:sp>
      <p:pic>
        <p:nvPicPr>
          <p:cNvPr id="8198" name="Picture 6" descr="http://upload.wikimedia.org/wikipedia/commons/thumb/e/ef/Hayao_Miyazaki.jpg/250px-Hayao_Miyazaki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0"/>
          <a:stretch/>
        </p:blipFill>
        <p:spPr bwMode="auto">
          <a:xfrm>
            <a:off x="7421526" y="2611769"/>
            <a:ext cx="2917524" cy="36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8048778" y="6347727"/>
            <a:ext cx="166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ja.wikipedia.org</a:t>
            </a:r>
            <a:endParaRPr lang="ja-JP" altLang="en-US" dirty="0"/>
          </a:p>
        </p:txBody>
      </p:sp>
      <p:sp>
        <p:nvSpPr>
          <p:cNvPr id="7" name="ドーナツ 6"/>
          <p:cNvSpPr/>
          <p:nvPr/>
        </p:nvSpPr>
        <p:spPr>
          <a:xfrm>
            <a:off x="7243992" y="2893516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err="1" smtClean="0">
                <a:solidFill>
                  <a:prstClr val="black"/>
                </a:solidFill>
              </a:rPr>
              <a:t>ぎん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いろ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>
                <a:latin typeface="Arial" panose="020B0604020202020204" pitchFamily="34" charset="0"/>
              </a:rPr>
              <a:t>なに</a:t>
            </a:r>
            <a:r>
              <a:rPr lang="ja-JP" altLang="en-US" sz="5400" b="1" dirty="0" err="1">
                <a:latin typeface="Arial" panose="020B0604020202020204" pitchFamily="34" charset="0"/>
              </a:rPr>
              <a:t>いろ</a:t>
            </a:r>
            <a:r>
              <a:rPr lang="ja-JP" altLang="en-US" sz="5400" b="1" dirty="0" err="1" smtClean="0">
                <a:latin typeface="Arial" panose="020B0604020202020204" pitchFamily="34" charset="0"/>
              </a:rPr>
              <a:t>ですか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err="1" smtClean="0">
                <a:solidFill>
                  <a:prstClr val="black"/>
                </a:solidFill>
              </a:rPr>
              <a:t>きん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い</a:t>
            </a:r>
            <a:r>
              <a:rPr lang="ja-JP" altLang="en-US" sz="5400" b="1" dirty="0">
                <a:solidFill>
                  <a:prstClr val="black"/>
                </a:solidFill>
              </a:rPr>
              <a:t>ろ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062186" y="6488668"/>
            <a:ext cx="1707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earthg.exblog.jp</a:t>
            </a:r>
            <a:endParaRPr lang="ja-JP" altLang="en-US" dirty="0"/>
          </a:p>
        </p:txBody>
      </p:sp>
      <p:pic>
        <p:nvPicPr>
          <p:cNvPr id="5122" name="Picture 2" descr="http://image.space.rakuten.co.jp/d/strg/ctrl/14/7aec47eb8297e8b6fba5190fab83a973eb7ecea1.26.2.14.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20" y="3410172"/>
            <a:ext cx="3734560" cy="340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ower-riha.com/wp/wp-content/uploads/2013/04/626-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01" y="3398031"/>
            <a:ext cx="5138798" cy="34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err="1" smtClean="0">
                <a:solidFill>
                  <a:prstClr val="black"/>
                </a:solidFill>
              </a:rPr>
              <a:t>けん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どう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日本語でなんですか。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さむら</a:t>
            </a:r>
            <a:r>
              <a:rPr lang="ja-JP" altLang="en-US" sz="5400" b="1" dirty="0">
                <a:solidFill>
                  <a:prstClr val="black"/>
                </a:solidFill>
              </a:rPr>
              <a:t>い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665399" y="6488668"/>
            <a:ext cx="2221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www.power-riha.com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191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1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31850" y="1636713"/>
            <a:ext cx="10515600" cy="285273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kumimoji="1" lang="ja-JP" altLang="en-US" sz="7200" dirty="0" smtClean="0"/>
              <a:t>れんしゅう</a:t>
            </a:r>
            <a:endParaRPr kumimoji="1" lang="ja-JP" altLang="en-US" sz="720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ANd9GcRnokrLzVxc2dbrXSCluI4ZwnTu7M06WXqbAv0Ct84SCGjQX1gSWAMPVznvw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44" y="3347474"/>
            <a:ext cx="4176713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おまもり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おみくじ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184357" y="3570748"/>
            <a:ext cx="307777" cy="2140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800" dirty="0">
                <a:latin typeface="Arial" panose="020B0604020202020204" pitchFamily="34" charset="0"/>
              </a:rPr>
              <a:t>http://www.tsubakishrine.org/jp/omamori.html</a:t>
            </a:r>
          </a:p>
        </p:txBody>
      </p:sp>
      <p:sp>
        <p:nvSpPr>
          <p:cNvPr id="7" name="ドーナツ 6"/>
          <p:cNvSpPr/>
          <p:nvPr/>
        </p:nvSpPr>
        <p:spPr>
          <a:xfrm>
            <a:off x="7656551" y="135561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11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書道のイラスト「書き初め・男の子」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22" y="2505074"/>
            <a:ext cx="3605543" cy="41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84313" y="104775"/>
            <a:ext cx="10823373" cy="9572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4800" b="1" dirty="0" smtClean="0">
                <a:latin typeface="Arial" panose="020B0604020202020204" pitchFamily="34" charset="0"/>
              </a:rPr>
              <a:t>お正月の「かきぞめ」は　なにをしますか。</a:t>
            </a: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4100" name="Picture 4" descr="http://2.bp.blogspot.com/-_mqxLPDlFy0/UnIDLxkaF5I/AAAAAAAAZ3M/9U5_xjxAXYE/s800/sadou_woman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990" y="2554217"/>
            <a:ext cx="3297607" cy="411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5152964" y="6488668"/>
            <a:ext cx="204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www.irasutoya.com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95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59" y="3347474"/>
            <a:ext cx="3499881" cy="349988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およそ</a:t>
            </a:r>
            <a:r>
              <a:rPr lang="en-US" altLang="ja-JP" sz="5400" b="1" dirty="0" smtClean="0">
                <a:solidFill>
                  <a:prstClr val="black"/>
                </a:solidFill>
              </a:rPr>
              <a:t>60,000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㎞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日本はどのくらいありますか。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およそ</a:t>
            </a:r>
            <a:r>
              <a:rPr lang="en-US" altLang="ja-JP" sz="5400" b="1" dirty="0" smtClean="0">
                <a:solidFill>
                  <a:prstClr val="black"/>
                </a:solidFill>
              </a:rPr>
              <a:t>34,000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㎞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184357" y="6488668"/>
            <a:ext cx="166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ja.wikipedia.org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42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hokkaido1.jp/guide/images/mp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68" y="3124200"/>
            <a:ext cx="5373065" cy="402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>
                <a:solidFill>
                  <a:prstClr val="black"/>
                </a:solidFill>
              </a:rPr>
              <a:t>ほ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っかいどう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これはどこですか。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で</a:t>
            </a:r>
            <a:r>
              <a:rPr lang="ja-JP" altLang="en-US" sz="5400" b="1" dirty="0">
                <a:solidFill>
                  <a:prstClr val="black"/>
                </a:solidFill>
              </a:rPr>
              <a:t>っ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かいどう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592248" y="1477260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184357" y="6488668"/>
            <a:ext cx="1663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ja.wikipedia.org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35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uction.thumbnail.image.rakuten.co.jp/@0_aucitem/image2/337/10722337/1206/img95408264716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70" y="3347474"/>
            <a:ext cx="4756861" cy="357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おもしろい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ほっかいどうのクッキーです。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「＿＿＿こいびと」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し</a:t>
            </a:r>
            <a:r>
              <a:rPr lang="ja-JP" altLang="en-US" sz="5400" b="1" dirty="0">
                <a:solidFill>
                  <a:prstClr val="black"/>
                </a:solidFill>
              </a:rPr>
              <a:t>ろ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い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458804" y="6488668"/>
            <a:ext cx="2176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auction.rakuten.co.jp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4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6346317" y="1255989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</a:t>
            </a:r>
            <a:r>
              <a:rPr lang="ja-JP" altLang="en-US" sz="4400" b="1" dirty="0" err="1">
                <a:solidFill>
                  <a:srgbClr val="FF0000"/>
                </a:solidFill>
              </a:rPr>
              <a:t>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た</a:t>
            </a:r>
            <a:r>
              <a:rPr lang="ja-JP" altLang="en-US" sz="5400" b="1" dirty="0" err="1" smtClean="0">
                <a:solidFill>
                  <a:prstClr val="black"/>
                </a:solidFill>
              </a:rPr>
              <a:t>いせいよう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2013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このうみのなまえはなんですか。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0" y="1255989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 smtClean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たいへいよう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122" name="Picture 2" descr="http://www.mofa.go.jp/mofaj/files/000010288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53" y="2892283"/>
            <a:ext cx="5592726" cy="39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/楕円 3"/>
          <p:cNvSpPr/>
          <p:nvPr/>
        </p:nvSpPr>
        <p:spPr>
          <a:xfrm>
            <a:off x="5592726" y="4041831"/>
            <a:ext cx="2650511" cy="27282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ドーナツ 6"/>
          <p:cNvSpPr/>
          <p:nvPr/>
        </p:nvSpPr>
        <p:spPr>
          <a:xfrm>
            <a:off x="1311522" y="97304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540418" y="6400736"/>
            <a:ext cx="181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7D7D7D"/>
                </a:solidFill>
                <a:latin typeface="arial" panose="020B0604020202020204" pitchFamily="34" charset="0"/>
              </a:rPr>
              <a:t>www.mofa.go.jp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73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362" grpId="0" animBg="1"/>
      <p:bldP spid="6" grpId="0" animBg="1"/>
      <p:bldP spid="4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4.bp.blogspot.com/-6kKr-HapYFc/Tvdi1fclN-I/AAAAAAAAAGw/tmaJPeI4SOg/s1600/e0189040_12716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58" y="3635118"/>
            <a:ext cx="5077084" cy="33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en-US" altLang="ja-JP" sz="7200" b="1" dirty="0" smtClean="0">
                <a:solidFill>
                  <a:prstClr val="black"/>
                </a:solidFill>
              </a:rPr>
              <a:t>4</a:t>
            </a:r>
            <a:r>
              <a:rPr lang="en-US" altLang="ja-JP" sz="72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altLang="ja-JP" sz="5400" b="1" dirty="0" smtClean="0">
                <a:latin typeface="Arial" panose="020B0604020202020204" pitchFamily="34" charset="0"/>
              </a:rPr>
              <a:t>AKB</a:t>
            </a:r>
            <a:r>
              <a:rPr lang="ja-JP" altLang="en-US" sz="5400" b="1" dirty="0" smtClean="0">
                <a:latin typeface="Arial" panose="020B0604020202020204" pitchFamily="34" charset="0"/>
              </a:rPr>
              <a:t>＿</a:t>
            </a:r>
            <a:r>
              <a:rPr lang="ja-JP" altLang="en-US" sz="5400" b="1" dirty="0">
                <a:latin typeface="Arial" panose="020B0604020202020204" pitchFamily="34" charset="0"/>
              </a:rPr>
              <a:t>＿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en-US" altLang="ja-JP" sz="7200" b="1" dirty="0" smtClean="0">
                <a:solidFill>
                  <a:prstClr val="black"/>
                </a:solidFill>
              </a:rPr>
              <a:t>5</a:t>
            </a:r>
            <a:r>
              <a:rPr lang="en-US" altLang="ja-JP" sz="7200" b="1" dirty="0">
                <a:solidFill>
                  <a:prstClr val="black"/>
                </a:solidFill>
              </a:rPr>
              <a:t>5</a:t>
            </a: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48785" y="104945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34542" y="6488668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tomoshige.blogspot.com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2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7200" b="1" dirty="0" err="1" smtClean="0">
                <a:solidFill>
                  <a:prstClr val="black"/>
                </a:solidFill>
              </a:rPr>
              <a:t>ぽにゅぽにゅ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err="1" smtClean="0">
                <a:latin typeface="Arial" panose="020B0604020202020204" pitchFamily="34" charset="0"/>
              </a:rPr>
              <a:t>きゃり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ー＿＿＿＿＿＿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err="1" smtClean="0">
                <a:solidFill>
                  <a:prstClr val="black"/>
                </a:solidFill>
              </a:rPr>
              <a:t>ぱみゅぱ</a:t>
            </a:r>
            <a:r>
              <a:rPr lang="ja-JP" altLang="en-US" sz="7200" b="1" dirty="0" err="1">
                <a:solidFill>
                  <a:prstClr val="black"/>
                </a:solidFill>
              </a:rPr>
              <a:t>みゅ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906" y="3635117"/>
            <a:ext cx="2372712" cy="3163615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551564" y="6429401"/>
            <a:ext cx="2153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www.cinematoday.jp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31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gaming-city.com/images/articles/2013083006/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27" y="3321350"/>
            <a:ext cx="4980876" cy="349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ジャイアントゲーム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日本のなまえはなんですか。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しん</a:t>
            </a:r>
            <a:r>
              <a:rPr lang="ja-JP" altLang="en-US" sz="5400" b="1" dirty="0" err="1" smtClean="0">
                <a:solidFill>
                  <a:prstClr val="black"/>
                </a:solidFill>
              </a:rPr>
              <a:t>げきのきょじん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34542" y="6488668"/>
            <a:ext cx="2507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tomoshige.blogspot.com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70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7200" b="1" dirty="0" smtClean="0">
                <a:solidFill>
                  <a:prstClr val="black"/>
                </a:solidFill>
              </a:rPr>
              <a:t>とうきょ</a:t>
            </a:r>
            <a:r>
              <a:rPr lang="ja-JP" altLang="en-US" sz="7200" b="1" dirty="0">
                <a:solidFill>
                  <a:prstClr val="black"/>
                </a:solidFill>
              </a:rPr>
              <a:t>う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はつねミクは　どこでうまれましたか。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smtClean="0">
                <a:solidFill>
                  <a:prstClr val="black"/>
                </a:solidFill>
              </a:rPr>
              <a:t>ほ</a:t>
            </a:r>
            <a:r>
              <a:rPr lang="ja-JP" altLang="en-US" sz="7200" b="1" dirty="0">
                <a:solidFill>
                  <a:prstClr val="black"/>
                </a:solidFill>
              </a:rPr>
              <a:t>っ</a:t>
            </a:r>
            <a:r>
              <a:rPr lang="ja-JP" altLang="en-US" sz="7200" b="1" dirty="0" smtClean="0">
                <a:solidFill>
                  <a:prstClr val="black"/>
                </a:solidFill>
              </a:rPr>
              <a:t>かいど</a:t>
            </a:r>
            <a:r>
              <a:rPr lang="ja-JP" altLang="en-US" sz="7200" b="1" dirty="0">
                <a:solidFill>
                  <a:prstClr val="black"/>
                </a:solidFill>
              </a:rPr>
              <a:t>う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mikuwing.com/images/img_about_miku_2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52" y="2069550"/>
            <a:ext cx="3176418" cy="478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7314271" y="6488668"/>
            <a:ext cx="1553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mikuwing.com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0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>
                <a:latin typeface="Arial" panose="020B0604020202020204" pitchFamily="34" charset="0"/>
              </a:rPr>
              <a:t>もん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だい</a:t>
            </a:r>
            <a:r>
              <a:rPr lang="ja-JP" altLang="en-US" sz="5400" b="1" dirty="0">
                <a:latin typeface="Arial" panose="020B0604020202020204" pitchFamily="34" charset="0"/>
              </a:rPr>
              <a:t>　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あさ</a:t>
            </a:r>
            <a:r>
              <a:rPr lang="ja-JP" altLang="en-US" sz="5400" b="1" dirty="0">
                <a:latin typeface="Arial" panose="020B0604020202020204" pitchFamily="34" charset="0"/>
              </a:rPr>
              <a:t>、せんせいにいいます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>
            <a:spLocks/>
          </p:cNvSpPr>
          <p:nvPr/>
        </p:nvSpPr>
        <p:spPr bwMode="auto">
          <a:xfrm>
            <a:off x="6341646" y="1747036"/>
            <a:ext cx="5850354" cy="243143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dirty="0" err="1" smtClean="0">
                <a:solidFill>
                  <a:srgbClr val="FF3300"/>
                </a:solidFill>
              </a:rPr>
              <a:t>あか</a:t>
            </a:r>
            <a:r>
              <a:rPr lang="en-US" altLang="ja-JP" sz="4800" b="1" dirty="0" smtClean="0">
                <a:solidFill>
                  <a:srgbClr val="FF3300"/>
                </a:solidFill>
              </a:rPr>
              <a:t/>
            </a:r>
            <a:br>
              <a:rPr lang="en-US" altLang="ja-JP" sz="4800" b="1" dirty="0" smtClean="0">
                <a:solidFill>
                  <a:srgbClr val="FF3300"/>
                </a:solidFill>
              </a:rPr>
            </a:br>
            <a:r>
              <a:rPr lang="ja-JP" altLang="en-US" sz="4800" b="1" dirty="0" smtClean="0"/>
              <a:t>せんせい、</a:t>
            </a:r>
            <a:r>
              <a:rPr lang="en-US" altLang="ja-JP" sz="4800" b="1" dirty="0" smtClean="0"/>
              <a:t/>
            </a:r>
            <a:br>
              <a:rPr lang="en-US" altLang="ja-JP" sz="4800" b="1" dirty="0" smtClean="0"/>
            </a:br>
            <a:r>
              <a:rPr lang="ja-JP" altLang="en-US" sz="4800" b="1" dirty="0" smtClean="0"/>
              <a:t>おはようございます。</a:t>
            </a:r>
            <a:endParaRPr lang="en-US" altLang="ja-JP" sz="6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2431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せんせい、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おはよう。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7" name="ドーナツ 6"/>
          <p:cNvSpPr/>
          <p:nvPr/>
        </p:nvSpPr>
        <p:spPr>
          <a:xfrm>
            <a:off x="7630528" y="132645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26" name="Picture 2" descr="http://www1a.biglobe.ne.jp/koushin/guidance_a04%5b1%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53" y="3429000"/>
            <a:ext cx="3000375" cy="346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/>
          <a:srcRect l="6678" r="7715"/>
          <a:stretch/>
        </p:blipFill>
        <p:spPr>
          <a:xfrm>
            <a:off x="2665093" y="1747033"/>
            <a:ext cx="7216347" cy="4741632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77704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これはテレビばん</a:t>
            </a:r>
            <a:r>
              <a:rPr lang="ja-JP" altLang="en-US" sz="5400" b="1" dirty="0" err="1" smtClean="0">
                <a:latin typeface="Arial" panose="020B0604020202020204" pitchFamily="34" charset="0"/>
              </a:rPr>
              <a:t>ぐ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みです。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なにをしますか。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3330" y="1377703"/>
            <a:ext cx="1600438" cy="54802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lvl="0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/>
            <a:r>
              <a:rPr lang="ja-JP" altLang="en-US" sz="4800" b="1" dirty="0" smtClean="0">
                <a:solidFill>
                  <a:prstClr val="black"/>
                </a:solidFill>
              </a:rPr>
              <a:t>たべものをたべます</a:t>
            </a:r>
            <a:endParaRPr lang="en-US" altLang="ja-JP" sz="48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0310739" y="1377702"/>
            <a:ext cx="1600438" cy="54802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 anchor="ctr">
            <a:spAutoFit/>
          </a:bodyPr>
          <a:lstStyle/>
          <a:p>
            <a:pPr lvl="0"/>
            <a:r>
              <a:rPr lang="ja-JP" altLang="en-US" sz="4400" b="1" dirty="0" err="1" smtClean="0">
                <a:solidFill>
                  <a:srgbClr val="FF0000"/>
                </a:solidFill>
              </a:rPr>
              <a:t>あ</a:t>
            </a:r>
            <a:r>
              <a:rPr lang="ja-JP" altLang="en-US" sz="4400" b="1" dirty="0" err="1">
                <a:solidFill>
                  <a:srgbClr val="FF0000"/>
                </a:solidFill>
              </a:rPr>
              <a:t>か</a:t>
            </a:r>
            <a:endParaRPr lang="en-US" altLang="ja-JP" sz="4400" b="1" dirty="0">
              <a:solidFill>
                <a:srgbClr val="FF0000"/>
              </a:solidFill>
            </a:endParaRPr>
          </a:p>
          <a:p>
            <a:pPr lvl="0"/>
            <a:r>
              <a:rPr lang="ja-JP" altLang="en-US" sz="4800" b="1" dirty="0" smtClean="0">
                <a:solidFill>
                  <a:prstClr val="black"/>
                </a:solidFill>
              </a:rPr>
              <a:t>うたをうたいます</a:t>
            </a:r>
            <a:endParaRPr lang="en-US" altLang="ja-JP" sz="4800" b="1" dirty="0">
              <a:solidFill>
                <a:prstClr val="black"/>
              </a:solidFill>
            </a:endParaRPr>
          </a:p>
        </p:txBody>
      </p:sp>
      <p:sp>
        <p:nvSpPr>
          <p:cNvPr id="7" name="ドーナツ 6"/>
          <p:cNvSpPr/>
          <p:nvPr/>
        </p:nvSpPr>
        <p:spPr>
          <a:xfrm>
            <a:off x="8919411" y="228908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6" grpId="0" animBg="1"/>
      <p:bldP spid="12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atalie.mu/media/1312/1223/extra/news_large_kohaku2013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11" y="3571831"/>
            <a:ext cx="7059177" cy="30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五十五かい</a:t>
            </a:r>
            <a:r>
              <a:rPr lang="ja-JP" altLang="en-US" sz="5400" b="1" dirty="0" err="1" smtClean="0">
                <a:solidFill>
                  <a:prstClr val="black"/>
                </a:solidFill>
              </a:rPr>
              <a:t>め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err="1" smtClean="0">
                <a:latin typeface="Arial" panose="020B0604020202020204" pitchFamily="34" charset="0"/>
              </a:rPr>
              <a:t>きょね</a:t>
            </a:r>
            <a:r>
              <a:rPr lang="ja-JP" altLang="en-US" sz="5400" b="1" dirty="0" err="1">
                <a:latin typeface="Arial" panose="020B0604020202020204" pitchFamily="34" charset="0"/>
              </a:rPr>
              <a:t>ん</a:t>
            </a:r>
            <a:r>
              <a:rPr lang="ja-JP" altLang="en-US" sz="5400" b="1" dirty="0" err="1" smtClean="0">
                <a:latin typeface="Arial" panose="020B0604020202020204" pitchFamily="34" charset="0"/>
              </a:rPr>
              <a:t>の</a:t>
            </a:r>
            <a:r>
              <a:rPr lang="ja-JP" altLang="en-US" sz="5400" b="1" dirty="0" smtClean="0">
                <a:latin typeface="Arial" panose="020B0604020202020204" pitchFamily="34" charset="0"/>
              </a:rPr>
              <a:t>こうはくうたがっせんは、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なんかいめでしたか。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六十四かい</a:t>
            </a:r>
            <a:r>
              <a:rPr lang="ja-JP" altLang="en-US" sz="5400" b="1" dirty="0" err="1" smtClean="0">
                <a:solidFill>
                  <a:prstClr val="black"/>
                </a:solidFill>
              </a:rPr>
              <a:t>め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9625588" y="6477040"/>
            <a:ext cx="118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natalie.mu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41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livedoor.blogimg.jp/kikyouya_kikaku/imgs/6/6/6664813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44896"/>
            <a:ext cx="5157787" cy="340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日本のコンビニでうっています。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9814151" y="6068196"/>
            <a:ext cx="1595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www.cnet.com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676224" y="6004996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marunouchi-kikaku.kikyouya.co.jp</a:t>
            </a:r>
            <a:endParaRPr lang="ja-JP" altLang="en-US" dirty="0"/>
          </a:p>
        </p:txBody>
      </p:sp>
      <p:pic>
        <p:nvPicPr>
          <p:cNvPr id="19460" name="Picture 4" descr="http://i.i.cbsi.com/cnwk.1d/i/tim/2012/09/17/06_archimedes_35438535_620x4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37433"/>
            <a:ext cx="5183188" cy="36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4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userdisk.webry.biglobe.ne.jp/019/447/30/N000/000/009/134899775519113229668_WP_00346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297" r="8514" b="17000"/>
          <a:stretch/>
        </p:blipFill>
        <p:spPr bwMode="auto">
          <a:xfrm>
            <a:off x="3928237" y="3299124"/>
            <a:ext cx="4335527" cy="35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トイレ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これは「のれん」です。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どこにありますか。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せんとう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332863" y="6488668"/>
            <a:ext cx="2637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supersentho.at.webry.info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6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log-imgs-57-origin.fc2.com/a/s/n/asnyaro/japan_r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29642"/>
            <a:ext cx="5157787" cy="34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2955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日本は　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418680" y="6106659"/>
            <a:ext cx="25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asnyaro.blog129.fc2.com</a:t>
            </a:r>
            <a:endParaRPr lang="ja-JP" altLang="en-US" dirty="0"/>
          </a:p>
        </p:txBody>
      </p:sp>
      <p:pic>
        <p:nvPicPr>
          <p:cNvPr id="23556" name="Picture 4" descr="http://upload.wikimedia.org/wikipedia/commons/f/fb/PikiWiki_Israel_15913_Traffic_Jam_in_Geha_roa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3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8844263" y="6106659"/>
            <a:ext cx="2480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commons.wikimedia.org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4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http://img5.blogs.yahoo.co.jp/ybi/1/95/56/yujiman7japan/folder/1561663/img_1561663_15099688_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11" y="3372333"/>
            <a:ext cx="5265377" cy="34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あおもり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「ねぶたまつり」は日本のまつりです。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日本のどこですか。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 smtClean="0">
                <a:solidFill>
                  <a:prstClr val="black"/>
                </a:solidFill>
              </a:rPr>
              <a:t>おきな</a:t>
            </a:r>
            <a:r>
              <a:rPr lang="ja-JP" altLang="en-US" sz="5400" b="1" dirty="0">
                <a:solidFill>
                  <a:prstClr val="black"/>
                </a:solidFill>
              </a:rPr>
              <a:t>わ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07887" y="1154370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53125" y="6636774"/>
            <a:ext cx="5149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800">
                <a:latin typeface="Arial" panose="020B0604020202020204" pitchFamily="34" charset="0"/>
              </a:rPr>
              <a:t>http://img5.blogs.yahoo.co.jp/ybi/1/95/56/yujiman7japan/folder/1561663/img_1561663_15099688_0</a:t>
            </a:r>
          </a:p>
        </p:txBody>
      </p:sp>
    </p:spTree>
    <p:extLst>
      <p:ext uri="{BB962C8B-B14F-4D97-AF65-F5344CB8AC3E}">
        <p14:creationId xmlns:p14="http://schemas.microsoft.com/office/powerpoint/2010/main" val="163923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ookpad-100-recipe.up.n.seesaa.net/cookpad-100-recipe/image/ninnzinn.jpg?d=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2" y="2619640"/>
            <a:ext cx="4986232" cy="33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やおやで買います。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078" name="Picture 6" descr="http://www.shose-tops.com/proimg/photo/20121122/20121122075249767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19" y="2671205"/>
            <a:ext cx="4640744" cy="319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9208761" y="6027846"/>
            <a:ext cx="2200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www.shose-tops.com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3301938" y="6058359"/>
            <a:ext cx="3115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cookpad-100-recipe.seesaa.net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67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626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>
            <a:spLocks/>
          </p:cNvSpPr>
          <p:nvPr/>
        </p:nvSpPr>
        <p:spPr bwMode="auto">
          <a:xfrm>
            <a:off x="6341646" y="1747037"/>
            <a:ext cx="5850354" cy="160043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dirty="0" err="1" smtClean="0">
                <a:solidFill>
                  <a:srgbClr val="FF0000"/>
                </a:solidFill>
                <a:latin typeface="+mn-ea"/>
              </a:rPr>
              <a:t>あか</a:t>
            </a:r>
            <a:endParaRPr lang="en-US" altLang="ja-JP" sz="4400" b="1" dirty="0">
              <a:solidFill>
                <a:srgbClr val="FF0000"/>
              </a:solidFill>
              <a:latin typeface="+mn-ea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5400" dirty="0" smtClean="0"/>
              <a:t>ぺこぺ</a:t>
            </a:r>
            <a:r>
              <a:rPr lang="ja-JP" altLang="en-US" sz="5400" dirty="0"/>
              <a:t>こ</a:t>
            </a:r>
            <a:endParaRPr lang="en-US" altLang="ja-JP" sz="8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</a:t>
            </a:r>
            <a:r>
              <a:rPr lang="ja-JP" altLang="en-US" sz="4400" b="1" dirty="0">
                <a:solidFill>
                  <a:prstClr val="black"/>
                </a:solidFill>
              </a:rPr>
              <a:t>り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dirty="0" smtClean="0">
                <a:solidFill>
                  <a:prstClr val="black"/>
                </a:solidFill>
              </a:rPr>
              <a:t>ねばね</a:t>
            </a:r>
            <a:r>
              <a:rPr lang="ja-JP" altLang="en-US" sz="5400" dirty="0">
                <a:solidFill>
                  <a:prstClr val="black"/>
                </a:solidFill>
              </a:rPr>
              <a:t>ば</a:t>
            </a:r>
            <a:endParaRPr lang="en-US" altLang="ja-JP" sz="5400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452047" y="1262663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052" name="Picture 4" descr="http://3.bp.blogspot.com/-yEldei5YiL4/T_rCFHAp3CI/AAAAAAAABCE/sZvthVdtE40/s1600/nat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54" y="3159534"/>
            <a:ext cx="3720663" cy="365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7996219" y="6444425"/>
            <a:ext cx="2541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sol-levante.blogspot.com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03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rakuten.co.jp/cook/img106270873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70" y="3363055"/>
            <a:ext cx="4351060" cy="35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おは</a:t>
            </a:r>
            <a:r>
              <a:rPr lang="ja-JP" altLang="en-US" sz="5400" b="1" dirty="0">
                <a:solidFill>
                  <a:prstClr val="black"/>
                </a:solidFill>
              </a:rPr>
              <a:t>し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＿＿＿でごはんをたべます。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>
                <a:solidFill>
                  <a:prstClr val="black"/>
                </a:solidFill>
              </a:rPr>
              <a:t>ストロ</a:t>
            </a:r>
            <a:r>
              <a:rPr lang="ja-JP" altLang="en-US" sz="5400" b="1" dirty="0" smtClean="0">
                <a:solidFill>
                  <a:prstClr val="black"/>
                </a:solidFill>
              </a:rPr>
              <a:t>ー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570601" y="123596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266702" y="6510831"/>
            <a:ext cx="1954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www.rakuten.co.jp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52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tlg.panasonic.com/products/images/product/l/274/SR-ND10-C_2742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9788" y="10477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これでごはんをつくります。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769609" y="6299730"/>
            <a:ext cx="198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ctlg.panasonic.com</a:t>
            </a:r>
            <a:endParaRPr lang="ja-JP" altLang="en-US" dirty="0"/>
          </a:p>
        </p:txBody>
      </p:sp>
      <p:pic>
        <p:nvPicPr>
          <p:cNvPr id="4100" name="Picture 4" descr="http://img.muji.net/img/item/4548718486335_4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2505075"/>
            <a:ext cx="3684588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9846385" y="6299730"/>
            <a:ext cx="1509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www.muji.net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34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ja-JP" altLang="en-US" b="1" dirty="0" smtClean="0"/>
              <a:t>さあ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en-US" altLang="ja-JP" b="1" dirty="0" smtClean="0"/>
              <a:t>JKB</a:t>
            </a:r>
            <a:r>
              <a:rPr lang="ja-JP" altLang="en-US" b="1" dirty="0" smtClean="0"/>
              <a:t>をはじめましょう！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よういは　いいですか？</a:t>
            </a:r>
            <a:endParaRPr lang="en-US" b="1" dirty="0"/>
          </a:p>
        </p:txBody>
      </p:sp>
      <p:sp>
        <p:nvSpPr>
          <p:cNvPr id="2" name="テキスト プレースホルダー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6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ids.nifty.com/cms_image/kids/recipe/curry/curr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94" y="2611764"/>
            <a:ext cx="4701405" cy="35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14400" y="-17735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日本のりょうりは　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2386" y="2671205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54875" y="6128715"/>
            <a:ext cx="1482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kids.nifty.com</a:t>
            </a:r>
            <a:endParaRPr lang="ja-JP" altLang="en-US" dirty="0"/>
          </a:p>
        </p:txBody>
      </p:sp>
      <p:pic>
        <p:nvPicPr>
          <p:cNvPr id="1028" name="Picture 4" descr="http://pds.exblog.jp/pds/1/201007/14/58/d0180858_6202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19640"/>
            <a:ext cx="5183188" cy="345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9128610" y="6137818"/>
            <a:ext cx="228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tomonyan27.exblog.jp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9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kai-interior.com/mt/imgs/%E3%81%93%E3%81%84%E3%81%AE%E3%81%BC%E3%82%8A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08" y="3523348"/>
            <a:ext cx="4568185" cy="332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7200" b="1" dirty="0" smtClean="0">
                <a:solidFill>
                  <a:prstClr val="black"/>
                </a:solidFill>
              </a:rPr>
              <a:t>ち</a:t>
            </a:r>
            <a:r>
              <a:rPr lang="ja-JP" altLang="en-US" sz="7200" b="1" dirty="0">
                <a:solidFill>
                  <a:prstClr val="black"/>
                </a:solidFill>
              </a:rPr>
              <a:t>ち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なんの日ですか。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smtClean="0">
                <a:solidFill>
                  <a:prstClr val="black"/>
                </a:solidFill>
              </a:rPr>
              <a:t>こど</a:t>
            </a:r>
            <a:r>
              <a:rPr lang="ja-JP" altLang="en-US" sz="7200" b="1" dirty="0">
                <a:solidFill>
                  <a:prstClr val="black"/>
                </a:solidFill>
              </a:rPr>
              <a:t>も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8637308" y="6481755"/>
            <a:ext cx="2193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www.kai-interior.com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74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nippon.com/ja/files/d10005_ph0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76" y="3635118"/>
            <a:ext cx="5145447" cy="331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en-US" altLang="ja-JP" sz="7200" b="1" dirty="0" smtClean="0">
                <a:solidFill>
                  <a:prstClr val="black"/>
                </a:solidFill>
              </a:rPr>
              <a:t>1977</a:t>
            </a:r>
            <a:r>
              <a:rPr lang="ja-JP" altLang="en-US" sz="7200" b="1" dirty="0" smtClean="0">
                <a:solidFill>
                  <a:prstClr val="black"/>
                </a:solidFill>
              </a:rPr>
              <a:t>年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/>
              <a:t>日本で　はじめての</a:t>
            </a:r>
            <a:r>
              <a:rPr lang="en-US" altLang="ja-JP" sz="5400" b="1" dirty="0"/>
              <a:t/>
            </a:r>
            <a:br>
              <a:rPr lang="en-US" altLang="ja-JP" sz="5400" b="1" dirty="0"/>
            </a:br>
            <a:r>
              <a:rPr lang="ja-JP" altLang="en-US" sz="5400" b="1" dirty="0" smtClean="0"/>
              <a:t>オリンピックは　いつでしたか</a:t>
            </a:r>
            <a:r>
              <a:rPr lang="ja-JP" altLang="en-US" sz="5400" b="1" dirty="0"/>
              <a:t>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en-US" altLang="ja-JP" sz="7200" b="1" dirty="0" smtClean="0">
                <a:solidFill>
                  <a:prstClr val="black"/>
                </a:solidFill>
              </a:rPr>
              <a:t>1964</a:t>
            </a:r>
            <a:r>
              <a:rPr lang="ja-JP" altLang="en-US" sz="7200" b="1" dirty="0">
                <a:solidFill>
                  <a:prstClr val="black"/>
                </a:solidFill>
              </a:rPr>
              <a:t>年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8673323" y="3635118"/>
            <a:ext cx="246221" cy="222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">
                <a:latin typeface="Arial" panose="020B0604020202020204" pitchFamily="34" charset="0"/>
              </a:rPr>
              <a:t>http://www.nippon.com/ja/files/d10005_ph032.jpg</a:t>
            </a:r>
          </a:p>
        </p:txBody>
      </p:sp>
    </p:spTree>
    <p:extLst>
      <p:ext uri="{BB962C8B-B14F-4D97-AF65-F5344CB8AC3E}">
        <p14:creationId xmlns:p14="http://schemas.microsoft.com/office/powerpoint/2010/main" val="2727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7200" b="1" dirty="0" smtClean="0">
                <a:solidFill>
                  <a:prstClr val="black"/>
                </a:solidFill>
              </a:rPr>
              <a:t>あぐら</a:t>
            </a:r>
            <a:endParaRPr lang="en-US" altLang="ja-JP" sz="96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このすわりかたは　なんですか。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smtClean="0">
                <a:solidFill>
                  <a:prstClr val="black"/>
                </a:solidFill>
              </a:rPr>
              <a:t>せいざ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998728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http://www.material-land.com/material/2719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77" y="2952528"/>
            <a:ext cx="2405063" cy="39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7490884" y="6291326"/>
            <a:ext cx="2441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www.material-land.com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47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7200" b="1" dirty="0" smtClean="0">
                <a:solidFill>
                  <a:prstClr val="black"/>
                </a:solidFill>
              </a:rPr>
              <a:t>あめ</a:t>
            </a:r>
            <a:endParaRPr lang="en-US" altLang="ja-JP" sz="166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9" y="0"/>
            <a:ext cx="11269362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いまの「おとしだま」は　おかねです。</a:t>
            </a:r>
            <a:r>
              <a:rPr lang="en-US" altLang="ja-JP" sz="5400" b="1" dirty="0" smtClean="0">
                <a:latin typeface="Arial" panose="020B0604020202020204" pitchFamily="34" charset="0"/>
              </a:rPr>
              <a:t/>
            </a:r>
            <a:br>
              <a:rPr lang="en-US" altLang="ja-JP" sz="5400" b="1" dirty="0" smtClean="0">
                <a:latin typeface="Arial" panose="020B0604020202020204" pitchFamily="34" charset="0"/>
              </a:rPr>
            </a:br>
            <a:r>
              <a:rPr lang="ja-JP" altLang="en-US" sz="5400" b="1" dirty="0" smtClean="0">
                <a:latin typeface="Arial" panose="020B0604020202020204" pitchFamily="34" charset="0"/>
              </a:rPr>
              <a:t>むかしは　なんでしたか。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smtClean="0">
                <a:solidFill>
                  <a:prstClr val="black"/>
                </a:solidFill>
              </a:rPr>
              <a:t>も</a:t>
            </a:r>
            <a:r>
              <a:rPr lang="ja-JP" altLang="en-US" sz="7200" b="1" dirty="0">
                <a:solidFill>
                  <a:prstClr val="black"/>
                </a:solidFill>
              </a:rPr>
              <a:t>ち</a:t>
            </a:r>
            <a:endParaRPr lang="en-US" altLang="ja-JP" sz="72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311523" y="1314611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076" name="Picture 4" descr="http://bravery.blog.so-net.ne.jp/_images/blog/_6d4/bravery/otoshidama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93" y="3257637"/>
            <a:ext cx="3883613" cy="35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7582186" y="6471090"/>
            <a:ext cx="252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bravery.blog.so-net.ne.jp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55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05" y="3733800"/>
            <a:ext cx="3492528" cy="24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endParaRPr lang="en-US" altLang="ja-JP" sz="4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ja-JP" altLang="en-US" sz="4400" b="1" dirty="0" smtClean="0">
                <a:solidFill>
                  <a:schemeClr val="tx1"/>
                </a:solidFill>
              </a:rPr>
              <a:t>ジャニーズ事務所</a:t>
            </a:r>
            <a:endParaRPr lang="en-US" altLang="ja-JP" sz="4400" b="1" dirty="0">
              <a:solidFill>
                <a:schemeClr val="tx1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8" y="182880"/>
            <a:ext cx="11708041" cy="155351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altLang="ja-JP" b="1" dirty="0" smtClean="0">
                <a:latin typeface="Arial" panose="020B0604020202020204" pitchFamily="34" charset="0"/>
              </a:rPr>
              <a:t/>
            </a:r>
            <a:br>
              <a:rPr lang="en-US" altLang="ja-JP" b="1" dirty="0" smtClean="0">
                <a:latin typeface="Arial" panose="020B0604020202020204" pitchFamily="34" charset="0"/>
              </a:rPr>
            </a:br>
            <a:r>
              <a:rPr lang="ja-JP" altLang="en-US" b="1" dirty="0" smtClean="0">
                <a:latin typeface="Arial" panose="020B0604020202020204" pitchFamily="34" charset="0"/>
              </a:rPr>
              <a:t>嵐（あらし）や</a:t>
            </a:r>
            <a:r>
              <a:rPr lang="en-US" altLang="ja-JP" b="1" dirty="0" smtClean="0">
                <a:latin typeface="Arial" panose="020B0604020202020204" pitchFamily="34" charset="0"/>
              </a:rPr>
              <a:t>SMAP</a:t>
            </a:r>
            <a:r>
              <a:rPr lang="ja-JP" altLang="en-US" b="1" dirty="0" smtClean="0">
                <a:latin typeface="Arial" panose="020B0604020202020204" pitchFamily="34" charset="0"/>
              </a:rPr>
              <a:t>の</a:t>
            </a:r>
            <a:r>
              <a:rPr lang="en-US" altLang="ja-JP" b="1" dirty="0" smtClean="0">
                <a:latin typeface="Arial" panose="020B0604020202020204" pitchFamily="34" charset="0"/>
              </a:rPr>
              <a:t/>
            </a:r>
            <a:br>
              <a:rPr lang="en-US" altLang="ja-JP" b="1" dirty="0" smtClean="0">
                <a:latin typeface="Arial" panose="020B0604020202020204" pitchFamily="34" charset="0"/>
              </a:rPr>
            </a:br>
            <a:r>
              <a:rPr lang="ja-JP" altLang="en-US" b="1" dirty="0" smtClean="0">
                <a:latin typeface="Arial" panose="020B0604020202020204" pitchFamily="34" charset="0"/>
              </a:rPr>
              <a:t>マネージメント会社はどこですか。</a:t>
            </a:r>
            <a:r>
              <a:rPr lang="en-US" altLang="ja-JP" b="1" dirty="0" smtClean="0">
                <a:latin typeface="Arial" panose="020B0604020202020204" pitchFamily="34" charset="0"/>
              </a:rPr>
              <a:t/>
            </a:r>
            <a:br>
              <a:rPr lang="en-US" altLang="ja-JP" b="1" dirty="0" smtClean="0">
                <a:latin typeface="Arial" panose="020B0604020202020204" pitchFamily="34" charset="0"/>
              </a:rPr>
            </a:b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 smtClean="0">
              <a:solidFill>
                <a:prstClr val="black"/>
              </a:solidFill>
            </a:endParaRPr>
          </a:p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ジャパニーズ事務所</a:t>
            </a:r>
            <a:endParaRPr lang="en-US" altLang="ja-JP" sz="4400" b="1" dirty="0" smtClean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07887" y="104945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634542" y="6488668"/>
            <a:ext cx="32720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http://up.gc-img.net/post_img_web/2013/04/HyhGydakWogQsYn_0.jpeg</a:t>
            </a:r>
            <a:endParaRPr lang="ja-JP" altLang="en-US" sz="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24" y="3771378"/>
            <a:ext cx="3866381" cy="24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3823056" y="6488668"/>
            <a:ext cx="14221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http://hrlver.blog54.fc2.com/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854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matome.naver.jp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58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57" y="3200400"/>
            <a:ext cx="5559561" cy="38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4"/>
          <p:cNvSpPr>
            <a:spLocks noGrp="1"/>
          </p:cNvSpPr>
          <p:nvPr>
            <p:ph type="title"/>
          </p:nvPr>
        </p:nvSpPr>
        <p:spPr>
          <a:xfrm>
            <a:off x="950705" y="0"/>
            <a:ext cx="10758654" cy="16002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eaLnBrk="1" hangingPunct="1"/>
            <a:r>
              <a:rPr lang="ja-JP" altLang="en-US" sz="5400" b="1" dirty="0"/>
              <a:t>きょう</a:t>
            </a:r>
            <a:r>
              <a:rPr lang="ja-JP" altLang="en-US" sz="5400" b="1" dirty="0" smtClean="0"/>
              <a:t>は　なん</a:t>
            </a:r>
            <a:r>
              <a:rPr lang="ja-JP" altLang="en-US" sz="5400" b="1" dirty="0"/>
              <a:t>月</a:t>
            </a:r>
            <a:r>
              <a:rPr lang="ja-JP" altLang="en-US" sz="5400" b="1" dirty="0" smtClean="0"/>
              <a:t>　なん</a:t>
            </a:r>
            <a:r>
              <a:rPr lang="ja-JP" altLang="en-US" sz="5400" b="1" dirty="0"/>
              <a:t>日</a:t>
            </a:r>
            <a:r>
              <a:rPr lang="ja-JP" altLang="en-US" sz="5400" b="1" dirty="0" smtClean="0"/>
              <a:t>ですか</a:t>
            </a:r>
            <a:r>
              <a:rPr lang="ja-JP" altLang="en-US" sz="5400" b="1" dirty="0"/>
              <a:t>。</a:t>
            </a:r>
          </a:p>
        </p:txBody>
      </p:sp>
      <p:sp>
        <p:nvSpPr>
          <p:cNvPr id="19459" name="Subtitle 2"/>
          <p:cNvSpPr>
            <a:spLocks/>
          </p:cNvSpPr>
          <p:nvPr/>
        </p:nvSpPr>
        <p:spPr bwMode="auto">
          <a:xfrm>
            <a:off x="6319005" y="1600200"/>
            <a:ext cx="5850354" cy="196977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ja-JP" altLang="en-US" sz="4400" b="1" dirty="0" smtClean="0">
                <a:solidFill>
                  <a:srgbClr val="FF3300"/>
                </a:solidFill>
              </a:rPr>
              <a:t>あか：</a:t>
            </a:r>
            <a:r>
              <a:rPr lang="en-US" altLang="ja-JP" sz="4400" b="1" dirty="0" smtClean="0">
                <a:solidFill>
                  <a:srgbClr val="FF3300"/>
                </a:solidFill>
              </a:rPr>
              <a:t/>
            </a:r>
            <a:br>
              <a:rPr lang="en-US" altLang="ja-JP" sz="4400" b="1" dirty="0" smtClean="0">
                <a:solidFill>
                  <a:srgbClr val="FF3300"/>
                </a:solidFill>
              </a:rPr>
            </a:br>
            <a:r>
              <a:rPr lang="ja-JP" altLang="en-US" sz="6000" b="1" dirty="0" smtClean="0"/>
              <a:t>三月二十二日</a:t>
            </a:r>
            <a:endParaRPr lang="en-US" altLang="ja-JP" sz="6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1600200"/>
            <a:ext cx="5850354" cy="19697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みどり：</a:t>
            </a:r>
            <a:r>
              <a:rPr lang="en-US" altLang="ja-JP" sz="4400" b="1" dirty="0" smtClean="0">
                <a:solidFill>
                  <a:prstClr val="black"/>
                </a:solidFill>
              </a:rPr>
              <a:t/>
            </a:r>
            <a:br>
              <a:rPr lang="en-US" altLang="ja-JP" sz="4400" b="1" dirty="0" smtClean="0">
                <a:solidFill>
                  <a:prstClr val="black"/>
                </a:solidFill>
              </a:rPr>
            </a:br>
            <a:r>
              <a:rPr lang="ja-JP" altLang="en-US" sz="6000" b="1" dirty="0" smtClean="0">
                <a:solidFill>
                  <a:prstClr val="black"/>
                </a:solidFill>
              </a:rPr>
              <a:t>三月十二日</a:t>
            </a:r>
            <a:endParaRPr lang="en-US" altLang="ja-JP" sz="6000" b="1" dirty="0">
              <a:solidFill>
                <a:prstClr val="black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ドーナツ 3"/>
          <p:cNvSpPr/>
          <p:nvPr/>
        </p:nvSpPr>
        <p:spPr>
          <a:xfrm>
            <a:off x="7435524" y="948791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ピンポン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出題音（ジャジャン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458" grpId="0" animBg="1"/>
      <p:bldP spid="19459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7" y="3733800"/>
            <a:ext cx="3407539" cy="27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endParaRPr lang="en-US" altLang="ja-JP" sz="4400" b="1" dirty="0">
              <a:solidFill>
                <a:schemeClr val="tx1"/>
              </a:solidFill>
            </a:endParaRPr>
          </a:p>
          <a:p>
            <a:pPr lvl="0" algn="ctr"/>
            <a:r>
              <a:rPr lang="ja-JP" altLang="en-US" sz="7200" dirty="0" smtClean="0">
                <a:solidFill>
                  <a:schemeClr val="tx1"/>
                </a:solidFill>
              </a:rPr>
              <a:t>う</a:t>
            </a:r>
            <a:r>
              <a:rPr lang="ja-JP" altLang="en-US" sz="7200" dirty="0">
                <a:solidFill>
                  <a:schemeClr val="tx1"/>
                </a:solidFill>
              </a:rPr>
              <a:t>ま</a:t>
            </a:r>
            <a:endParaRPr lang="ja-JP" altLang="en-US" sz="7200" dirty="0" smtClean="0">
              <a:solidFill>
                <a:schemeClr val="tx1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1318" y="182880"/>
            <a:ext cx="11708041" cy="155351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altLang="ja-JP" b="1" dirty="0" smtClean="0">
                <a:latin typeface="Arial" panose="020B0604020202020204" pitchFamily="34" charset="0"/>
              </a:rPr>
              <a:t/>
            </a:r>
            <a:br>
              <a:rPr lang="en-US" altLang="ja-JP" b="1" dirty="0" smtClean="0">
                <a:latin typeface="Arial" panose="020B0604020202020204" pitchFamily="34" charset="0"/>
              </a:rPr>
            </a:br>
            <a:r>
              <a:rPr lang="ja-JP" altLang="en-US" b="1" dirty="0" smtClean="0">
                <a:latin typeface="Arial" panose="020B0604020202020204" pitchFamily="34" charset="0"/>
              </a:rPr>
              <a:t>ことしは</a:t>
            </a:r>
            <a:r>
              <a:rPr lang="ja-JP" altLang="en-US" b="1" dirty="0">
                <a:latin typeface="Arial" panose="020B0604020202020204" pitchFamily="34" charset="0"/>
              </a:rPr>
              <a:t>　</a:t>
            </a:r>
            <a:r>
              <a:rPr lang="ja-JP" altLang="en-US" b="1" dirty="0" smtClean="0">
                <a:latin typeface="Arial" panose="020B0604020202020204" pitchFamily="34" charset="0"/>
              </a:rPr>
              <a:t>なに</a:t>
            </a:r>
            <a:r>
              <a:rPr lang="ja-JP" altLang="en-US" b="1" dirty="0" err="1">
                <a:latin typeface="Arial" panose="020B0604020202020204" pitchFamily="34" charset="0"/>
              </a:rPr>
              <a:t>ど</a:t>
            </a:r>
            <a:r>
              <a:rPr lang="ja-JP" altLang="en-US" b="1" dirty="0" smtClean="0">
                <a:latin typeface="Arial" panose="020B0604020202020204" pitchFamily="34" charset="0"/>
              </a:rPr>
              <a:t>しですか。</a:t>
            </a:r>
            <a:r>
              <a:rPr lang="en-US" altLang="ja-JP" b="1" dirty="0" smtClean="0">
                <a:latin typeface="Arial" panose="020B0604020202020204" pitchFamily="34" charset="0"/>
              </a:rPr>
              <a:t/>
            </a:r>
            <a:br>
              <a:rPr lang="en-US" altLang="ja-JP" b="1" dirty="0" smtClean="0">
                <a:latin typeface="Arial" panose="020B0604020202020204" pitchFamily="34" charset="0"/>
              </a:rPr>
            </a:b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 smtClean="0">
              <a:solidFill>
                <a:prstClr val="black"/>
              </a:solidFill>
            </a:endParaRPr>
          </a:p>
          <a:p>
            <a:pPr lvl="0" algn="ctr"/>
            <a:r>
              <a:rPr lang="ja-JP" altLang="en-US" sz="7200" b="1" dirty="0" smtClean="0">
                <a:solidFill>
                  <a:prstClr val="black"/>
                </a:solidFill>
              </a:rPr>
              <a:t>うし</a:t>
            </a:r>
            <a:endParaRPr lang="en-US" altLang="ja-JP" sz="7200" b="1" dirty="0" smtClean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07887" y="1049459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811914" y="6642556"/>
            <a:ext cx="21371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http://nengasozaikan.jeez.jp/printi-uma4.html</a:t>
            </a:r>
            <a:endParaRPr lang="ja-JP" altLang="en-US" sz="8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02" y="3857658"/>
            <a:ext cx="3705520" cy="278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947818" y="6641068"/>
            <a:ext cx="30796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http://tate-cook.up.seesaa.net/image/B5EDA5A4A5E9A5B9A5C8.png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9622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319005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err="1" smtClean="0">
                <a:solidFill>
                  <a:srgbClr val="FF0000"/>
                </a:solidFill>
              </a:rPr>
              <a:t>あか</a:t>
            </a:r>
            <a:r>
              <a:rPr lang="en-US" altLang="ja-JP" sz="5400" b="1" dirty="0" smtClean="0">
                <a:solidFill>
                  <a:prstClr val="black"/>
                </a:solidFill>
              </a:rPr>
              <a:t/>
            </a:r>
            <a:br>
              <a:rPr lang="en-US" altLang="ja-JP" sz="5400" b="1" dirty="0" smtClean="0">
                <a:solidFill>
                  <a:prstClr val="black"/>
                </a:solidFill>
              </a:rPr>
            </a:br>
            <a:r>
              <a:rPr lang="ja-JP" altLang="en-US" sz="5400" b="1" dirty="0" smtClean="0">
                <a:solidFill>
                  <a:prstClr val="black"/>
                </a:solidFill>
              </a:rPr>
              <a:t>モー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73639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どちらですか。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2641" y="1747036"/>
            <a:ext cx="5850354" cy="16004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ja-JP" altLang="en-US" sz="4400" b="1" dirty="0" smtClean="0">
                <a:solidFill>
                  <a:prstClr val="black"/>
                </a:solidFill>
              </a:rPr>
              <a:t>みどり</a:t>
            </a:r>
            <a:endParaRPr lang="en-US" altLang="ja-JP" sz="4400" b="1" dirty="0">
              <a:solidFill>
                <a:prstClr val="black"/>
              </a:solidFill>
            </a:endParaRPr>
          </a:p>
          <a:p>
            <a:pPr lvl="0" algn="ctr"/>
            <a:r>
              <a:rPr lang="ja-JP" altLang="en-US" sz="5400" b="1" dirty="0">
                <a:solidFill>
                  <a:prstClr val="black"/>
                </a:solidFill>
              </a:rPr>
              <a:t>メ</a:t>
            </a:r>
            <a:r>
              <a:rPr lang="en-US" altLang="ja-JP" sz="5400" b="1" dirty="0" smtClean="0">
                <a:solidFill>
                  <a:prstClr val="black"/>
                </a:solidFill>
              </a:rPr>
              <a:t>―</a:t>
            </a:r>
            <a:endParaRPr lang="en-US" altLang="ja-JP" sz="5400" b="1" dirty="0">
              <a:solidFill>
                <a:prstClr val="black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7613921" y="910960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0" y="3603310"/>
            <a:ext cx="3705520" cy="278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6975069" y="6642556"/>
            <a:ext cx="30796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" dirty="0"/>
              <a:t>http://tate-cook.up.seesaa.net/image/B5EDA5A4A5E9A5B9A5C8.png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6907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36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logimg.goo.ne.jp/user_image/56/6b/35b3a6dcec166bc43378ab79add483a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37" y="2505075"/>
            <a:ext cx="3732286" cy="39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14400" y="46037"/>
            <a:ext cx="105156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ja-JP" altLang="en-US" sz="5400" b="1" dirty="0" smtClean="0">
                <a:latin typeface="Arial" panose="020B0604020202020204" pitchFamily="34" charset="0"/>
              </a:rPr>
              <a:t>わたしは　みみが　ながいです。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/>
              <a:t>みどり</a:t>
            </a:r>
            <a:endParaRPr kumimoji="1" lang="ja-JP" altLang="en-US" sz="4800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</a:rPr>
              <a:t>あか</a:t>
            </a:r>
            <a:endParaRPr kumimoji="1" lang="ja-JP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nc588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ピンポン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ドーナツ 6"/>
          <p:cNvSpPr/>
          <p:nvPr/>
        </p:nvSpPr>
        <p:spPr>
          <a:xfrm>
            <a:off x="1787149" y="2795607"/>
            <a:ext cx="3272589" cy="3272589"/>
          </a:xfrm>
          <a:prstGeom prst="donut">
            <a:avLst>
              <a:gd name="adj" fmla="val 907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196" name="Picture 4" descr="http://pic3.nipic.com/20090518/213291_025026074_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8" y="2505075"/>
            <a:ext cx="3030894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9950281" y="6290577"/>
            <a:ext cx="16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/>
              <a:t>www.nipic.com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4404834" y="6396141"/>
            <a:ext cx="1530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blog.goo.ne.jp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55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362" grpId="0" animBg="1"/>
      <p:bldP spid="4" grpId="0" build="p"/>
      <p:bldP spid="10" grpId="0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1037</Words>
  <Application>Microsoft Office PowerPoint</Application>
  <PresentationFormat>Widescreen</PresentationFormat>
  <Paragraphs>264</Paragraphs>
  <Slides>56</Slides>
  <Notes>6</Notes>
  <HiddenSlides>0</HiddenSlides>
  <MMClips>101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HGGothicE</vt:lpstr>
      <vt:lpstr>HGPSoeiPresenceEB</vt:lpstr>
      <vt:lpstr>ＭＳ Ｐゴシック</vt:lpstr>
      <vt:lpstr>arial</vt:lpstr>
      <vt:lpstr>arial</vt:lpstr>
      <vt:lpstr>Calibri</vt:lpstr>
      <vt:lpstr>Calibri Light</vt:lpstr>
      <vt:lpstr>Office Theme</vt:lpstr>
      <vt:lpstr>ジャパンボウル２０１４</vt:lpstr>
      <vt:lpstr>ルール</vt:lpstr>
      <vt:lpstr>れんしゅう</vt:lpstr>
      <vt:lpstr>もんだい　 あさ、せんせいにいいます。</vt:lpstr>
      <vt:lpstr>さあ JKBをはじめましょう！ よういは　いいですか？</vt:lpstr>
      <vt:lpstr>きょうは　なん月　なん日ですか。</vt:lpstr>
      <vt:lpstr> ことしは　なにどしですか。 </vt:lpstr>
      <vt:lpstr>どちらですか。</vt:lpstr>
      <vt:lpstr>わたしは　みみが　ながいです。</vt:lpstr>
      <vt:lpstr>「わんわん」</vt:lpstr>
      <vt:lpstr>どちらですか。</vt:lpstr>
      <vt:lpstr>わたしは　ねこです。</vt:lpstr>
      <vt:lpstr>日本は　どちらですか。</vt:lpstr>
      <vt:lpstr>かんじで「アメリカ」はどちらですか。</vt:lpstr>
      <vt:lpstr>都道府県（とどうふけん）は全部で いくつですか。</vt:lpstr>
      <vt:lpstr>日本の首都（しゅと）は、どこですか。</vt:lpstr>
      <vt:lpstr>どちらのほうが日本でにんきですか。</vt:lpstr>
      <vt:lpstr>これはなんですか。</vt:lpstr>
      <vt:lpstr>日本で　これは「お金」のことです。</vt:lpstr>
      <vt:lpstr>「かぶき」はどちらですか。</vt:lpstr>
      <vt:lpstr>金メダリストはどちらですか。</vt:lpstr>
      <vt:lpstr>では、なまえはなんですか。</vt:lpstr>
      <vt:lpstr>どちらが大きいですか。</vt:lpstr>
      <vt:lpstr>「1000円」はどちらですか。</vt:lpstr>
      <vt:lpstr>神社（じんじゃ）は、どちらですか。</vt:lpstr>
      <vt:lpstr>では　これはなんですか。</vt:lpstr>
      <vt:lpstr>わたしのなまえは　みやざきです。</vt:lpstr>
      <vt:lpstr>なにいろですか。</vt:lpstr>
      <vt:lpstr>日本語でなんですか。</vt:lpstr>
      <vt:lpstr>これはなんですか。</vt:lpstr>
      <vt:lpstr>お正月の「かきぞめ」は　なにをしますか。</vt:lpstr>
      <vt:lpstr>日本はどのくらいありますか。</vt:lpstr>
      <vt:lpstr>これはどこですか。</vt:lpstr>
      <vt:lpstr>ほっかいどうのクッキーです。 「＿＿＿こいびと」</vt:lpstr>
      <vt:lpstr>このうみのなまえはなんですか。</vt:lpstr>
      <vt:lpstr>AKB＿＿</vt:lpstr>
      <vt:lpstr>きゃりー＿＿＿＿＿＿</vt:lpstr>
      <vt:lpstr>日本のなまえはなんですか。</vt:lpstr>
      <vt:lpstr>はつねミクは　どこでうまれましたか。</vt:lpstr>
      <vt:lpstr>これはテレビばんぐみです。 なにをしますか。</vt:lpstr>
      <vt:lpstr>きょねんのこうはくうたがっせんは、 なんかいめでしたか。</vt:lpstr>
      <vt:lpstr>日本のコンビニでうっています。</vt:lpstr>
      <vt:lpstr>これは「のれん」です。 どこにありますか。</vt:lpstr>
      <vt:lpstr>日本は　どちらですか。</vt:lpstr>
      <vt:lpstr>「ねぶたまつり」は日本のまつりです。 日本のどこですか。</vt:lpstr>
      <vt:lpstr>やおやで買います。</vt:lpstr>
      <vt:lpstr>どちらですか。</vt:lpstr>
      <vt:lpstr>＿＿＿でごはんをたべます。</vt:lpstr>
      <vt:lpstr>これでごはんをつくります。</vt:lpstr>
      <vt:lpstr>日本のりょうりは　どちらですか。</vt:lpstr>
      <vt:lpstr>なんの日ですか。</vt:lpstr>
      <vt:lpstr>日本で　はじめての オリンピックは　いつでしたか。</vt:lpstr>
      <vt:lpstr>このすわりかたは　なんですか。</vt:lpstr>
      <vt:lpstr>いまの「おとしだま」は　おかねです。 むかしは　なんでしたか。</vt:lpstr>
      <vt:lpstr> 嵐（あらし）やSMAPの マネージメント会社はどこですか。 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Harvey</dc:creator>
  <cp:lastModifiedBy>Inge Foley</cp:lastModifiedBy>
  <cp:revision>93</cp:revision>
  <cp:lastPrinted>2014-03-16T23:18:07Z</cp:lastPrinted>
  <dcterms:created xsi:type="dcterms:W3CDTF">2013-03-25T01:10:26Z</dcterms:created>
  <dcterms:modified xsi:type="dcterms:W3CDTF">2014-04-12T21:54:43Z</dcterms:modified>
</cp:coreProperties>
</file>